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303" r:id="rId3"/>
    <p:sldId id="304" r:id="rId4"/>
    <p:sldId id="308" r:id="rId5"/>
    <p:sldId id="302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TA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2B800"/>
    <a:srgbClr val="2E74B5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66" d="100"/>
          <a:sy n="66" d="100"/>
        </p:scale>
        <p:origin x="51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9A24A-5713-40B1-9234-65FE002DD69D}" type="datetimeFigureOut">
              <a:rPr lang="es-ES" smtClean="0"/>
              <a:pPr/>
              <a:t>03/12/2019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DE5E3-CCBD-4D39-8CF6-B769D7C34C9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3339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p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210" y="2698376"/>
            <a:ext cx="4955580" cy="448014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600" b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59021" y="1281955"/>
            <a:ext cx="6666300" cy="1237130"/>
          </a:xfrm>
          <a:noFill/>
          <a:effectLst/>
        </p:spPr>
        <p:txBody>
          <a:bodyPr/>
          <a:lstStyle>
            <a:lvl1pPr algn="ctr">
              <a:defRPr sz="2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2604304" y="4801710"/>
            <a:ext cx="6370902" cy="13674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26195" tIns="25592" rIns="26195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 Dissemination Workshop</a:t>
            </a:r>
          </a:p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8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lvl="1" algn="r">
              <a:defRPr/>
            </a:pP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</a:t>
            </a:r>
            <a:r>
              <a:rPr lang="en-US" altLang="es-ES" sz="18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and decision making in nuclear emergencies</a:t>
            </a:r>
          </a:p>
          <a:p>
            <a:pPr lvl="1" algn="r">
              <a:defRPr/>
            </a:pPr>
            <a:r>
              <a:rPr lang="en-US" altLang="es-ES" sz="135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2 - 5 December 2019. Bratislava, Slovakia</a:t>
            </a:r>
            <a:endParaRPr lang="en-US" altLang="es-ES" sz="18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2" y="142562"/>
            <a:ext cx="3423039" cy="1085810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093" y="336316"/>
            <a:ext cx="2107379" cy="69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55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8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6036" y="765776"/>
            <a:ext cx="3008160" cy="1063548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37" y="765776"/>
            <a:ext cx="5112000" cy="5468063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6036" y="1923683"/>
            <a:ext cx="3008160" cy="4310161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24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801" y="4617126"/>
            <a:ext cx="5486400" cy="567420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801" y="690644"/>
            <a:ext cx="5486400" cy="3888956"/>
          </a:xfrm>
        </p:spPr>
        <p:txBody>
          <a:bodyPr/>
          <a:lstStyle>
            <a:lvl1pPr marL="0" indent="0">
              <a:buNone/>
              <a:defRPr sz="2175"/>
            </a:lvl1pPr>
            <a:lvl2pPr marL="311037" indent="0">
              <a:buNone/>
              <a:defRPr sz="1875"/>
            </a:lvl2pPr>
            <a:lvl3pPr marL="622073" indent="0">
              <a:buNone/>
              <a:defRPr sz="1650"/>
            </a:lvl3pPr>
            <a:lvl4pPr marL="933111" indent="0">
              <a:buNone/>
              <a:defRPr sz="1350"/>
            </a:lvl4pPr>
            <a:lvl5pPr marL="1244147" indent="0">
              <a:buNone/>
              <a:defRPr sz="1350"/>
            </a:lvl5pPr>
            <a:lvl6pPr marL="1555184" indent="0">
              <a:buNone/>
              <a:defRPr sz="1350"/>
            </a:lvl6pPr>
            <a:lvl7pPr marL="1866221" indent="0">
              <a:buNone/>
              <a:defRPr sz="1350"/>
            </a:lvl7pPr>
            <a:lvl8pPr marL="2177258" indent="0">
              <a:buNone/>
              <a:defRPr sz="1350"/>
            </a:lvl8pPr>
            <a:lvl9pPr marL="2488295" indent="0">
              <a:buNone/>
              <a:defRPr sz="135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801" y="5259598"/>
            <a:ext cx="5486400" cy="805044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23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40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276769" y="739563"/>
            <a:ext cx="2056320" cy="54711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7676" y="739563"/>
            <a:ext cx="6032160" cy="547113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ntraporta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674000" y="4297272"/>
            <a:ext cx="5796000" cy="576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 anchor="ctr" anchorCtr="0"/>
          <a:lstStyle>
            <a:lvl1pPr marL="0" indent="0" algn="ctr">
              <a:buFontTx/>
              <a:buNone/>
              <a:defRPr lang="en-GB" altLang="es-ES" sz="1500" b="0" noProof="0" dirty="0" smtClean="0">
                <a:solidFill>
                  <a:srgbClr val="2E74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0200" y="2216099"/>
            <a:ext cx="7743600" cy="651600"/>
          </a:xfrm>
          <a:noFill/>
          <a:effectLst/>
        </p:spPr>
        <p:txBody>
          <a:bodyPr lIns="0"/>
          <a:lstStyle>
            <a:lvl1pPr algn="ctr">
              <a:defRPr sz="1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150128" y="113121"/>
            <a:ext cx="6215332" cy="12827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80000" tIns="25592" rIns="0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4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</a:t>
            </a:r>
            <a:r>
              <a:rPr lang="en-US" altLang="de-DE" sz="1400" b="0" kern="120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Dissemination Workshop </a:t>
            </a: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6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 and decision making in nuclear emergencies</a:t>
            </a:r>
          </a:p>
          <a:p>
            <a:pPr marL="0" lvl="1" indent="0" algn="l">
              <a:defRPr/>
            </a:pPr>
            <a:endParaRPr lang="en-US" altLang="es-ES" sz="600" b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2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– 5 December 2019. Bratislava, Slovakia</a:t>
            </a:r>
            <a:endParaRPr lang="en-US" altLang="es-ES" sz="12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342" y="164021"/>
            <a:ext cx="2113613" cy="671285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1199" y="999327"/>
            <a:ext cx="1404919" cy="46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1 Imagen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364" y="5605200"/>
            <a:ext cx="3557016" cy="658368"/>
          </a:xfrm>
          <a:prstGeom prst="rect">
            <a:avLst/>
          </a:prstGeom>
        </p:spPr>
      </p:pic>
      <p:sp>
        <p:nvSpPr>
          <p:cNvPr id="18" name="Rectangle 7"/>
          <p:cNvSpPr txBox="1">
            <a:spLocks noChangeArrowheads="1"/>
          </p:cNvSpPr>
          <p:nvPr userDrawn="1"/>
        </p:nvSpPr>
        <p:spPr bwMode="auto">
          <a:xfrm>
            <a:off x="1420200" y="2958176"/>
            <a:ext cx="6303600" cy="97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8000" rIns="0" bIns="0" numCol="1" anchor="ctr" anchorCtr="0" compatLnSpc="1">
            <a:prstTxWarp prst="textNoShape">
              <a:avLst/>
            </a:prstTxWarp>
          </a:bodyPr>
          <a:lstStyle>
            <a:lvl1pPr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lang="en-GB" altLang="es-ES" sz="2800" b="1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2pPr>
            <a:lvl3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3pPr>
            <a:lvl4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4pPr>
            <a:lvl5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5pPr>
            <a:lvl6pPr marL="1710704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6pPr>
            <a:lvl7pPr marL="2021740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7pPr>
            <a:lvl8pPr marL="2332777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8pPr>
            <a:lvl9pPr marL="2643813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chemeClr val="bg1">
                    <a:lumMod val="95000"/>
                  </a:schemeClr>
                </a:solidFill>
              </a:rPr>
              <a:t>Thank you for your attention!</a:t>
            </a:r>
            <a:r>
              <a:rPr lang="en-US" kern="0" dirty="0" smtClean="0"/>
              <a:t>	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83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secund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5578997" y="6504712"/>
            <a:ext cx="2798541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750" y="4715055"/>
            <a:ext cx="4954500" cy="868412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500" b="0" smtClean="0">
                <a:solidFill>
                  <a:srgbClr val="2E74B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38850" y="2466985"/>
            <a:ext cx="6666300" cy="1952845"/>
          </a:xfrm>
          <a:effectLst/>
        </p:spPr>
        <p:txBody>
          <a:bodyPr/>
          <a:lstStyle>
            <a:lvl1pPr algn="ctr">
              <a:defRPr lang="en-GB" altLang="es-ES" sz="2700" b="0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GB" altLang="es-ES" noProof="0" dirty="0" err="1" smtClean="0"/>
              <a:t>Haga</a:t>
            </a:r>
            <a:r>
              <a:rPr lang="en-GB" altLang="es-ES" noProof="0" dirty="0" smtClean="0"/>
              <a:t> </a:t>
            </a:r>
            <a:r>
              <a:rPr lang="en-GB" altLang="es-ES" noProof="0" dirty="0" err="1" smtClean="0"/>
              <a:t>clic</a:t>
            </a:r>
            <a:r>
              <a:rPr lang="en-GB" altLang="es-ES" noProof="0" dirty="0" smtClean="0"/>
              <a:t> para </a:t>
            </a:r>
            <a:r>
              <a:rPr lang="en-GB" altLang="es-ES" noProof="0" dirty="0" err="1" smtClean="0"/>
              <a:t>cambiar</a:t>
            </a:r>
            <a:r>
              <a:rPr lang="en-GB" altLang="es-ES" noProof="0" dirty="0" smtClean="0"/>
              <a:t> el </a:t>
            </a:r>
            <a:r>
              <a:rPr lang="en-GB" altLang="es-ES" noProof="0" dirty="0" err="1" smtClean="0"/>
              <a:t>estilo</a:t>
            </a:r>
            <a:r>
              <a:rPr lang="en-GB" altLang="es-ES" noProof="0" dirty="0" smtClean="0"/>
              <a:t> de </a:t>
            </a:r>
            <a:r>
              <a:rPr lang="en-GB" altLang="es-ES" noProof="0" dirty="0" err="1" smtClean="0"/>
              <a:t>título</a:t>
            </a:r>
            <a:r>
              <a:rPr lang="en-GB" altLang="es-ES" noProof="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9208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+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382228" y="6496050"/>
            <a:ext cx="2952448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874161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o de cap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8850" y="2129992"/>
            <a:ext cx="6666300" cy="2771767"/>
          </a:xfrm>
        </p:spPr>
        <p:txBody>
          <a:bodyPr/>
          <a:lstStyle>
            <a:lvl1pPr algn="ctr">
              <a:defRPr sz="2475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7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Click to edit the title text format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262656" y="1223488"/>
            <a:ext cx="8685616" cy="5078701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505436" indent="-194399">
              <a:buFontTx/>
              <a:buBlip>
                <a:blip r:embed="rId2"/>
              </a:buBlip>
              <a:defRPr sz="1650">
                <a:solidFill>
                  <a:schemeClr val="tx1"/>
                </a:solidFill>
              </a:defRPr>
            </a:lvl2pPr>
            <a:lvl3pPr>
              <a:defRPr sz="1500">
                <a:solidFill>
                  <a:schemeClr val="tx1"/>
                </a:solidFill>
              </a:defRPr>
            </a:lvl3pPr>
            <a:lvl4pPr>
              <a:defRPr sz="1350"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Click to edit the outline text format</a:t>
            </a:r>
          </a:p>
          <a:p>
            <a:pPr lvl="1"/>
            <a:r>
              <a:rPr lang="en-GB" noProof="0" dirty="0" smtClean="0"/>
              <a:t>Second Outline Level</a:t>
            </a:r>
          </a:p>
          <a:p>
            <a:pPr lvl="2"/>
            <a:r>
              <a:rPr lang="en-GB" noProof="0" dirty="0" smtClean="0"/>
              <a:t>Third Outline Level</a:t>
            </a:r>
          </a:p>
          <a:p>
            <a:pPr lvl="3"/>
            <a:r>
              <a:rPr lang="en-GB" noProof="0" dirty="0" smtClean="0"/>
              <a:t>Fourth Outline Level</a:t>
            </a:r>
          </a:p>
          <a:p>
            <a:pPr lvl="4"/>
            <a:r>
              <a:rPr lang="en-GB" noProof="0" dirty="0" smtClean="0"/>
              <a:t>Fifth Outline Level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66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880" y="4406871"/>
            <a:ext cx="7771680" cy="1362383"/>
          </a:xfrm>
        </p:spPr>
        <p:txBody>
          <a:bodyPr anchor="t"/>
          <a:lstStyle>
            <a:lvl1pPr algn="l">
              <a:defRPr sz="2700" b="1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880" y="2906230"/>
            <a:ext cx="7771680" cy="1500639"/>
          </a:xfrm>
        </p:spPr>
        <p:txBody>
          <a:bodyPr anchor="b"/>
          <a:lstStyle>
            <a:lvl1pPr marL="0" indent="0">
              <a:buNone/>
              <a:defRPr sz="1350"/>
            </a:lvl1pPr>
            <a:lvl2pPr marL="311037" indent="0">
              <a:buNone/>
              <a:defRPr sz="1200"/>
            </a:lvl2pPr>
            <a:lvl3pPr marL="622073" indent="0">
              <a:buNone/>
              <a:defRPr sz="1125"/>
            </a:lvl3pPr>
            <a:lvl4pPr marL="933111" indent="0">
              <a:buNone/>
              <a:defRPr sz="975"/>
            </a:lvl4pPr>
            <a:lvl5pPr marL="1244147" indent="0">
              <a:buNone/>
              <a:defRPr sz="975"/>
            </a:lvl5pPr>
            <a:lvl6pPr marL="1555184" indent="0">
              <a:buNone/>
              <a:defRPr sz="975"/>
            </a:lvl6pPr>
            <a:lvl7pPr marL="1866221" indent="0">
              <a:buNone/>
              <a:defRPr sz="975"/>
            </a:lvl7pPr>
            <a:lvl8pPr marL="2177258" indent="0">
              <a:buNone/>
              <a:defRPr sz="975"/>
            </a:lvl8pPr>
            <a:lvl9pPr marL="2488295" indent="0">
              <a:buNone/>
              <a:defRPr sz="97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7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o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6480" y="1511629"/>
            <a:ext cx="404352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8241" y="1511629"/>
            <a:ext cx="404496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406416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o 2 Columnas y titul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665" y="206063"/>
            <a:ext cx="6413679" cy="87656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GB">
                <a:solidFill>
                  <a:schemeClr val="tx1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04129" y="1237878"/>
            <a:ext cx="4206816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17953" y="2018724"/>
            <a:ext cx="4179168" cy="4274501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17792" y="1224051"/>
            <a:ext cx="4229568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440" y="2046374"/>
            <a:ext cx="4201920" cy="4246850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7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9" descr="II_rahmen_neu_fol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8833" y="1268047"/>
            <a:ext cx="8634528" cy="501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20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outline text format</a:t>
            </a:r>
          </a:p>
          <a:p>
            <a:pPr lvl="1"/>
            <a:r>
              <a:rPr lang="en-GB" altLang="es-ES" dirty="0" smtClean="0"/>
              <a:t>Second Outline Level</a:t>
            </a:r>
          </a:p>
          <a:p>
            <a:pPr lvl="2"/>
            <a:r>
              <a:rPr lang="en-GB" altLang="es-ES" dirty="0" smtClean="0"/>
              <a:t>Third Outline Level</a:t>
            </a:r>
          </a:p>
          <a:p>
            <a:pPr lvl="3"/>
            <a:r>
              <a:rPr lang="en-GB" altLang="es-ES" dirty="0" smtClean="0"/>
              <a:t>Fourth Outline Level</a:t>
            </a:r>
          </a:p>
          <a:p>
            <a:pPr lvl="4"/>
            <a:r>
              <a:rPr lang="en-GB" altLang="es-ES" dirty="0" smtClean="0"/>
              <a:t>Fifth Outline Level</a:t>
            </a:r>
          </a:p>
          <a:p>
            <a:pPr lvl="4"/>
            <a:r>
              <a:rPr lang="en-GB" altLang="es-ES" dirty="0" smtClean="0"/>
              <a:t>Sixth Outline Level</a:t>
            </a:r>
          </a:p>
          <a:p>
            <a:pPr lvl="4"/>
            <a:r>
              <a:rPr lang="en-GB" altLang="es-ES" dirty="0" smtClean="0"/>
              <a:t>Seventh Outline Level</a:t>
            </a:r>
          </a:p>
          <a:p>
            <a:pPr lvl="4"/>
            <a:r>
              <a:rPr lang="en-GB" altLang="es-ES" dirty="0" smtClean="0"/>
              <a:t>Eighth Outline Level</a:t>
            </a:r>
          </a:p>
          <a:p>
            <a:pPr lvl="4"/>
            <a:r>
              <a:rPr lang="en-GB" altLang="es-ES" dirty="0" smtClean="0"/>
              <a:t>Ninth Outline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8546" y="232641"/>
            <a:ext cx="6238406" cy="84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title text format</a:t>
            </a: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518359" y="6528956"/>
            <a:ext cx="361591" cy="227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/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544274" y="6496050"/>
            <a:ext cx="2814468" cy="286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244084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 lang="es-ES" sz="9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es-ES" dirty="0" smtClean="0">
                <a:ea typeface="ＭＳ Ｐゴシック"/>
              </a:rPr>
              <a:t>CONFIDENCE Final Dissemination Workshop</a:t>
            </a:r>
          </a:p>
          <a:p>
            <a:r>
              <a:rPr lang="en-US" altLang="es-ES" sz="700" dirty="0" smtClean="0">
                <a:ea typeface="ＭＳ Ｐゴシック"/>
              </a:rPr>
              <a:t> </a:t>
            </a:r>
            <a:r>
              <a:rPr lang="en-US" altLang="es-ES" sz="700" dirty="0" smtClean="0"/>
              <a:t>02</a:t>
            </a:r>
            <a:r>
              <a:rPr lang="en-US" sz="700" dirty="0" smtClean="0"/>
              <a:t> - 05 December 2019. Bratislava, Slovakia </a:t>
            </a:r>
            <a:endParaRPr lang="en-US" sz="700" dirty="0"/>
          </a:p>
        </p:txBody>
      </p:sp>
      <p:grpSp>
        <p:nvGrpSpPr>
          <p:cNvPr id="17" name="Gruppieren 11"/>
          <p:cNvGrpSpPr/>
          <p:nvPr/>
        </p:nvGrpSpPr>
        <p:grpSpPr>
          <a:xfrm>
            <a:off x="103427" y="6480091"/>
            <a:ext cx="5564262" cy="301966"/>
            <a:chOff x="116870" y="6554993"/>
            <a:chExt cx="5091962" cy="301964"/>
          </a:xfrm>
        </p:grpSpPr>
        <p:pic>
          <p:nvPicPr>
            <p:cNvPr id="18" name="Grafik 12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0" y="6554993"/>
              <a:ext cx="319021" cy="301964"/>
            </a:xfrm>
            <a:prstGeom prst="rect">
              <a:avLst/>
            </a:prstGeom>
          </p:spPr>
        </p:pic>
        <p:sp>
          <p:nvSpPr>
            <p:cNvPr id="19" name="Textfeld 13"/>
            <p:cNvSpPr txBox="1"/>
            <p:nvPr userDrawn="1"/>
          </p:nvSpPr>
          <p:spPr>
            <a:xfrm>
              <a:off x="403830" y="6641091"/>
              <a:ext cx="4805002" cy="184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8">
                <a:defRPr/>
              </a:pP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600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662287.</a:t>
              </a:r>
              <a:endParaRPr lang="en-GB" sz="100" dirty="0">
                <a:solidFill>
                  <a:prstClr val="black">
                    <a:tint val="75000"/>
                  </a:prstClr>
                </a:solidFill>
                <a:latin typeface="Arial"/>
              </a:endParaRPr>
            </a:p>
          </p:txBody>
        </p:sp>
      </p:grpSp>
      <p:pic>
        <p:nvPicPr>
          <p:cNvPr id="13" name="21 Imagen" descr="Logo_CONFIDENCE_v2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648" y="142709"/>
            <a:ext cx="1511302" cy="479395"/>
          </a:xfrm>
          <a:prstGeom prst="rect">
            <a:avLst/>
          </a:prstGeom>
        </p:spPr>
      </p:pic>
      <p:pic>
        <p:nvPicPr>
          <p:cNvPr id="20" name="Grafik 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352" y="736927"/>
            <a:ext cx="1104979" cy="40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55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87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chemeClr val="tx1"/>
          </a:solidFill>
          <a:effectLst/>
          <a:latin typeface="+mj-lt"/>
          <a:ea typeface="+mj-ea"/>
          <a:cs typeface="Arial" panose="020B0604020202020204" pitchFamily="34" charset="0"/>
        </a:defRPr>
      </a:lvl1pPr>
      <a:lvl2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2pPr>
      <a:lvl3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3pPr>
      <a:lvl4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4pPr>
      <a:lvl5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5pPr>
      <a:lvl6pPr marL="1710704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6pPr>
      <a:lvl7pPr marL="2021740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7pPr>
      <a:lvl8pPr marL="2332777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8pPr>
      <a:lvl9pPr marL="2643813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9pPr>
    </p:titleStyle>
    <p:bodyStyle>
      <a:lvl1pPr marL="233279" indent="-233279" algn="l" defTabSz="244078" rtl="0" eaLnBrk="1" fontAlgn="base" hangingPunct="1">
        <a:lnSpc>
          <a:spcPct val="93000"/>
        </a:lnSpc>
        <a:spcBef>
          <a:spcPct val="0"/>
        </a:spcBef>
        <a:spcAft>
          <a:spcPts val="970"/>
        </a:spcAft>
        <a:buClr>
          <a:srgbClr val="000000"/>
        </a:buClr>
        <a:buSzPct val="100000"/>
        <a:buFontTx/>
        <a:buBlip>
          <a:blip r:embed="rId20"/>
        </a:buBlip>
        <a:defRPr sz="2000">
          <a:solidFill>
            <a:srgbClr val="000000"/>
          </a:solidFill>
          <a:latin typeface="+mn-lt"/>
          <a:ea typeface="+mn-ea"/>
          <a:cs typeface="Arial" panose="020B0604020202020204" pitchFamily="34" charset="0"/>
        </a:defRPr>
      </a:lvl1pPr>
      <a:lvl2pPr marL="505436" indent="-194399" algn="l" defTabSz="244078" rtl="0" eaLnBrk="1" fontAlgn="base" hangingPunct="1">
        <a:lnSpc>
          <a:spcPct val="93000"/>
        </a:lnSpc>
        <a:spcBef>
          <a:spcPct val="0"/>
        </a:spcBef>
        <a:spcAft>
          <a:spcPts val="774"/>
        </a:spcAft>
        <a:buClr>
          <a:srgbClr val="000000"/>
        </a:buClr>
        <a:buSzPct val="100000"/>
        <a:buFontTx/>
        <a:buBlip>
          <a:blip r:embed="rId20"/>
        </a:buBlip>
        <a:defRPr sz="18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777592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578"/>
        </a:spcAft>
        <a:buClr>
          <a:srgbClr val="0033CC"/>
        </a:buClr>
        <a:buSzPct val="100000"/>
        <a:buFont typeface="Arial" pitchFamily="34" charset="0"/>
        <a:buChar char="●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088629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392"/>
        </a:spcAft>
        <a:buClr>
          <a:srgbClr val="0033CC"/>
        </a:buClr>
        <a:buSzPct val="100000"/>
        <a:buFont typeface="Arial" pitchFamily="34" charset="0"/>
        <a:buChar char="●"/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1399666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33CC"/>
        </a:buClr>
        <a:buSzPct val="100000"/>
        <a:buFont typeface="Wingdings" pitchFamily="2" charset="2"/>
        <a:buChar char="Ø"/>
        <a:defRPr sz="1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1710704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6pPr>
      <a:lvl7pPr marL="2021740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7pPr>
      <a:lvl8pPr marL="2332777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8pPr>
      <a:lvl9pPr marL="2643813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03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073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311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414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5184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622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77258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88295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43276" y="3665965"/>
            <a:ext cx="7257448" cy="772502"/>
          </a:xfrm>
          <a:noFill/>
          <a:effectLst/>
        </p:spPr>
        <p:txBody>
          <a:bodyPr anchor="ctr"/>
          <a:lstStyle/>
          <a:p>
            <a:r>
              <a:rPr lang="es-ES" dirty="0" smtClean="0"/>
              <a:t>M. Montero</a:t>
            </a:r>
            <a:endParaRPr lang="es-ES" baseline="30000" dirty="0" smtClean="0"/>
          </a:p>
          <a:p>
            <a:r>
              <a:rPr lang="es-ES" dirty="0" smtClean="0"/>
              <a:t>CIEMAT (</a:t>
            </a:r>
            <a:r>
              <a:rPr lang="es-ES" dirty="0" err="1" smtClean="0"/>
              <a:t>Spain</a:t>
            </a:r>
            <a:r>
              <a:rPr lang="es-ES" dirty="0" smtClean="0"/>
              <a:t>)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30116" y="1135781"/>
            <a:ext cx="7083768" cy="1954663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altLang="de-DE" sz="2600" b="1" dirty="0">
                <a:solidFill>
                  <a:schemeClr val="tx2"/>
                </a:solidFill>
              </a:rPr>
              <a:t>Guidelines and recommendations for 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decision </a:t>
            </a:r>
            <a:r>
              <a:rPr lang="en-US" altLang="de-DE" sz="2600" b="1" dirty="0">
                <a:solidFill>
                  <a:schemeClr val="tx2"/>
                </a:solidFill>
              </a:rPr>
              <a:t>making during the transition phase</a:t>
            </a:r>
            <a:br>
              <a:rPr lang="en-US" altLang="de-DE" sz="2600" b="1" dirty="0">
                <a:solidFill>
                  <a:schemeClr val="tx2"/>
                </a:solidFill>
              </a:rPr>
            </a:br>
            <a:r>
              <a:rPr lang="en-US" altLang="de-DE" sz="2600" dirty="0" smtClean="0">
                <a:solidFill>
                  <a:schemeClr val="tx2"/>
                </a:solidFill>
              </a:rPr>
              <a:t/>
            </a:r>
            <a:br>
              <a:rPr lang="en-US" altLang="de-DE" sz="2600" dirty="0" smtClean="0">
                <a:solidFill>
                  <a:schemeClr val="tx2"/>
                </a:solidFill>
              </a:rPr>
            </a:br>
            <a:r>
              <a:rPr lang="en-GB" altLang="de-DE" sz="2600" dirty="0" smtClean="0">
                <a:solidFill>
                  <a:schemeClr val="tx2"/>
                </a:solidFill>
              </a:rPr>
              <a:t>Introduction</a:t>
            </a:r>
            <a:endParaRPr lang="en-US" altLang="de-DE" sz="2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7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8546" y="232641"/>
            <a:ext cx="7191408" cy="848835"/>
          </a:xfrm>
        </p:spPr>
        <p:txBody>
          <a:bodyPr/>
          <a:lstStyle/>
          <a:p>
            <a:r>
              <a:rPr lang="es-ES" dirty="0" err="1" smtClean="0"/>
              <a:t>How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</a:t>
            </a:r>
            <a:r>
              <a:rPr lang="es-ES" dirty="0" err="1" smtClean="0"/>
              <a:t>obtained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recommendations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8546" y="1427914"/>
            <a:ext cx="8621404" cy="4692968"/>
          </a:xfrm>
        </p:spPr>
        <p:txBody>
          <a:bodyPr/>
          <a:lstStyle/>
          <a:p>
            <a:r>
              <a:rPr lang="en-US" sz="2000" dirty="0" smtClean="0"/>
              <a:t>Each partner derived a list of uncertainties and suggested recommendations from their national panel.</a:t>
            </a:r>
          </a:p>
          <a:p>
            <a:pPr lvl="0"/>
            <a:r>
              <a:rPr lang="en-US" sz="2000" dirty="0" smtClean="0"/>
              <a:t>Working Groups were set up for each category of uncertainties:</a:t>
            </a:r>
          </a:p>
          <a:p>
            <a:pPr lvl="2"/>
            <a:r>
              <a:rPr lang="en-US" sz="1700" dirty="0"/>
              <a:t> </a:t>
            </a:r>
            <a:r>
              <a:rPr lang="en-US" sz="1700" dirty="0" smtClean="0"/>
              <a:t>Environmental (</a:t>
            </a:r>
            <a:r>
              <a:rPr lang="en-US" sz="1700" b="1" dirty="0" smtClean="0"/>
              <a:t>APA</a:t>
            </a:r>
            <a:r>
              <a:rPr lang="en-US" sz="1700" dirty="0" smtClean="0"/>
              <a:t>, </a:t>
            </a:r>
            <a:r>
              <a:rPr lang="en-US" sz="1700" b="1" dirty="0" smtClean="0"/>
              <a:t>IST</a:t>
            </a:r>
            <a:r>
              <a:rPr lang="en-US" sz="1700" dirty="0" smtClean="0"/>
              <a:t>, CEPN, IRSN)</a:t>
            </a:r>
          </a:p>
          <a:p>
            <a:pPr lvl="2"/>
            <a:r>
              <a:rPr lang="en-US" sz="1700" dirty="0" smtClean="0"/>
              <a:t> Health (</a:t>
            </a:r>
            <a:r>
              <a:rPr lang="en-US" sz="1700" b="1" dirty="0" smtClean="0"/>
              <a:t>APA</a:t>
            </a:r>
            <a:r>
              <a:rPr lang="en-US" sz="1700" dirty="0" smtClean="0"/>
              <a:t>, </a:t>
            </a:r>
            <a:r>
              <a:rPr lang="en-US" sz="1700" b="1" dirty="0" smtClean="0"/>
              <a:t>IST</a:t>
            </a:r>
            <a:r>
              <a:rPr lang="en-US" sz="1700" dirty="0" smtClean="0"/>
              <a:t>, DTU)</a:t>
            </a:r>
          </a:p>
          <a:p>
            <a:pPr lvl="2"/>
            <a:r>
              <a:rPr lang="en-US" sz="1700" dirty="0" smtClean="0"/>
              <a:t> </a:t>
            </a:r>
            <a:r>
              <a:rPr lang="en-US" sz="1700" dirty="0"/>
              <a:t>Economic (</a:t>
            </a:r>
            <a:r>
              <a:rPr lang="en-US" sz="1700" b="1" dirty="0" smtClean="0"/>
              <a:t>CEPN</a:t>
            </a:r>
            <a:r>
              <a:rPr lang="en-US" sz="1700" dirty="0" smtClean="0"/>
              <a:t>, </a:t>
            </a:r>
            <a:r>
              <a:rPr lang="en-US" sz="1700" b="1" dirty="0" smtClean="0"/>
              <a:t>IRSN</a:t>
            </a:r>
            <a:r>
              <a:rPr lang="en-US" sz="1700" dirty="0" smtClean="0"/>
              <a:t>, RIVM, WFSR)</a:t>
            </a:r>
          </a:p>
          <a:p>
            <a:pPr lvl="2"/>
            <a:r>
              <a:rPr lang="en-US" sz="1700" dirty="0" smtClean="0"/>
              <a:t> Social</a:t>
            </a:r>
            <a:r>
              <a:rPr lang="en-US" sz="1700" dirty="0"/>
              <a:t> </a:t>
            </a:r>
            <a:r>
              <a:rPr lang="en-US" sz="1700" dirty="0" smtClean="0"/>
              <a:t>(</a:t>
            </a:r>
            <a:r>
              <a:rPr lang="en-US" sz="1700" b="1" dirty="0" smtClean="0"/>
              <a:t>CIEMAT</a:t>
            </a:r>
            <a:r>
              <a:rPr lang="en-US" sz="1700" dirty="0" smtClean="0"/>
              <a:t>, IRSN, CEPN).</a:t>
            </a:r>
          </a:p>
          <a:p>
            <a:pPr lvl="2"/>
            <a:r>
              <a:rPr lang="en-US" sz="1700" dirty="0" smtClean="0"/>
              <a:t> Governance (</a:t>
            </a:r>
            <a:r>
              <a:rPr lang="en-US" sz="1700" b="1" dirty="0" smtClean="0"/>
              <a:t>CEPN</a:t>
            </a:r>
            <a:r>
              <a:rPr lang="en-US" sz="1700" dirty="0" smtClean="0"/>
              <a:t>, </a:t>
            </a:r>
            <a:r>
              <a:rPr lang="en-US" sz="1700" b="1" dirty="0" smtClean="0"/>
              <a:t>IRSN</a:t>
            </a:r>
            <a:r>
              <a:rPr lang="en-US" sz="1700" dirty="0" smtClean="0"/>
              <a:t>, VUJE)</a:t>
            </a:r>
          </a:p>
          <a:p>
            <a:pPr lvl="2"/>
            <a:r>
              <a:rPr lang="en-US" sz="1700" dirty="0" smtClean="0"/>
              <a:t> Transversal (</a:t>
            </a:r>
            <a:r>
              <a:rPr lang="en-US" sz="1700" b="1" dirty="0" smtClean="0"/>
              <a:t>CEPN</a:t>
            </a:r>
            <a:r>
              <a:rPr lang="en-US" sz="1700" dirty="0" smtClean="0"/>
              <a:t>, </a:t>
            </a:r>
            <a:r>
              <a:rPr lang="en-US" sz="1700" b="1" dirty="0" smtClean="0"/>
              <a:t>IRSN</a:t>
            </a:r>
            <a:r>
              <a:rPr lang="en-US" sz="1700" dirty="0" smtClean="0"/>
              <a:t>, CIEMAT, EPA)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Working groups performed cross-country analysis of uncertainties and recommendations related to each topic.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Based on the countries´ contributions, harmonized recommendations for each category </a:t>
            </a:r>
            <a:r>
              <a:rPr lang="en-US" dirty="0" smtClean="0"/>
              <a:t>have been proposed.</a:t>
            </a:r>
            <a:endParaRPr lang="es-ES" sz="1850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2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65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Remarks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Remind </a:t>
            </a: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that all these recommendations:  </a:t>
            </a:r>
            <a:endParaRPr lang="es-ES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GB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</a:t>
            </a:r>
            <a:r>
              <a:rPr lang="en-GB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been drafted to be implemented during the preparedness phase</a:t>
            </a:r>
            <a:r>
              <a:rPr lang="en-GB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GB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uncertainties derived from the actions during the early phase has been also considered,</a:t>
            </a:r>
            <a:endParaRPr lang="es-ES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GB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overall goal </a:t>
            </a:r>
            <a:r>
              <a:rPr lang="en-GB" sz="2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to </a:t>
            </a:r>
            <a:r>
              <a:rPr lang="en-GB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improve the decision-making processes in emergency and transition phases. </a:t>
            </a:r>
            <a:endParaRPr lang="es-ES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926701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Recommendations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each</a:t>
            </a:r>
            <a:r>
              <a:rPr lang="es-ES" dirty="0" smtClean="0"/>
              <a:t> </a:t>
            </a:r>
            <a:r>
              <a:rPr lang="es-ES" dirty="0" err="1" smtClean="0"/>
              <a:t>category</a:t>
            </a:r>
            <a:endParaRPr lang="es-ES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4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00" y="1081476"/>
            <a:ext cx="6300528" cy="52633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22769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milagros.montero@ciemat.es</a:t>
            </a:r>
            <a:endParaRPr lang="es-ES" dirty="0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1707262" y="2216099"/>
            <a:ext cx="5729476" cy="651600"/>
          </a:xfrm>
        </p:spPr>
        <p:txBody>
          <a:bodyPr/>
          <a:lstStyle/>
          <a:p>
            <a:r>
              <a:rPr lang="en-US" altLang="de-DE" dirty="0">
                <a:solidFill>
                  <a:schemeClr val="tx2"/>
                </a:solidFill>
              </a:rPr>
              <a:t>Guidelines and recommendations for decision making during the transition phase</a:t>
            </a:r>
            <a:br>
              <a:rPr lang="en-US" altLang="de-DE" dirty="0">
                <a:solidFill>
                  <a:schemeClr val="tx2"/>
                </a:solidFill>
              </a:rPr>
            </a:br>
            <a:r>
              <a:rPr lang="en-US" altLang="de-DE" dirty="0" smtClean="0">
                <a:solidFill>
                  <a:schemeClr val="tx2"/>
                </a:solidFill>
              </a:rPr>
              <a:t>Introduction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19836018"/>
      </p:ext>
    </p:extLst>
  </p:cSld>
  <p:clrMapOvr>
    <a:masterClrMapping/>
  </p:clrMapOvr>
</p:sld>
</file>

<file path=ppt/theme/theme1.xml><?xml version="1.0" encoding="utf-8"?>
<a:theme xmlns:a="http://schemas.openxmlformats.org/drawingml/2006/main" name="PTL_CONFIDENCE-FWS_WP4_v1">
  <a:themeElements>
    <a:clrScheme name="Confiden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98B2"/>
      </a:accent1>
      <a:accent2>
        <a:srgbClr val="F23004"/>
      </a:accent2>
      <a:accent3>
        <a:srgbClr val="9AA627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Personalizado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TL_CONFIDENCE_GRAL_4-3_TR-WP71_v5.potx" id="{CB9E15E4-6501-4FAF-A2CC-8B1F9B383080}" vid="{7BE78347-8634-4E80-8889-AC5F1FB1117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PTL_CONFIDENCE-FWS_WP4_v1</Template>
  <TotalTime>4184</TotalTime>
  <Words>185</Words>
  <Application>Microsoft Office PowerPoint</Application>
  <PresentationFormat>Presentación en pantalla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ＭＳ Ｐゴシック</vt:lpstr>
      <vt:lpstr>Arial</vt:lpstr>
      <vt:lpstr>Calibri</vt:lpstr>
      <vt:lpstr>Futura Md BT</vt:lpstr>
      <vt:lpstr>Interstate-Regular</vt:lpstr>
      <vt:lpstr>Times New Roman</vt:lpstr>
      <vt:lpstr>Wingdings</vt:lpstr>
      <vt:lpstr>PTL_CONFIDENCE-FWS_WP4_v1</vt:lpstr>
      <vt:lpstr>Guidelines and recommendations for decision making during the transition phase  Introduction</vt:lpstr>
      <vt:lpstr>How we have obtained the recommendations</vt:lpstr>
      <vt:lpstr>Remarks</vt:lpstr>
      <vt:lpstr>Recommendations for each category</vt:lpstr>
      <vt:lpstr>Guidelines and recommendations for decision making during the transition phase Introduction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 based facilitated discussion Block 4: Transition phase: Action strategies involving stakeholders Scenario presentation</dc:title>
  <dc:creator>Montero Prieto, Milagros C</dc:creator>
  <cp:lastModifiedBy>Milagros Montero Prieto</cp:lastModifiedBy>
  <cp:revision>142</cp:revision>
  <cp:lastPrinted>2019-12-02T22:27:24Z</cp:lastPrinted>
  <dcterms:created xsi:type="dcterms:W3CDTF">2019-11-27T17:46:12Z</dcterms:created>
  <dcterms:modified xsi:type="dcterms:W3CDTF">2019-12-03T14:13:34Z</dcterms:modified>
</cp:coreProperties>
</file>