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64" r:id="rId2"/>
    <p:sldId id="265" r:id="rId3"/>
    <p:sldId id="266" r:id="rId4"/>
    <p:sldId id="267" r:id="rId5"/>
    <p:sldId id="268" r:id="rId6"/>
    <p:sldId id="269" r:id="rId7"/>
    <p:sldId id="270" r:id="rId8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193"/>
    <a:srgbClr val="5A6EB4"/>
    <a:srgbClr val="50AAE6"/>
    <a:srgbClr val="A00078"/>
    <a:srgbClr val="A01E28"/>
    <a:srgbClr val="A08232"/>
    <a:srgbClr val="DCA01E"/>
    <a:srgbClr val="FA8214"/>
    <a:srgbClr val="82BE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30" autoAdjust="0"/>
    <p:restoredTop sz="91212" autoAdjust="0"/>
  </p:normalViewPr>
  <p:slideViewPr>
    <p:cSldViewPr>
      <p:cViewPr varScale="1">
        <p:scale>
          <a:sx n="89" d="100"/>
          <a:sy n="89" d="100"/>
        </p:scale>
        <p:origin x="1272" y="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660775" y="468313"/>
            <a:ext cx="2759075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de-DE"/>
              <a:t>Prof. Dr. Max Mustermann | Musterfakultät</a:t>
            </a: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541338" y="8532813"/>
            <a:ext cx="3103562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de-DE" sz="800" dirty="0"/>
              <a:t>KIT – The Research University in the Helmholtz Association</a:t>
            </a:r>
          </a:p>
        </p:txBody>
      </p:sp>
      <p:pic>
        <p:nvPicPr>
          <p:cNvPr id="6148" name="Picture 11" descr="KIT-Logo-rgb_d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188913"/>
            <a:ext cx="1008063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98698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/>
              <a:t>Textmasterformate durch Klicken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de-DE" altLang="de-DE"/>
              <a:t>Prof. Dr. Max Mustermann | </a:t>
            </a:r>
            <a:br>
              <a:rPr lang="de-DE" altLang="de-DE"/>
            </a:br>
            <a:r>
              <a:rPr lang="de-DE" altLang="de-DE"/>
              <a:t>Name of Faculty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5DE03B1-5FE7-4C70-9B16-DF4E7BA88A0C}" type="slidenum">
              <a:rPr lang="de-DE"/>
              <a:pPr>
                <a:defRPr/>
              </a:pPr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6967400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II_rahmen_neu_titel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Grafik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6871" y="6507038"/>
            <a:ext cx="422681" cy="274122"/>
          </a:xfrm>
          <a:prstGeom prst="rect">
            <a:avLst/>
          </a:prstGeom>
        </p:spPr>
      </p:pic>
      <p:sp>
        <p:nvSpPr>
          <p:cNvPr id="7" name="Textfeld 6"/>
          <p:cNvSpPr txBox="1"/>
          <p:nvPr userDrawn="1"/>
        </p:nvSpPr>
        <p:spPr>
          <a:xfrm>
            <a:off x="524210" y="6536377"/>
            <a:ext cx="62425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This project has received funding from the </a:t>
            </a:r>
            <a:r>
              <a:rPr kumimoji="0" lang="en-GB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Euratom</a:t>
            </a: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 research and training programme 2014-2018 under grant agreement No 662287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Grafik 6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332656"/>
            <a:ext cx="1693862" cy="61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" descr="image00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30113"/>
            <a:ext cx="1590024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2793556"/>
      </p:ext>
    </p:extLst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3285605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59563" y="333375"/>
            <a:ext cx="2089150" cy="5759450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90525" y="333375"/>
            <a:ext cx="6116638" cy="5759450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97162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065063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24774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921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66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469217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622904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030795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090132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78077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424891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gi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0525" y="333375"/>
            <a:ext cx="69119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/>
              <a:t>Click to add title</a:t>
            </a:r>
          </a:p>
        </p:txBody>
      </p:sp>
      <p:pic>
        <p:nvPicPr>
          <p:cNvPr id="1026" name="Picture 9" descr="II_rahmen_neu_folge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198563"/>
            <a:ext cx="8356600" cy="489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dirty="0"/>
              <a:t>Click to add text</a:t>
            </a:r>
          </a:p>
          <a:p>
            <a:pPr lvl="1"/>
            <a:r>
              <a:rPr lang="en-US" altLang="de-DE" dirty="0"/>
              <a:t>Second level</a:t>
            </a:r>
          </a:p>
          <a:p>
            <a:pPr lvl="2"/>
            <a:r>
              <a:rPr lang="en-US" altLang="de-DE" dirty="0"/>
              <a:t>Third level</a:t>
            </a:r>
          </a:p>
          <a:p>
            <a:pPr lvl="3"/>
            <a:r>
              <a:rPr lang="en-US" altLang="de-DE" dirty="0"/>
              <a:t>Fourth level</a:t>
            </a:r>
          </a:p>
          <a:p>
            <a:pPr lvl="4"/>
            <a:r>
              <a:rPr lang="en-US" altLang="de-DE" dirty="0"/>
              <a:t>Fifth level</a:t>
            </a:r>
          </a:p>
        </p:txBody>
      </p:sp>
      <p:sp>
        <p:nvSpPr>
          <p:cNvPr id="1034" name="Text Box 10"/>
          <p:cNvSpPr txBox="1">
            <a:spLocks noChangeArrowheads="1"/>
          </p:cNvSpPr>
          <p:nvPr/>
        </p:nvSpPr>
        <p:spPr bwMode="auto">
          <a:xfrm>
            <a:off x="6011863" y="6453188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endParaRPr lang="en-US" altLang="de-DE" sz="900" dirty="0"/>
          </a:p>
        </p:txBody>
      </p:sp>
      <p:sp>
        <p:nvSpPr>
          <p:cNvPr id="1030" name="Text Box 11"/>
          <p:cNvSpPr txBox="1">
            <a:spLocks noChangeArrowheads="1"/>
          </p:cNvSpPr>
          <p:nvPr/>
        </p:nvSpPr>
        <p:spPr bwMode="auto">
          <a:xfrm>
            <a:off x="8593542" y="6539254"/>
            <a:ext cx="32543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fld id="{65860247-ED2C-4023-A47F-CF656A1DA4A7}" type="slidenum">
              <a:rPr lang="de-DE" altLang="de-DE" sz="900" b="1" smtClean="0">
                <a:latin typeface="Calibri" panose="020F0502020204030204" pitchFamily="34" charset="0"/>
                <a:cs typeface="Calibri" panose="020F0502020204030204" pitchFamily="34" charset="0"/>
              </a:rPr>
              <a:pPr eaLnBrk="1" hangingPunct="1">
                <a:spcBef>
                  <a:spcPct val="50000"/>
                </a:spcBef>
                <a:defRPr/>
              </a:pPr>
              <a:t>‹N°›</a:t>
            </a:fld>
            <a:endParaRPr lang="de-DE" altLang="de-DE" sz="9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31" name="Rectangle 11"/>
          <p:cNvSpPr>
            <a:spLocks noChangeArrowheads="1"/>
          </p:cNvSpPr>
          <p:nvPr/>
        </p:nvSpPr>
        <p:spPr bwMode="auto">
          <a:xfrm>
            <a:off x="7596336" y="6549757"/>
            <a:ext cx="863600" cy="191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defRPr/>
            </a:pPr>
            <a:r>
              <a:rPr lang="de-DE" altLang="de-DE" sz="9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03.12.2019</a:t>
            </a:r>
          </a:p>
        </p:txBody>
      </p:sp>
      <p:sp>
        <p:nvSpPr>
          <p:cNvPr id="10" name="Text Box 10"/>
          <p:cNvSpPr txBox="1">
            <a:spLocks noChangeArrowheads="1"/>
          </p:cNvSpPr>
          <p:nvPr userDrawn="1"/>
        </p:nvSpPr>
        <p:spPr bwMode="auto">
          <a:xfrm>
            <a:off x="2478087" y="6442379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endParaRPr lang="en-US" altLang="de-DE" sz="900" dirty="0"/>
          </a:p>
        </p:txBody>
      </p:sp>
      <p:pic>
        <p:nvPicPr>
          <p:cNvPr id="11" name="Picture 1" descr="image002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986" y="116632"/>
            <a:ext cx="1194633" cy="541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uppieren 11"/>
          <p:cNvGrpSpPr/>
          <p:nvPr userDrawn="1"/>
        </p:nvGrpSpPr>
        <p:grpSpPr>
          <a:xfrm>
            <a:off x="116871" y="6539254"/>
            <a:ext cx="5564261" cy="194170"/>
            <a:chOff x="116871" y="6641091"/>
            <a:chExt cx="5091961" cy="194170"/>
          </a:xfrm>
        </p:grpSpPr>
        <p:pic>
          <p:nvPicPr>
            <p:cNvPr id="13" name="Grafik 12"/>
            <p:cNvPicPr>
              <a:picLocks noChangeAspect="1"/>
            </p:cNvPicPr>
            <p:nvPr userDrawn="1"/>
          </p:nvPicPr>
          <p:blipFill>
            <a:blip r:embed="rId15"/>
            <a:stretch>
              <a:fillRect/>
            </a:stretch>
          </p:blipFill>
          <p:spPr>
            <a:xfrm>
              <a:off x="116871" y="6641091"/>
              <a:ext cx="286959" cy="194170"/>
            </a:xfrm>
            <a:prstGeom prst="rect">
              <a:avLst/>
            </a:prstGeom>
          </p:spPr>
        </p:pic>
        <p:sp>
          <p:nvSpPr>
            <p:cNvPr id="14" name="Textfeld 13"/>
            <p:cNvSpPr txBox="1"/>
            <p:nvPr userDrawn="1"/>
          </p:nvSpPr>
          <p:spPr>
            <a:xfrm>
              <a:off x="403830" y="6641091"/>
              <a:ext cx="4805002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This project has received funding from the </a:t>
              </a:r>
              <a:r>
                <a:rPr kumimoji="0" lang="en-GB" sz="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Euratom</a:t>
              </a: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 research and training programme 2014-2018 under grant agreement No 662287.</a:t>
              </a:r>
              <a:endParaRPr kumimoji="0" lang="en-GB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5" name="Grafik 6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986" y="657649"/>
            <a:ext cx="1101613" cy="401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1432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9057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>
          <a:solidFill>
            <a:schemeClr val="tx1"/>
          </a:solidFill>
          <a:latin typeface="+mn-lt"/>
        </a:defRPr>
      </a:lvl2pPr>
      <a:lvl3pPr marL="1209675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3pPr>
      <a:lvl4pPr marL="165735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4pPr>
      <a:lvl5pPr marL="209550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234008"/>
            <a:ext cx="2068066" cy="675705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="" xmlns:a16="http://schemas.microsoft.com/office/drawing/2014/main" id="{E878B1AA-49A5-854D-B4C1-B9D40915DB08}"/>
              </a:ext>
            </a:extLst>
          </p:cNvPr>
          <p:cNvSpPr txBox="1"/>
          <p:nvPr/>
        </p:nvSpPr>
        <p:spPr>
          <a:xfrm>
            <a:off x="683568" y="1772816"/>
            <a:ext cx="7702731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 fontAlgn="auto">
              <a:spcBef>
                <a:spcPts val="0"/>
              </a:spcBef>
              <a:spcAft>
                <a:spcPts val="0"/>
              </a:spcAft>
            </a:pPr>
            <a:r>
              <a:rPr lang="en-GB" sz="4400" b="1" dirty="0">
                <a:solidFill>
                  <a:srgbClr val="009193"/>
                </a:solidFill>
                <a:latin typeface="Calibri Light" panose="020F0302020204030204"/>
              </a:rPr>
              <a:t>Economic aspects</a:t>
            </a:r>
            <a:r>
              <a:rPr lang="en-GB" sz="4400" b="1" dirty="0">
                <a:solidFill>
                  <a:srgbClr val="4AA0B1"/>
                </a:solidFill>
                <a:latin typeface="Calibri Light" panose="020F0302020204030204"/>
              </a:rPr>
              <a:t/>
            </a:r>
            <a:br>
              <a:rPr lang="en-GB" sz="4400" b="1" dirty="0">
                <a:solidFill>
                  <a:srgbClr val="4AA0B1"/>
                </a:solidFill>
                <a:latin typeface="Calibri Light" panose="020F0302020204030204"/>
              </a:rPr>
            </a:br>
            <a:r>
              <a:rPr lang="en-GB" sz="3200" dirty="0">
                <a:solidFill>
                  <a:srgbClr val="009193"/>
                </a:solidFill>
                <a:latin typeface="Calibri Light" panose="020F0302020204030204"/>
              </a:rPr>
              <a:t>Presentation of recommendations 10-12</a:t>
            </a:r>
            <a:endParaRPr lang="en-GB" sz="4400" dirty="0">
              <a:solidFill>
                <a:srgbClr val="009193"/>
              </a:solidFill>
              <a:latin typeface="Calibri Light" panose="020F0302020204030204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="" xmlns:a16="http://schemas.microsoft.com/office/drawing/2014/main" id="{D00F6544-F002-AE46-ABAF-31B496FD01C2}"/>
              </a:ext>
            </a:extLst>
          </p:cNvPr>
          <p:cNvSpPr txBox="1"/>
          <p:nvPr/>
        </p:nvSpPr>
        <p:spPr>
          <a:xfrm>
            <a:off x="4427984" y="5229200"/>
            <a:ext cx="35946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en-GB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Calibri Light" panose="020F0302020204030204"/>
              </a:rPr>
              <a:t>CONFIDENCE Dissemination Workshop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en-GB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Calibri Light" panose="020F0302020204030204"/>
              </a:rPr>
              <a:t>02-05 December 2019, Bratislava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0525" y="548680"/>
            <a:ext cx="6911975" cy="561975"/>
          </a:xfrm>
        </p:spPr>
        <p:txBody>
          <a:bodyPr/>
          <a:lstStyle/>
          <a:p>
            <a:r>
              <a:rPr lang="en-GB" dirty="0" smtClean="0">
                <a:solidFill>
                  <a:srgbClr val="00919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</a:t>
            </a:r>
            <a:r>
              <a:rPr lang="en-GB" dirty="0" smtClean="0">
                <a:solidFill>
                  <a:srgbClr val="00919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10) </a:t>
            </a:r>
            <a:r>
              <a:rPr lang="en-US" dirty="0">
                <a:solidFill>
                  <a:srgbClr val="00919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Further develop decision support tools </a:t>
            </a:r>
            <a:r>
              <a:rPr lang="en-US" b="0" dirty="0">
                <a:solidFill>
                  <a:srgbClr val="00919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integrating potential economic impacts of </a:t>
            </a:r>
            <a:r>
              <a:rPr lang="en-US" b="0" dirty="0" smtClean="0">
                <a:solidFill>
                  <a:srgbClr val="00919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protection strategies </a:t>
            </a:r>
            <a:r>
              <a:rPr lang="en-GB" sz="1800" b="0" dirty="0" smtClean="0">
                <a:solidFill>
                  <a:srgbClr val="00919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(1/2)</a:t>
            </a:r>
            <a:endParaRPr lang="en-GB" b="0" dirty="0">
              <a:solidFill>
                <a:srgbClr val="009193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4" name="Espace réservé du contenu 2">
            <a:extLst>
              <a:ext uri="{FF2B5EF4-FFF2-40B4-BE49-F238E27FC236}">
                <a16:creationId xmlns="" xmlns:a16="http://schemas.microsoft.com/office/drawing/2014/main" id="{3F2B6732-6202-2141-8B07-E2A0FFEFA7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0525" y="1700808"/>
            <a:ext cx="8397437" cy="2808312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0" tIns="0" rIns="0" bIns="0" rtlCol="0">
            <a:normAutofit/>
          </a:bodyPr>
          <a:lstStyle/>
          <a:p>
            <a:pPr marL="500063" indent="-500063" defTabSz="1066800" eaLnBrk="0" hangingPunct="0">
              <a:lnSpc>
                <a:spcPts val="2400"/>
              </a:lnSpc>
              <a:spcBef>
                <a:spcPts val="480"/>
              </a:spcBef>
              <a:buClr>
                <a:srgbClr val="009193"/>
              </a:buClr>
              <a:buSzPct val="75000"/>
              <a:buFont typeface="Arial" charset="0"/>
              <a:buChar char="▌"/>
            </a:pPr>
            <a:r>
              <a:rPr lang="en-GB" b="1" dirty="0">
                <a:solidFill>
                  <a:srgbClr val="00919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Why?</a:t>
            </a:r>
          </a:p>
          <a:p>
            <a:pPr marL="957263" lvl="1" indent="-500063" defTabSz="1066800" ea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9193"/>
              </a:buClr>
              <a:buSzPct val="75000"/>
              <a:buFont typeface="Arial Black Normal"/>
              <a:buChar char="►"/>
            </a:pP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Nuclear 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accident creates </a:t>
            </a:r>
            <a:r>
              <a:rPr lang="en-US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strong </a:t>
            </a:r>
            <a:r>
              <a:rPr lang="en-US" b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disturbances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which have long-term effects on the socio-economic situation and the interactions between the various actors;</a:t>
            </a:r>
          </a:p>
          <a:p>
            <a:pPr marL="957263" lvl="1" indent="-500063" defTabSz="1066800" ea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9193"/>
              </a:buClr>
              <a:buSzPct val="75000"/>
              <a:buFont typeface="Arial Black Normal"/>
              <a:buChar char="►"/>
            </a:pP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Currently there are </a:t>
            </a:r>
            <a:r>
              <a:rPr lang="en-US" b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uncertainties on the economic impacts of </a:t>
            </a:r>
            <a:r>
              <a:rPr lang="en-US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countermeasures both for the direct and the indirect </a:t>
            </a:r>
            <a:r>
              <a:rPr lang="en-US" b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costs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(the 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effects on loss of image of local products, impact of selling prices, costs of countermeasures 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and 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costs of health follow-up, 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etc.).</a:t>
            </a:r>
            <a:endParaRPr lang="en-GB" dirty="0" smtClean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457200" lvl="1" indent="0" defTabSz="1066800" ea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9193"/>
              </a:buClr>
              <a:buSzPct val="75000"/>
              <a:buNone/>
            </a:pPr>
            <a:endParaRPr lang="en-GB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114300" indent="0" defTabSz="1066800" eaLnBrk="0" hangingPunct="0">
              <a:lnSpc>
                <a:spcPts val="2400"/>
              </a:lnSpc>
              <a:spcBef>
                <a:spcPts val="480"/>
              </a:spcBef>
              <a:buClr>
                <a:srgbClr val="4AA0B1"/>
              </a:buClr>
              <a:buSzPct val="75000"/>
              <a:buNone/>
            </a:pPr>
            <a:endParaRPr lang="en-GB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957263" lvl="1" indent="-500063" defTabSz="1066800" eaLnBrk="0" hangingPunct="0">
              <a:lnSpc>
                <a:spcPts val="2400"/>
              </a:lnSpc>
              <a:spcBef>
                <a:spcPts val="480"/>
              </a:spcBef>
              <a:buClr>
                <a:srgbClr val="4AA0B1"/>
              </a:buClr>
              <a:buSzPct val="75000"/>
              <a:buFont typeface="Arial Black Normal"/>
              <a:buChar char="►"/>
            </a:pPr>
            <a:endParaRPr lang="en-GB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="" xmlns:a16="http://schemas.microsoft.com/office/drawing/2014/main" id="{1EAE6507-C0AB-D54A-AD50-CBF62F2DA5B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9" t="15184" r="61284" b="20158"/>
          <a:stretch/>
        </p:blipFill>
        <p:spPr>
          <a:xfrm>
            <a:off x="390526" y="4837635"/>
            <a:ext cx="443126" cy="720079"/>
          </a:xfrm>
          <a:prstGeom prst="rect">
            <a:avLst/>
          </a:prstGeom>
        </p:spPr>
      </p:pic>
      <p:cxnSp>
        <p:nvCxnSpPr>
          <p:cNvPr id="8" name="Connecteur droit 7">
            <a:extLst>
              <a:ext uri="{FF2B5EF4-FFF2-40B4-BE49-F238E27FC236}">
                <a16:creationId xmlns="" xmlns:a16="http://schemas.microsoft.com/office/drawing/2014/main" id="{8E9E5937-1247-3349-B7F0-B22E475B436A}"/>
              </a:ext>
            </a:extLst>
          </p:cNvPr>
          <p:cNvCxnSpPr/>
          <p:nvPr/>
        </p:nvCxnSpPr>
        <p:spPr>
          <a:xfrm>
            <a:off x="971600" y="4693618"/>
            <a:ext cx="0" cy="1045029"/>
          </a:xfrm>
          <a:prstGeom prst="line">
            <a:avLst/>
          </a:prstGeom>
          <a:ln w="38100">
            <a:solidFill>
              <a:srgbClr val="0091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="" xmlns:a16="http://schemas.microsoft.com/office/drawing/2014/main" id="{7376DA2B-B5CA-3A40-9A39-1E7B7E1CE750}"/>
              </a:ext>
            </a:extLst>
          </p:cNvPr>
          <p:cNvSpPr txBox="1"/>
          <p:nvPr/>
        </p:nvSpPr>
        <p:spPr>
          <a:xfrm>
            <a:off x="1259632" y="4760204"/>
            <a:ext cx="75283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919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The </a:t>
            </a:r>
            <a:r>
              <a:rPr lang="en-US" b="1" dirty="0">
                <a:solidFill>
                  <a:srgbClr val="00919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economic impact of protection strategies should be taken into account in the decision-making process. </a:t>
            </a:r>
            <a:r>
              <a:rPr lang="en-US" b="1" dirty="0" smtClean="0">
                <a:solidFill>
                  <a:srgbClr val="00919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So, it is </a:t>
            </a:r>
            <a:r>
              <a:rPr lang="en-US" b="1" dirty="0">
                <a:solidFill>
                  <a:srgbClr val="00919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necessary to improve decision support tools to integrate potential economic impacts and better guide decision-makers.</a:t>
            </a:r>
          </a:p>
        </p:txBody>
      </p:sp>
    </p:spTree>
    <p:extLst>
      <p:ext uri="{BB962C8B-B14F-4D97-AF65-F5344CB8AC3E}">
        <p14:creationId xmlns:p14="http://schemas.microsoft.com/office/powerpoint/2010/main" val="12756940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2">
            <a:extLst>
              <a:ext uri="{FF2B5EF4-FFF2-40B4-BE49-F238E27FC236}">
                <a16:creationId xmlns="" xmlns:a16="http://schemas.microsoft.com/office/drawing/2014/main" id="{3F2B6732-6202-2141-8B07-E2A0FFEFA7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0525" y="1628800"/>
            <a:ext cx="8397437" cy="3168352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0" tIns="0" rIns="0" bIns="0" rtlCol="0">
            <a:normAutofit/>
          </a:bodyPr>
          <a:lstStyle/>
          <a:p>
            <a:pPr marL="500063" indent="-500063" defTabSz="1066800" eaLnBrk="0" hangingPunct="0">
              <a:lnSpc>
                <a:spcPts val="2400"/>
              </a:lnSpc>
              <a:spcBef>
                <a:spcPts val="480"/>
              </a:spcBef>
              <a:buClr>
                <a:srgbClr val="009193"/>
              </a:buClr>
              <a:buSzPct val="75000"/>
              <a:buFont typeface="Arial" charset="0"/>
              <a:buChar char="▌"/>
            </a:pPr>
            <a:r>
              <a:rPr lang="en-GB" b="1" dirty="0">
                <a:solidFill>
                  <a:srgbClr val="00919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How?</a:t>
            </a:r>
          </a:p>
          <a:p>
            <a:pPr marL="957263" lvl="1" indent="-500063" defTabSz="1066800" ea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9193"/>
              </a:buClr>
              <a:buSzPct val="75000"/>
              <a:buFont typeface="Arial Black Normal"/>
              <a:buChar char="►"/>
            </a:pPr>
            <a:r>
              <a:rPr lang="en-US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Prepare feedback analyses on economic impacts of protection strategies 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implemented following the Chernobyl and Fukushima accidents and other technological 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accidents; </a:t>
            </a:r>
          </a:p>
          <a:p>
            <a:pPr marL="957263" lvl="1" indent="-500063" defTabSz="1066800" ea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9193"/>
              </a:buClr>
              <a:buSzPct val="75000"/>
              <a:buFont typeface="Arial Black Normal"/>
              <a:buChar char="►"/>
            </a:pPr>
            <a:r>
              <a:rPr lang="en-US" b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Estimate </a:t>
            </a:r>
            <a:r>
              <a:rPr lang="en-US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the costs 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associated with the implementation of protective actions following an accident in accordance with the local and national 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framework;</a:t>
            </a:r>
          </a:p>
          <a:p>
            <a:pPr marL="957263" lvl="1" indent="-500063" defTabSz="1066800" ea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9193"/>
              </a:buClr>
              <a:buSzPct val="75000"/>
              <a:buFont typeface="Arial Black Normal"/>
              <a:buChar char="►"/>
            </a:pPr>
            <a:r>
              <a:rPr lang="en-US" b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Further </a:t>
            </a:r>
            <a:r>
              <a:rPr lang="en-US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develop models 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to calculate direct and indirect costs and </a:t>
            </a:r>
            <a:r>
              <a:rPr lang="en-US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further elaborate risk / benefit analysis elements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for various sets of rehabilitation scenarios 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taking 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into account local and national sensitive issues; </a:t>
            </a:r>
            <a:endParaRPr lang="en-GB" dirty="0" smtClean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114300" indent="0" defTabSz="1066800" eaLnBrk="0" hangingPunct="0">
              <a:lnSpc>
                <a:spcPts val="2400"/>
              </a:lnSpc>
              <a:spcBef>
                <a:spcPts val="480"/>
              </a:spcBef>
              <a:buClr>
                <a:srgbClr val="4AA0B1"/>
              </a:buClr>
              <a:buSzPct val="75000"/>
              <a:buNone/>
            </a:pPr>
            <a:endParaRPr lang="en-GB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957263" lvl="1" indent="-500063" defTabSz="1066800" eaLnBrk="0" hangingPunct="0">
              <a:lnSpc>
                <a:spcPts val="2400"/>
              </a:lnSpc>
              <a:spcBef>
                <a:spcPts val="480"/>
              </a:spcBef>
              <a:buClr>
                <a:srgbClr val="4AA0B1"/>
              </a:buClr>
              <a:buSzPct val="75000"/>
              <a:buFont typeface="Arial Black Normal"/>
              <a:buChar char="►"/>
            </a:pPr>
            <a:endParaRPr lang="en-GB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cxnSp>
        <p:nvCxnSpPr>
          <p:cNvPr id="8" name="Connecteur droit 7">
            <a:extLst>
              <a:ext uri="{FF2B5EF4-FFF2-40B4-BE49-F238E27FC236}">
                <a16:creationId xmlns="" xmlns:a16="http://schemas.microsoft.com/office/drawing/2014/main" id="{8E9E5937-1247-3349-B7F0-B22E475B436A}"/>
              </a:ext>
            </a:extLst>
          </p:cNvPr>
          <p:cNvCxnSpPr>
            <a:cxnSpLocks/>
          </p:cNvCxnSpPr>
          <p:nvPr/>
        </p:nvCxnSpPr>
        <p:spPr>
          <a:xfrm>
            <a:off x="971600" y="5048267"/>
            <a:ext cx="0" cy="829005"/>
          </a:xfrm>
          <a:prstGeom prst="line">
            <a:avLst/>
          </a:prstGeom>
          <a:ln w="38100">
            <a:solidFill>
              <a:srgbClr val="0091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="" xmlns:a16="http://schemas.microsoft.com/office/drawing/2014/main" id="{7376DA2B-B5CA-3A40-9A39-1E7B7E1CE750}"/>
              </a:ext>
            </a:extLst>
          </p:cNvPr>
          <p:cNvSpPr txBox="1"/>
          <p:nvPr/>
        </p:nvSpPr>
        <p:spPr>
          <a:xfrm>
            <a:off x="1204866" y="5148237"/>
            <a:ext cx="75830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919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Experts, modelers, economists, local and national public authorities, socio-economic actors, international organizations (e.g. OECD</a:t>
            </a:r>
            <a:r>
              <a:rPr lang="en-US" b="1" dirty="0" smtClean="0">
                <a:solidFill>
                  <a:srgbClr val="00919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  <a:endParaRPr lang="en-US" b="1" dirty="0">
              <a:solidFill>
                <a:srgbClr val="009193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="" xmlns:a16="http://schemas.microsoft.com/office/drawing/2014/main" id="{571AA9A1-D5AA-1D44-BF0F-8BB5F8F499A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82" t="23716" r="72336" b="27470"/>
          <a:stretch/>
        </p:blipFill>
        <p:spPr>
          <a:xfrm>
            <a:off x="251520" y="5013176"/>
            <a:ext cx="720080" cy="936104"/>
          </a:xfrm>
          <a:prstGeom prst="rect">
            <a:avLst/>
          </a:prstGeom>
        </p:spPr>
      </p:pic>
      <p:sp>
        <p:nvSpPr>
          <p:cNvPr id="11" name="Titel 1"/>
          <p:cNvSpPr>
            <a:spLocks noGrp="1"/>
          </p:cNvSpPr>
          <p:nvPr>
            <p:ph type="title"/>
          </p:nvPr>
        </p:nvSpPr>
        <p:spPr>
          <a:xfrm>
            <a:off x="390525" y="476672"/>
            <a:ext cx="7277819" cy="561975"/>
          </a:xfrm>
        </p:spPr>
        <p:txBody>
          <a:bodyPr/>
          <a:lstStyle/>
          <a:p>
            <a:r>
              <a:rPr lang="en-GB" dirty="0" smtClean="0">
                <a:solidFill>
                  <a:srgbClr val="00919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</a:t>
            </a:r>
            <a:r>
              <a:rPr lang="en-GB" dirty="0" smtClean="0">
                <a:solidFill>
                  <a:srgbClr val="00919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10) </a:t>
            </a:r>
            <a:r>
              <a:rPr lang="en-US" dirty="0">
                <a:solidFill>
                  <a:srgbClr val="00919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Further develop decision support tools </a:t>
            </a:r>
            <a:r>
              <a:rPr lang="en-US" b="0" dirty="0">
                <a:solidFill>
                  <a:srgbClr val="00919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integrating potential economic impacts of </a:t>
            </a:r>
            <a:r>
              <a:rPr lang="en-US" b="0" dirty="0" smtClean="0">
                <a:solidFill>
                  <a:srgbClr val="00919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protection strategies </a:t>
            </a:r>
            <a:r>
              <a:rPr lang="en-GB" sz="1800" b="0" dirty="0" smtClean="0">
                <a:solidFill>
                  <a:srgbClr val="00919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(2/2)</a:t>
            </a:r>
            <a:endParaRPr lang="en-GB" b="0" dirty="0">
              <a:solidFill>
                <a:srgbClr val="009193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52397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0525" y="922809"/>
            <a:ext cx="7421835" cy="561975"/>
          </a:xfrm>
        </p:spPr>
        <p:txBody>
          <a:bodyPr/>
          <a:lstStyle/>
          <a:p>
            <a:r>
              <a:rPr lang="en-GB" dirty="0" smtClean="0">
                <a:solidFill>
                  <a:srgbClr val="00919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</a:t>
            </a:r>
            <a:r>
              <a:rPr lang="en-GB" dirty="0" smtClean="0">
                <a:solidFill>
                  <a:srgbClr val="00919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11) </a:t>
            </a:r>
            <a:r>
              <a:rPr lang="en-US" dirty="0">
                <a:solidFill>
                  <a:srgbClr val="00919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Identify financial supports and mechanisms rapidly available </a:t>
            </a:r>
            <a:r>
              <a:rPr lang="en-US" b="0" dirty="0">
                <a:solidFill>
                  <a:srgbClr val="00919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to resume economic activities as of the transition phase </a:t>
            </a:r>
            <a:r>
              <a:rPr lang="en-GB" sz="1800" b="0" dirty="0" smtClean="0">
                <a:solidFill>
                  <a:srgbClr val="00919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(1/2)</a:t>
            </a:r>
            <a:endParaRPr lang="en-GB" b="0" dirty="0">
              <a:solidFill>
                <a:srgbClr val="009193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4" name="Espace réservé du contenu 2">
            <a:extLst>
              <a:ext uri="{FF2B5EF4-FFF2-40B4-BE49-F238E27FC236}">
                <a16:creationId xmlns="" xmlns:a16="http://schemas.microsoft.com/office/drawing/2014/main" id="{3F2B6732-6202-2141-8B07-E2A0FFEFA7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0525" y="2060848"/>
            <a:ext cx="8397437" cy="2232248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0" tIns="0" rIns="0" bIns="0" rtlCol="0">
            <a:normAutofit lnSpcReduction="10000"/>
          </a:bodyPr>
          <a:lstStyle/>
          <a:p>
            <a:pPr marL="500063" indent="-500063" defTabSz="1066800" eaLnBrk="0" hangingPunct="0">
              <a:lnSpc>
                <a:spcPts val="2400"/>
              </a:lnSpc>
              <a:spcBef>
                <a:spcPts val="480"/>
              </a:spcBef>
              <a:buClr>
                <a:srgbClr val="009193"/>
              </a:buClr>
              <a:buSzPct val="75000"/>
              <a:buFont typeface="Arial" charset="0"/>
              <a:buChar char="▌"/>
            </a:pPr>
            <a:r>
              <a:rPr lang="en-GB" b="1" dirty="0">
                <a:solidFill>
                  <a:srgbClr val="00919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Why?</a:t>
            </a:r>
          </a:p>
          <a:p>
            <a:pPr marL="957263" lvl="1" indent="-500063" defTabSz="1066800" ea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9193"/>
              </a:buClr>
              <a:buSzPct val="75000"/>
              <a:buFont typeface="Arial Black Normal"/>
              <a:buChar char="►"/>
            </a:pP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CONFIDENCE 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national panels highlighted </a:t>
            </a:r>
            <a:r>
              <a:rPr lang="en-US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uncertainties related to existing financial supports </a:t>
            </a:r>
            <a:r>
              <a:rPr lang="en-US" b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mechanisms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which could be implemented following a nuclear accident, both for accelerating the resumption of activities and compensating economic damages and 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losses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;</a:t>
            </a:r>
            <a:endParaRPr lang="en-US" dirty="0" smtClean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957263" lvl="1" indent="-500063" defTabSz="1066800" ea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9193"/>
              </a:buClr>
              <a:buSzPct val="75000"/>
              <a:buFont typeface="Arial Black Normal"/>
              <a:buChar char="►"/>
            </a:pP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Panels 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question if </a:t>
            </a:r>
            <a:r>
              <a:rPr lang="en-US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the financial supports 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would be </a:t>
            </a:r>
            <a:r>
              <a:rPr lang="en-US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substantial enough 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and could be </a:t>
            </a:r>
            <a:r>
              <a:rPr lang="en-US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rapidly available 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to avoid financial gaps and resume economic consequences. </a:t>
            </a:r>
            <a:endParaRPr lang="en-GB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114300" indent="0" defTabSz="1066800" eaLnBrk="0" hangingPunct="0">
              <a:lnSpc>
                <a:spcPts val="2400"/>
              </a:lnSpc>
              <a:spcBef>
                <a:spcPts val="480"/>
              </a:spcBef>
              <a:buClr>
                <a:srgbClr val="4AA0B1"/>
              </a:buClr>
              <a:buSzPct val="75000"/>
              <a:buNone/>
            </a:pPr>
            <a:endParaRPr lang="en-GB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957263" lvl="1" indent="-500063" defTabSz="1066800" eaLnBrk="0" hangingPunct="0">
              <a:lnSpc>
                <a:spcPts val="2400"/>
              </a:lnSpc>
              <a:spcBef>
                <a:spcPts val="480"/>
              </a:spcBef>
              <a:buClr>
                <a:srgbClr val="4AA0B1"/>
              </a:buClr>
              <a:buSzPct val="75000"/>
              <a:buFont typeface="Arial Black Normal"/>
              <a:buChar char="►"/>
            </a:pPr>
            <a:endParaRPr lang="en-GB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="" xmlns:a16="http://schemas.microsoft.com/office/drawing/2014/main" id="{1EAE6507-C0AB-D54A-AD50-CBF62F2DA5B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9" t="15184" r="61284" b="20158"/>
          <a:stretch/>
        </p:blipFill>
        <p:spPr>
          <a:xfrm>
            <a:off x="390526" y="4832244"/>
            <a:ext cx="443126" cy="720079"/>
          </a:xfrm>
          <a:prstGeom prst="rect">
            <a:avLst/>
          </a:prstGeom>
        </p:spPr>
      </p:pic>
      <p:cxnSp>
        <p:nvCxnSpPr>
          <p:cNvPr id="8" name="Connecteur droit 7">
            <a:extLst>
              <a:ext uri="{FF2B5EF4-FFF2-40B4-BE49-F238E27FC236}">
                <a16:creationId xmlns="" xmlns:a16="http://schemas.microsoft.com/office/drawing/2014/main" id="{8E9E5937-1247-3349-B7F0-B22E475B436A}"/>
              </a:ext>
            </a:extLst>
          </p:cNvPr>
          <p:cNvCxnSpPr/>
          <p:nvPr/>
        </p:nvCxnSpPr>
        <p:spPr>
          <a:xfrm>
            <a:off x="971600" y="4688227"/>
            <a:ext cx="0" cy="1045029"/>
          </a:xfrm>
          <a:prstGeom prst="line">
            <a:avLst/>
          </a:prstGeom>
          <a:ln w="38100">
            <a:solidFill>
              <a:srgbClr val="0091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="" xmlns:a16="http://schemas.microsoft.com/office/drawing/2014/main" id="{7376DA2B-B5CA-3A40-9A39-1E7B7E1CE750}"/>
              </a:ext>
            </a:extLst>
          </p:cNvPr>
          <p:cNvSpPr txBox="1"/>
          <p:nvPr/>
        </p:nvSpPr>
        <p:spPr>
          <a:xfrm>
            <a:off x="1259632" y="4878480"/>
            <a:ext cx="7528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919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It </a:t>
            </a:r>
            <a:r>
              <a:rPr lang="en-US" b="1" dirty="0">
                <a:solidFill>
                  <a:srgbClr val="00919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is necessary to identify financial resources and mechanisms that can be rapidly raised and </a:t>
            </a:r>
            <a:r>
              <a:rPr lang="en-US" b="1" dirty="0" smtClean="0">
                <a:solidFill>
                  <a:srgbClr val="00919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available, to resume economic activities </a:t>
            </a:r>
            <a:r>
              <a:rPr lang="en-US" b="1" dirty="0">
                <a:solidFill>
                  <a:srgbClr val="00919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as of the transition </a:t>
            </a:r>
            <a:r>
              <a:rPr lang="en-US" b="1" dirty="0" smtClean="0">
                <a:solidFill>
                  <a:srgbClr val="00919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phase.</a:t>
            </a:r>
            <a:endParaRPr lang="en-US" b="1" dirty="0">
              <a:solidFill>
                <a:srgbClr val="009193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68301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2">
            <a:extLst>
              <a:ext uri="{FF2B5EF4-FFF2-40B4-BE49-F238E27FC236}">
                <a16:creationId xmlns="" xmlns:a16="http://schemas.microsoft.com/office/drawing/2014/main" id="{3F2B6732-6202-2141-8B07-E2A0FFEFA7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0525" y="1700808"/>
            <a:ext cx="8397437" cy="3168352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0" tIns="0" rIns="0" bIns="0" rtlCol="0">
            <a:normAutofit/>
          </a:bodyPr>
          <a:lstStyle/>
          <a:p>
            <a:pPr marL="500063" indent="-500063" defTabSz="1066800" eaLnBrk="0" hangingPunct="0">
              <a:lnSpc>
                <a:spcPts val="2400"/>
              </a:lnSpc>
              <a:spcBef>
                <a:spcPts val="480"/>
              </a:spcBef>
              <a:buClr>
                <a:srgbClr val="009193"/>
              </a:buClr>
              <a:buSzPct val="75000"/>
              <a:buFont typeface="Arial" charset="0"/>
              <a:buChar char="▌"/>
            </a:pPr>
            <a:r>
              <a:rPr lang="en-GB" b="1" dirty="0">
                <a:solidFill>
                  <a:srgbClr val="00919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How?</a:t>
            </a:r>
          </a:p>
          <a:p>
            <a:pPr marL="957263" lvl="1" indent="-500063" defTabSz="1066800" ea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9193"/>
              </a:buClr>
              <a:buSzPct val="75000"/>
              <a:buFont typeface="Arial Black Normal"/>
              <a:buChar char="►"/>
            </a:pP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In the preparedness phase, </a:t>
            </a:r>
            <a:r>
              <a:rPr lang="en-US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review existing financial supports and mechanisms 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that can be implemented following an accident. This review should:</a:t>
            </a:r>
          </a:p>
          <a:p>
            <a:pPr marL="1376363" lvl="2" indent="-500063" defTabSz="1066800" eaLnBrk="0" hangingPunct="0">
              <a:spcBef>
                <a:spcPts val="600"/>
              </a:spcBef>
              <a:spcAft>
                <a:spcPts val="600"/>
              </a:spcAft>
              <a:buClr>
                <a:srgbClr val="009193"/>
              </a:buClr>
              <a:buSzPct val="75000"/>
              <a:buFont typeface="Arial Black Normal"/>
              <a:buChar char="►"/>
            </a:pP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Consider financial mechanisms implemented following </a:t>
            </a:r>
            <a:r>
              <a:rPr lang="en-US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natural or technological </a:t>
            </a:r>
            <a:r>
              <a:rPr lang="en-US" b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disasters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;</a:t>
            </a:r>
            <a:endParaRPr lang="en-U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1376363" lvl="2" indent="-500063" defTabSz="1066800" eaLnBrk="0" hangingPunct="0">
              <a:spcBef>
                <a:spcPts val="600"/>
              </a:spcBef>
              <a:spcAft>
                <a:spcPts val="600"/>
              </a:spcAft>
              <a:buClr>
                <a:srgbClr val="009193"/>
              </a:buClr>
              <a:buSzPct val="75000"/>
              <a:buFont typeface="Arial Black Normal"/>
              <a:buChar char="►"/>
            </a:pP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Identify which </a:t>
            </a:r>
            <a:r>
              <a:rPr lang="en-US" b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organisations</a:t>
            </a:r>
            <a:r>
              <a:rPr lang="en-US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 are involved 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in providing financial supports;</a:t>
            </a:r>
          </a:p>
          <a:p>
            <a:pPr marL="1376363" lvl="2" indent="-500063" defTabSz="1066800" eaLnBrk="0" hangingPunct="0">
              <a:spcBef>
                <a:spcPts val="600"/>
              </a:spcBef>
              <a:spcAft>
                <a:spcPts val="600"/>
              </a:spcAft>
              <a:buClr>
                <a:srgbClr val="009193"/>
              </a:buClr>
              <a:buSzPct val="75000"/>
              <a:buFont typeface="Arial Black Normal"/>
              <a:buChar char="►"/>
            </a:pP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Make a distinction between </a:t>
            </a:r>
            <a:r>
              <a:rPr lang="en-US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compensation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and </a:t>
            </a:r>
            <a:r>
              <a:rPr lang="en-US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indemnification </a:t>
            </a:r>
            <a:r>
              <a:rPr lang="en-US" b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processes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</a:p>
          <a:p>
            <a:pPr marL="957263" lvl="1" indent="-500063" defTabSz="1066800" ea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9193"/>
              </a:buClr>
              <a:buSzPct val="75000"/>
              <a:buFont typeface="Arial Black Normal"/>
              <a:buChar char="►"/>
            </a:pPr>
            <a:r>
              <a:rPr lang="en-US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Inv</a:t>
            </a:r>
            <a:r>
              <a:rPr lang="en-US" b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estigate </a:t>
            </a:r>
            <a:r>
              <a:rPr lang="en-US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the financial resources and mechanisms 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that could be rapidly available and their related amounts allocated.</a:t>
            </a:r>
          </a:p>
          <a:p>
            <a:pPr marL="114300" indent="0" defTabSz="1066800" eaLnBrk="0" hangingPunct="0">
              <a:lnSpc>
                <a:spcPts val="2400"/>
              </a:lnSpc>
              <a:spcBef>
                <a:spcPts val="480"/>
              </a:spcBef>
              <a:buClr>
                <a:srgbClr val="4AA0B1"/>
              </a:buClr>
              <a:buSzPct val="75000"/>
              <a:buNone/>
            </a:pPr>
            <a:endParaRPr lang="en-GB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957263" lvl="1" indent="-500063" defTabSz="1066800" eaLnBrk="0" hangingPunct="0">
              <a:lnSpc>
                <a:spcPts val="2400"/>
              </a:lnSpc>
              <a:spcBef>
                <a:spcPts val="480"/>
              </a:spcBef>
              <a:buClr>
                <a:srgbClr val="4AA0B1"/>
              </a:buClr>
              <a:buSzPct val="75000"/>
              <a:buFont typeface="Arial Black Normal"/>
              <a:buChar char="►"/>
            </a:pPr>
            <a:endParaRPr lang="en-GB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cxnSp>
        <p:nvCxnSpPr>
          <p:cNvPr id="8" name="Connecteur droit 7">
            <a:extLst>
              <a:ext uri="{FF2B5EF4-FFF2-40B4-BE49-F238E27FC236}">
                <a16:creationId xmlns="" xmlns:a16="http://schemas.microsoft.com/office/drawing/2014/main" id="{8E9E5937-1247-3349-B7F0-B22E475B436A}"/>
              </a:ext>
            </a:extLst>
          </p:cNvPr>
          <p:cNvCxnSpPr>
            <a:cxnSpLocks/>
          </p:cNvCxnSpPr>
          <p:nvPr/>
        </p:nvCxnSpPr>
        <p:spPr>
          <a:xfrm>
            <a:off x="971600" y="5192283"/>
            <a:ext cx="0" cy="829005"/>
          </a:xfrm>
          <a:prstGeom prst="line">
            <a:avLst/>
          </a:prstGeom>
          <a:ln w="38100">
            <a:solidFill>
              <a:srgbClr val="0091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="" xmlns:a16="http://schemas.microsoft.com/office/drawing/2014/main" id="{7376DA2B-B5CA-3A40-9A39-1E7B7E1CE750}"/>
              </a:ext>
            </a:extLst>
          </p:cNvPr>
          <p:cNvSpPr txBox="1"/>
          <p:nvPr/>
        </p:nvSpPr>
        <p:spPr>
          <a:xfrm>
            <a:off x="1204866" y="5148237"/>
            <a:ext cx="75830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919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Experts, economists, national and local public authorities (chambers of commerce, etc.), insurers and mutual insurances, trade unions, agricultural cooperatives, etc.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="" xmlns:a16="http://schemas.microsoft.com/office/drawing/2014/main" id="{571AA9A1-D5AA-1D44-BF0F-8BB5F8F499A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82" t="23716" r="72336" b="27470"/>
          <a:stretch/>
        </p:blipFill>
        <p:spPr>
          <a:xfrm>
            <a:off x="251520" y="5157192"/>
            <a:ext cx="720080" cy="936104"/>
          </a:xfrm>
          <a:prstGeom prst="rect">
            <a:avLst/>
          </a:prstGeom>
        </p:spPr>
      </p:pic>
      <p:sp>
        <p:nvSpPr>
          <p:cNvPr id="10" name="Titel 1"/>
          <p:cNvSpPr>
            <a:spLocks noGrp="1"/>
          </p:cNvSpPr>
          <p:nvPr>
            <p:ph type="title"/>
          </p:nvPr>
        </p:nvSpPr>
        <p:spPr>
          <a:xfrm>
            <a:off x="390525" y="850801"/>
            <a:ext cx="7421835" cy="561975"/>
          </a:xfrm>
        </p:spPr>
        <p:txBody>
          <a:bodyPr/>
          <a:lstStyle/>
          <a:p>
            <a:r>
              <a:rPr lang="en-GB" dirty="0" smtClean="0">
                <a:solidFill>
                  <a:srgbClr val="00919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</a:t>
            </a:r>
            <a:r>
              <a:rPr lang="en-GB" dirty="0" smtClean="0">
                <a:solidFill>
                  <a:srgbClr val="00919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11) </a:t>
            </a:r>
            <a:r>
              <a:rPr lang="en-US" dirty="0">
                <a:solidFill>
                  <a:srgbClr val="00919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Identify financial supports and mechanisms rapidly available </a:t>
            </a:r>
            <a:r>
              <a:rPr lang="en-US" b="0" dirty="0">
                <a:solidFill>
                  <a:srgbClr val="00919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to resume economic activities as of the transition phase </a:t>
            </a:r>
            <a:r>
              <a:rPr lang="en-GB" sz="1800" b="0" dirty="0" smtClean="0">
                <a:solidFill>
                  <a:srgbClr val="00919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(2/2)</a:t>
            </a:r>
            <a:endParaRPr lang="en-GB" b="0" dirty="0">
              <a:solidFill>
                <a:srgbClr val="009193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4702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0525" y="562769"/>
            <a:ext cx="7421835" cy="561975"/>
          </a:xfrm>
        </p:spPr>
        <p:txBody>
          <a:bodyPr/>
          <a:lstStyle/>
          <a:p>
            <a:r>
              <a:rPr lang="en-GB" dirty="0" smtClean="0">
                <a:solidFill>
                  <a:srgbClr val="00919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</a:t>
            </a:r>
            <a:r>
              <a:rPr lang="en-GB" dirty="0" smtClean="0">
                <a:solidFill>
                  <a:srgbClr val="00919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12) </a:t>
            </a:r>
            <a:r>
              <a:rPr lang="en-US" dirty="0">
                <a:solidFill>
                  <a:srgbClr val="00919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Consider the needs of socio-economic actors </a:t>
            </a:r>
            <a:r>
              <a:rPr lang="en-US" b="0" dirty="0">
                <a:solidFill>
                  <a:srgbClr val="00919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to promote early resumption of economic </a:t>
            </a:r>
            <a:r>
              <a:rPr lang="en-US" b="0" dirty="0" smtClean="0">
                <a:solidFill>
                  <a:srgbClr val="00919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activities </a:t>
            </a:r>
            <a:r>
              <a:rPr lang="en-GB" sz="1800" b="0" dirty="0" smtClean="0">
                <a:solidFill>
                  <a:srgbClr val="00919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(1/2)</a:t>
            </a:r>
            <a:endParaRPr lang="en-GB" b="0" dirty="0">
              <a:solidFill>
                <a:srgbClr val="009193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4" name="Espace réservé du contenu 2">
            <a:extLst>
              <a:ext uri="{FF2B5EF4-FFF2-40B4-BE49-F238E27FC236}">
                <a16:creationId xmlns="" xmlns:a16="http://schemas.microsoft.com/office/drawing/2014/main" id="{3F2B6732-6202-2141-8B07-E2A0FFEFA7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0525" y="1844824"/>
            <a:ext cx="8397437" cy="2088232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0" tIns="0" rIns="0" bIns="0" rtlCol="0">
            <a:normAutofit/>
          </a:bodyPr>
          <a:lstStyle/>
          <a:p>
            <a:pPr marL="500063" indent="-500063" defTabSz="1066800" eaLnBrk="0" hangingPunct="0">
              <a:lnSpc>
                <a:spcPts val="2400"/>
              </a:lnSpc>
              <a:spcBef>
                <a:spcPts val="480"/>
              </a:spcBef>
              <a:buClr>
                <a:srgbClr val="009193"/>
              </a:buClr>
              <a:buSzPct val="75000"/>
              <a:buFont typeface="Arial" charset="0"/>
              <a:buChar char="▌"/>
            </a:pPr>
            <a:r>
              <a:rPr lang="en-GB" b="1" dirty="0">
                <a:solidFill>
                  <a:srgbClr val="00919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Why?</a:t>
            </a:r>
          </a:p>
          <a:p>
            <a:pPr marL="957263" lvl="1" indent="-500063" defTabSz="1066800" ea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9193"/>
              </a:buClr>
              <a:buSzPct val="75000"/>
              <a:buFont typeface="Arial Black Normal"/>
              <a:buChar char="►"/>
            </a:pP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Socio-economic actors are </a:t>
            </a:r>
            <a:r>
              <a:rPr lang="en-US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unaware of the possible financial supports 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that could be provided and by whom;</a:t>
            </a:r>
          </a:p>
          <a:p>
            <a:pPr marL="957263" lvl="1" indent="-500063" defTabSz="1066800" ea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9193"/>
              </a:buClr>
              <a:buSzPct val="75000"/>
              <a:buFont typeface="Arial Black Normal"/>
              <a:buChar char="►"/>
            </a:pP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Therefore, </a:t>
            </a:r>
            <a:r>
              <a:rPr lang="en-US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socio-economic actors would face uncertainties 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for taking decisions related to the resumption of their activity and its sustainability.</a:t>
            </a:r>
          </a:p>
          <a:p>
            <a:pPr marL="457200" lvl="1" indent="0" defTabSz="1066800" ea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9193"/>
              </a:buClr>
              <a:buSzPct val="75000"/>
              <a:buNone/>
            </a:pPr>
            <a:endParaRPr lang="en-GB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114300" indent="0" defTabSz="1066800" eaLnBrk="0" hangingPunct="0">
              <a:lnSpc>
                <a:spcPts val="2400"/>
              </a:lnSpc>
              <a:spcBef>
                <a:spcPts val="480"/>
              </a:spcBef>
              <a:buClr>
                <a:srgbClr val="4AA0B1"/>
              </a:buClr>
              <a:buSzPct val="75000"/>
              <a:buNone/>
            </a:pPr>
            <a:endParaRPr lang="en-GB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957263" lvl="1" indent="-500063" defTabSz="1066800" eaLnBrk="0" hangingPunct="0">
              <a:lnSpc>
                <a:spcPts val="2400"/>
              </a:lnSpc>
              <a:spcBef>
                <a:spcPts val="480"/>
              </a:spcBef>
              <a:buClr>
                <a:srgbClr val="4AA0B1"/>
              </a:buClr>
              <a:buSzPct val="75000"/>
              <a:buFont typeface="Arial Black Normal"/>
              <a:buChar char="►"/>
            </a:pPr>
            <a:endParaRPr lang="en-GB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="" xmlns:a16="http://schemas.microsoft.com/office/drawing/2014/main" id="{1EAE6507-C0AB-D54A-AD50-CBF62F2DA5B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9" t="15184" r="61284" b="20158"/>
          <a:stretch/>
        </p:blipFill>
        <p:spPr>
          <a:xfrm>
            <a:off x="390526" y="4669812"/>
            <a:ext cx="443126" cy="720079"/>
          </a:xfrm>
          <a:prstGeom prst="rect">
            <a:avLst/>
          </a:prstGeom>
        </p:spPr>
      </p:pic>
      <p:cxnSp>
        <p:nvCxnSpPr>
          <p:cNvPr id="8" name="Connecteur droit 7">
            <a:extLst>
              <a:ext uri="{FF2B5EF4-FFF2-40B4-BE49-F238E27FC236}">
                <a16:creationId xmlns="" xmlns:a16="http://schemas.microsoft.com/office/drawing/2014/main" id="{8E9E5937-1247-3349-B7F0-B22E475B436A}"/>
              </a:ext>
            </a:extLst>
          </p:cNvPr>
          <p:cNvCxnSpPr/>
          <p:nvPr/>
        </p:nvCxnSpPr>
        <p:spPr>
          <a:xfrm>
            <a:off x="971600" y="4525795"/>
            <a:ext cx="0" cy="1045029"/>
          </a:xfrm>
          <a:prstGeom prst="line">
            <a:avLst/>
          </a:prstGeom>
          <a:ln w="38100">
            <a:solidFill>
              <a:srgbClr val="0091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="" xmlns:a16="http://schemas.microsoft.com/office/drawing/2014/main" id="{7376DA2B-B5CA-3A40-9A39-1E7B7E1CE750}"/>
              </a:ext>
            </a:extLst>
          </p:cNvPr>
          <p:cNvSpPr txBox="1"/>
          <p:nvPr/>
        </p:nvSpPr>
        <p:spPr>
          <a:xfrm>
            <a:off x="1259632" y="4601010"/>
            <a:ext cx="75283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919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To cope with these uncertainties, it is necessary to make the financial supports and mechanisms to promote the early resumption of economic activities more efficient and </a:t>
            </a:r>
            <a:r>
              <a:rPr lang="en-US" b="1" dirty="0" smtClean="0">
                <a:solidFill>
                  <a:srgbClr val="00919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accessible.</a:t>
            </a:r>
            <a:endParaRPr lang="en-US" b="1" dirty="0">
              <a:solidFill>
                <a:srgbClr val="009193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97070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2">
            <a:extLst>
              <a:ext uri="{FF2B5EF4-FFF2-40B4-BE49-F238E27FC236}">
                <a16:creationId xmlns="" xmlns:a16="http://schemas.microsoft.com/office/drawing/2014/main" id="{3F2B6732-6202-2141-8B07-E2A0FFEFA7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0525" y="1665718"/>
            <a:ext cx="8397437" cy="3059426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0" tIns="0" rIns="0" bIns="0" rtlCol="0">
            <a:normAutofit/>
          </a:bodyPr>
          <a:lstStyle/>
          <a:p>
            <a:pPr marL="500063" indent="-500063" defTabSz="1066800" eaLnBrk="0" hangingPunct="0">
              <a:lnSpc>
                <a:spcPts val="2400"/>
              </a:lnSpc>
              <a:spcBef>
                <a:spcPts val="480"/>
              </a:spcBef>
              <a:buClr>
                <a:srgbClr val="009193"/>
              </a:buClr>
              <a:buSzPct val="75000"/>
              <a:buFont typeface="Arial" charset="0"/>
              <a:buChar char="▌"/>
            </a:pPr>
            <a:r>
              <a:rPr lang="en-GB" b="1" dirty="0">
                <a:solidFill>
                  <a:srgbClr val="00919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How?</a:t>
            </a:r>
          </a:p>
          <a:p>
            <a:pPr marL="957263" lvl="1" indent="-500063" defTabSz="1066800" ea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9193"/>
              </a:buClr>
              <a:buSzPct val="75000"/>
              <a:buFont typeface="Arial Black Normal"/>
              <a:buChar char="►"/>
            </a:pP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Based on 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the review 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suggested </a:t>
            </a:r>
            <a:r>
              <a:rPr lang="en-US" dirty="0">
                <a:solidFill>
                  <a:srgbClr val="00919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 the recommendation n°11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develop practical case studies 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illustrating different possibilities for resumption of economic activities following a nuclear 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accident;</a:t>
            </a:r>
            <a:endParaRPr lang="en-U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957263" lvl="1" indent="-500063" defTabSz="1066800" ea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9193"/>
              </a:buClr>
              <a:buSzPct val="75000"/>
              <a:buFont typeface="Arial Black Normal"/>
              <a:buChar char="►"/>
            </a:pPr>
            <a:r>
              <a:rPr lang="en-US" b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Discuss </a:t>
            </a:r>
            <a:r>
              <a:rPr lang="en-US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these case studies with the stakeholder network 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(</a:t>
            </a:r>
            <a:r>
              <a:rPr lang="en-US" dirty="0">
                <a:solidFill>
                  <a:srgbClr val="00919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see recommendation n°2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), to gather the expectations and the needs of socio-economic 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actors;</a:t>
            </a:r>
            <a:endParaRPr lang="en-U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957263" lvl="1" indent="-500063" defTabSz="1066800" ea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9193"/>
              </a:buClr>
              <a:buSzPct val="75000"/>
              <a:buFont typeface="Arial Black Normal"/>
              <a:buChar char="►"/>
            </a:pP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In 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line with expectations raised by the stakeholder network (</a:t>
            </a:r>
            <a:r>
              <a:rPr lang="en-US" dirty="0">
                <a:solidFill>
                  <a:srgbClr val="00919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see recommendation n°2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), </a:t>
            </a:r>
            <a:r>
              <a:rPr lang="en-US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develop infrastructures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that 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could help socio-economic actors to take informed decisions on the future of their 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activity.</a:t>
            </a:r>
            <a:endParaRPr lang="en-GB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957263" lvl="1" indent="-500063" defTabSz="1066800" eaLnBrk="0" hangingPunct="0">
              <a:lnSpc>
                <a:spcPts val="2400"/>
              </a:lnSpc>
              <a:spcBef>
                <a:spcPts val="480"/>
              </a:spcBef>
              <a:buClr>
                <a:srgbClr val="4AA0B1"/>
              </a:buClr>
              <a:buSzPct val="75000"/>
              <a:buFont typeface="Arial Black Normal"/>
              <a:buChar char="►"/>
            </a:pPr>
            <a:endParaRPr lang="en-GB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cxnSp>
        <p:nvCxnSpPr>
          <p:cNvPr id="8" name="Connecteur droit 7">
            <a:extLst>
              <a:ext uri="{FF2B5EF4-FFF2-40B4-BE49-F238E27FC236}">
                <a16:creationId xmlns="" xmlns:a16="http://schemas.microsoft.com/office/drawing/2014/main" id="{8E9E5937-1247-3349-B7F0-B22E475B436A}"/>
              </a:ext>
            </a:extLst>
          </p:cNvPr>
          <p:cNvCxnSpPr>
            <a:cxnSpLocks/>
          </p:cNvCxnSpPr>
          <p:nvPr/>
        </p:nvCxnSpPr>
        <p:spPr>
          <a:xfrm>
            <a:off x="971600" y="5192283"/>
            <a:ext cx="0" cy="829005"/>
          </a:xfrm>
          <a:prstGeom prst="line">
            <a:avLst/>
          </a:prstGeom>
          <a:ln w="38100">
            <a:solidFill>
              <a:srgbClr val="0091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="" xmlns:a16="http://schemas.microsoft.com/office/drawing/2014/main" id="{7376DA2B-B5CA-3A40-9A39-1E7B7E1CE750}"/>
              </a:ext>
            </a:extLst>
          </p:cNvPr>
          <p:cNvSpPr txBox="1"/>
          <p:nvPr/>
        </p:nvSpPr>
        <p:spPr>
          <a:xfrm>
            <a:off x="1204866" y="5292253"/>
            <a:ext cx="75830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919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Experts, economists, stakeholder network (notably socio-economic actors), local and national public authorities, insurers and mutual insurances, trade unions, etc.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="" xmlns:a16="http://schemas.microsoft.com/office/drawing/2014/main" id="{571AA9A1-D5AA-1D44-BF0F-8BB5F8F499A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82" t="23716" r="72336" b="27470"/>
          <a:stretch/>
        </p:blipFill>
        <p:spPr>
          <a:xfrm>
            <a:off x="251520" y="5157192"/>
            <a:ext cx="720080" cy="936104"/>
          </a:xfrm>
          <a:prstGeom prst="rect">
            <a:avLst/>
          </a:prstGeom>
        </p:spPr>
      </p:pic>
      <p:sp>
        <p:nvSpPr>
          <p:cNvPr id="10" name="Titel 1"/>
          <p:cNvSpPr>
            <a:spLocks noGrp="1"/>
          </p:cNvSpPr>
          <p:nvPr>
            <p:ph type="title"/>
          </p:nvPr>
        </p:nvSpPr>
        <p:spPr>
          <a:xfrm>
            <a:off x="390525" y="620688"/>
            <a:ext cx="7421835" cy="561975"/>
          </a:xfrm>
        </p:spPr>
        <p:txBody>
          <a:bodyPr/>
          <a:lstStyle/>
          <a:p>
            <a:r>
              <a:rPr lang="en-GB" dirty="0" smtClean="0">
                <a:solidFill>
                  <a:srgbClr val="00919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</a:t>
            </a:r>
            <a:r>
              <a:rPr lang="en-GB" dirty="0" smtClean="0">
                <a:solidFill>
                  <a:srgbClr val="00919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12) </a:t>
            </a:r>
            <a:r>
              <a:rPr lang="en-US" dirty="0">
                <a:solidFill>
                  <a:srgbClr val="00919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Consider the needs of socio-economic actors </a:t>
            </a:r>
            <a:r>
              <a:rPr lang="en-US" b="0" dirty="0">
                <a:solidFill>
                  <a:srgbClr val="00919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to promote early resumption of economic </a:t>
            </a:r>
            <a:r>
              <a:rPr lang="en-US" b="0" dirty="0" smtClean="0">
                <a:solidFill>
                  <a:srgbClr val="00919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activities </a:t>
            </a:r>
            <a:r>
              <a:rPr lang="en-GB" sz="1800" b="0" dirty="0" smtClean="0">
                <a:solidFill>
                  <a:srgbClr val="00919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(2/2)</a:t>
            </a:r>
            <a:endParaRPr lang="en-GB" b="0" dirty="0">
              <a:solidFill>
                <a:srgbClr val="009193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0345958"/>
      </p:ext>
    </p:extLst>
  </p:cSld>
  <p:clrMapOvr>
    <a:masterClrMapping/>
  </p:clrMapOvr>
</p:sld>
</file>

<file path=ppt/theme/theme1.xml><?xml version="1.0" encoding="utf-8"?>
<a:theme xmlns:a="http://schemas.openxmlformats.org/drawingml/2006/main" name="KIT-PPT_Master_en_2016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D9D9D9"/>
      </a:lt2>
      <a:accent1>
        <a:srgbClr val="009682"/>
      </a:accent1>
      <a:accent2>
        <a:srgbClr val="4664AA"/>
      </a:accent2>
      <a:accent3>
        <a:srgbClr val="FFFFFF"/>
      </a:accent3>
      <a:accent4>
        <a:srgbClr val="000000"/>
      </a:accent4>
      <a:accent5>
        <a:srgbClr val="AAC9C1"/>
      </a:accent5>
      <a:accent6>
        <a:srgbClr val="3F5A9A"/>
      </a:accent6>
      <a:hlink>
        <a:srgbClr val="808080"/>
      </a:hlink>
      <a:folHlink>
        <a:srgbClr val="7D92C3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D9D9D9"/>
        </a:lt2>
        <a:accent1>
          <a:srgbClr val="009682"/>
        </a:accent1>
        <a:accent2>
          <a:srgbClr val="4664AA"/>
        </a:accent2>
        <a:accent3>
          <a:srgbClr val="FFFFFF"/>
        </a:accent3>
        <a:accent4>
          <a:srgbClr val="000000"/>
        </a:accent4>
        <a:accent5>
          <a:srgbClr val="AAC9C1"/>
        </a:accent5>
        <a:accent6>
          <a:srgbClr val="3F5A9A"/>
        </a:accent6>
        <a:hlink>
          <a:srgbClr val="808080"/>
        </a:hlink>
        <a:folHlink>
          <a:srgbClr val="7D92C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KIT-PPT_Master_en_2016</Template>
  <TotalTime>162</TotalTime>
  <Words>699</Words>
  <Application>Microsoft Office PowerPoint</Application>
  <PresentationFormat>Affichage à l'écran (4:3)</PresentationFormat>
  <Paragraphs>40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3" baseType="lpstr">
      <vt:lpstr>Arial</vt:lpstr>
      <vt:lpstr>Arial Black Normal</vt:lpstr>
      <vt:lpstr>Calibri</vt:lpstr>
      <vt:lpstr>Calibri Light</vt:lpstr>
      <vt:lpstr>Interstate-Regular</vt:lpstr>
      <vt:lpstr>KIT-PPT_Master_en_2016</vt:lpstr>
      <vt:lpstr>Présentation PowerPoint</vt:lpstr>
      <vt:lpstr>(10) Further develop decision support tools integrating potential economic impacts of protection strategies (1/2)</vt:lpstr>
      <vt:lpstr>(10) Further develop decision support tools integrating potential economic impacts of protection strategies (2/2)</vt:lpstr>
      <vt:lpstr>(11) Identify financial supports and mechanisms rapidly available to resume economic activities as of the transition phase (1/2)</vt:lpstr>
      <vt:lpstr>(11) Identify financial supports and mechanisms rapidly available to resume economic activities as of the transition phase (2/2)</vt:lpstr>
      <vt:lpstr>(12) Consider the needs of socio-economic actors to promote early resumption of economic activities (1/2)</vt:lpstr>
      <vt:lpstr>(12) Consider the needs of socio-economic actors to promote early resumption of economic activities (2/2)</vt:lpstr>
    </vt:vector>
  </TitlesOfParts>
  <Company>Karlsruhe Institute of Technology (KIT)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Raskob, Wolfgang (IKET)</dc:creator>
  <cp:lastModifiedBy>DURAND Vanessa</cp:lastModifiedBy>
  <cp:revision>91</cp:revision>
  <dcterms:created xsi:type="dcterms:W3CDTF">2015-12-14T06:33:20Z</dcterms:created>
  <dcterms:modified xsi:type="dcterms:W3CDTF">2019-11-29T14:30:12Z</dcterms:modified>
</cp:coreProperties>
</file>