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7"/>
  </p:notesMasterIdLst>
  <p:sldIdLst>
    <p:sldId id="256" r:id="rId2"/>
    <p:sldId id="336" r:id="rId3"/>
    <p:sldId id="335" r:id="rId4"/>
    <p:sldId id="334" r:id="rId5"/>
    <p:sldId id="302" r:id="rId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F2B800"/>
    <a:srgbClr val="2E74B5"/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660"/>
  </p:normalViewPr>
  <p:slideViewPr>
    <p:cSldViewPr snapToGrid="0">
      <p:cViewPr varScale="1">
        <p:scale>
          <a:sx n="66" d="100"/>
          <a:sy n="66" d="100"/>
        </p:scale>
        <p:origin x="1240" y="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9A24A-5713-40B1-9234-65FE002DD69D}" type="datetimeFigureOut">
              <a:rPr lang="es-ES" smtClean="0"/>
              <a:t>02/12/2019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DE5E3-CCBD-4D39-8CF6-B769D7C34C9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3339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 p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2209" tIns="31105" rIns="62209" bIns="31105" anchor="ctr"/>
          <a:lstStyle/>
          <a:p>
            <a:pPr marL="0" marR="0" lvl="0" indent="0" algn="l" defTabSz="244084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alt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1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094210" y="2698376"/>
            <a:ext cx="4955580" cy="448014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1600" b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smtClean="0"/>
              <a:t>Haga clic para modificar el estilo de subtítulo del patrón</a:t>
            </a:r>
            <a:endParaRPr lang="en-GB" altLang="es-ES" noProof="0" dirty="0" smtClean="0"/>
          </a:p>
        </p:txBody>
      </p:sp>
      <p:sp>
        <p:nvSpPr>
          <p:cNvPr id="6152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259021" y="1281955"/>
            <a:ext cx="6666300" cy="1237130"/>
          </a:xfrm>
          <a:noFill/>
          <a:effectLst/>
        </p:spPr>
        <p:txBody>
          <a:bodyPr/>
          <a:lstStyle>
            <a:lvl1pPr algn="ctr">
              <a:defRPr sz="2800" b="0" baseline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dirty="0" smtClean="0"/>
              <a:t>Haga clic para modificar el título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2604304" y="4801710"/>
            <a:ext cx="6370902" cy="13674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26195" tIns="25592" rIns="26195" bIns="25592" anchor="b">
            <a:spAutoFit/>
          </a:bodyPr>
          <a:lstStyle>
            <a:lvl1pPr algn="l" defTabSz="82867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674688" indent="-260350" algn="l" defTabSz="828675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036638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450975" indent="-206375" algn="l" defTabSz="828675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866900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3241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7813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2385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6957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674688" marR="0" lvl="1" indent="-260350" algn="r" defTabSz="8286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800" b="0" kern="120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CONFIDENCE Final Dissemination Workshop</a:t>
            </a:r>
          </a:p>
          <a:p>
            <a:pPr marL="674688" marR="0" lvl="1" indent="-260350" algn="r" defTabSz="8286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de-DE" sz="1800" b="0" kern="120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lvl="1" algn="r">
              <a:defRPr/>
            </a:pPr>
            <a:r>
              <a:rPr lang="en-US" altLang="es-ES" sz="1800" b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Coping with uncertainties for improved modelling</a:t>
            </a:r>
            <a:r>
              <a:rPr lang="en-US" altLang="es-ES" sz="1800" b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en-US" altLang="es-ES" sz="1800" b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and decision making in nuclear emergencies</a:t>
            </a:r>
          </a:p>
          <a:p>
            <a:pPr lvl="1" algn="r">
              <a:defRPr/>
            </a:pPr>
            <a:r>
              <a:rPr lang="en-US" altLang="es-ES" sz="1350" b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2 - 5 December 2019. Bratislava, Slovakia</a:t>
            </a:r>
            <a:endParaRPr lang="en-US" altLang="es-ES" sz="1800" b="0" noProof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grpSp>
        <p:nvGrpSpPr>
          <p:cNvPr id="4" name="3 Grupo"/>
          <p:cNvGrpSpPr/>
          <p:nvPr userDrawn="1"/>
        </p:nvGrpSpPr>
        <p:grpSpPr>
          <a:xfrm>
            <a:off x="116876" y="6400838"/>
            <a:ext cx="6976448" cy="375829"/>
            <a:chOff x="155834" y="6400837"/>
            <a:chExt cx="9301931" cy="375829"/>
          </a:xfrm>
        </p:grpSpPr>
        <p:pic>
          <p:nvPicPr>
            <p:cNvPr id="12" name="Grafik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34" y="6400837"/>
              <a:ext cx="563575" cy="375829"/>
            </a:xfrm>
            <a:prstGeom prst="rect">
              <a:avLst/>
            </a:prstGeom>
          </p:spPr>
        </p:pic>
        <p:sp>
          <p:nvSpPr>
            <p:cNvPr id="13" name="Textfeld 6"/>
            <p:cNvSpPr txBox="1"/>
            <p:nvPr userDrawn="1"/>
          </p:nvSpPr>
          <p:spPr>
            <a:xfrm>
              <a:off x="725842" y="6442560"/>
              <a:ext cx="8731923" cy="250062"/>
            </a:xfrm>
            <a:prstGeom prst="rect">
              <a:avLst/>
            </a:prstGeom>
            <a:noFill/>
          </p:spPr>
          <p:txBody>
            <a:bodyPr wrap="square" lIns="121914" tIns="60957" rIns="121914" bIns="60957" rtlCol="0">
              <a:spAutoFit/>
            </a:bodyPr>
            <a:lstStyle/>
            <a:p>
              <a:pPr defTabSz="914355">
                <a:defRPr/>
              </a:pPr>
              <a:r>
                <a:rPr lang="en-GB" sz="825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This project has received funding from the </a:t>
              </a:r>
              <a:r>
                <a:rPr lang="en-GB" sz="825" dirty="0" err="1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Euratom</a:t>
              </a:r>
              <a:r>
                <a:rPr lang="en-GB" sz="825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 research and training programme 2014-2018 under grant agreement No 662287</a:t>
              </a:r>
              <a:endParaRPr lang="en-GB" sz="825" dirty="0">
                <a:solidFill>
                  <a:prstClr val="black">
                    <a:tint val="75000"/>
                  </a:prstClr>
                </a:solidFill>
              </a:endParaRPr>
            </a:p>
          </p:txBody>
        </p:sp>
      </p:grpSp>
      <p:pic>
        <p:nvPicPr>
          <p:cNvPr id="14" name="19 Imagen" descr="Logo_CONFIDENCE_v2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012" y="142562"/>
            <a:ext cx="3423039" cy="1085810"/>
          </a:xfrm>
          <a:prstGeom prst="rect">
            <a:avLst/>
          </a:prstGeom>
        </p:spPr>
      </p:pic>
      <p:pic>
        <p:nvPicPr>
          <p:cNvPr id="16" name="Grafik 6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5093" y="336316"/>
            <a:ext cx="2107379" cy="698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8558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988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6036" y="765776"/>
            <a:ext cx="3008160" cy="1063548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53637" y="765776"/>
            <a:ext cx="5112000" cy="5468063"/>
          </a:xfrm>
        </p:spPr>
        <p:txBody>
          <a:bodyPr/>
          <a:lstStyle>
            <a:lvl1pPr>
              <a:defRPr sz="2175"/>
            </a:lvl1pPr>
            <a:lvl2pPr>
              <a:defRPr sz="1875"/>
            </a:lvl2pPr>
            <a:lvl3pPr>
              <a:defRPr sz="16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6036" y="1923683"/>
            <a:ext cx="3008160" cy="4310161"/>
          </a:xfrm>
        </p:spPr>
        <p:txBody>
          <a:bodyPr/>
          <a:lstStyle>
            <a:lvl1pPr marL="0" indent="0">
              <a:buNone/>
              <a:defRPr sz="975"/>
            </a:lvl1pPr>
            <a:lvl2pPr marL="311037" indent="0">
              <a:buNone/>
              <a:defRPr sz="825"/>
            </a:lvl2pPr>
            <a:lvl3pPr marL="622073" indent="0">
              <a:buNone/>
              <a:defRPr sz="675"/>
            </a:lvl3pPr>
            <a:lvl4pPr marL="933111" indent="0">
              <a:buNone/>
              <a:defRPr sz="600"/>
            </a:lvl4pPr>
            <a:lvl5pPr marL="1244147" indent="0">
              <a:buNone/>
              <a:defRPr sz="600"/>
            </a:lvl5pPr>
            <a:lvl6pPr marL="1555184" indent="0">
              <a:buNone/>
              <a:defRPr sz="600"/>
            </a:lvl6pPr>
            <a:lvl7pPr marL="1866221" indent="0">
              <a:buNone/>
              <a:defRPr sz="600"/>
            </a:lvl7pPr>
            <a:lvl8pPr marL="2177258" indent="0">
              <a:buNone/>
              <a:defRPr sz="600"/>
            </a:lvl8pPr>
            <a:lvl9pPr marL="2488295" indent="0">
              <a:buNone/>
              <a:defRPr sz="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624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801" y="4617126"/>
            <a:ext cx="5486400" cy="567420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801" y="690644"/>
            <a:ext cx="5486400" cy="3888956"/>
          </a:xfrm>
        </p:spPr>
        <p:txBody>
          <a:bodyPr/>
          <a:lstStyle>
            <a:lvl1pPr marL="0" indent="0">
              <a:buNone/>
              <a:defRPr sz="2175"/>
            </a:lvl1pPr>
            <a:lvl2pPr marL="311037" indent="0">
              <a:buNone/>
              <a:defRPr sz="1875"/>
            </a:lvl2pPr>
            <a:lvl3pPr marL="622073" indent="0">
              <a:buNone/>
              <a:defRPr sz="1650"/>
            </a:lvl3pPr>
            <a:lvl4pPr marL="933111" indent="0">
              <a:buNone/>
              <a:defRPr sz="1350"/>
            </a:lvl4pPr>
            <a:lvl5pPr marL="1244147" indent="0">
              <a:buNone/>
              <a:defRPr sz="1350"/>
            </a:lvl5pPr>
            <a:lvl6pPr marL="1555184" indent="0">
              <a:buNone/>
              <a:defRPr sz="1350"/>
            </a:lvl6pPr>
            <a:lvl7pPr marL="1866221" indent="0">
              <a:buNone/>
              <a:defRPr sz="1350"/>
            </a:lvl7pPr>
            <a:lvl8pPr marL="2177258" indent="0">
              <a:buNone/>
              <a:defRPr sz="1350"/>
            </a:lvl8pPr>
            <a:lvl9pPr marL="2488295" indent="0">
              <a:buNone/>
              <a:defRPr sz="135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n-GB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801" y="5259598"/>
            <a:ext cx="5486400" cy="805044"/>
          </a:xfrm>
        </p:spPr>
        <p:txBody>
          <a:bodyPr/>
          <a:lstStyle>
            <a:lvl1pPr marL="0" indent="0">
              <a:buNone/>
              <a:defRPr sz="975"/>
            </a:lvl1pPr>
            <a:lvl2pPr marL="311037" indent="0">
              <a:buNone/>
              <a:defRPr sz="825"/>
            </a:lvl2pPr>
            <a:lvl3pPr marL="622073" indent="0">
              <a:buNone/>
              <a:defRPr sz="675"/>
            </a:lvl3pPr>
            <a:lvl4pPr marL="933111" indent="0">
              <a:buNone/>
              <a:defRPr sz="600"/>
            </a:lvl4pPr>
            <a:lvl5pPr marL="1244147" indent="0">
              <a:buNone/>
              <a:defRPr sz="600"/>
            </a:lvl5pPr>
            <a:lvl6pPr marL="1555184" indent="0">
              <a:buNone/>
              <a:defRPr sz="600"/>
            </a:lvl6pPr>
            <a:lvl7pPr marL="1866221" indent="0">
              <a:buNone/>
              <a:defRPr sz="600"/>
            </a:lvl7pPr>
            <a:lvl8pPr marL="2177258" indent="0">
              <a:buNone/>
              <a:defRPr sz="600"/>
            </a:lvl8pPr>
            <a:lvl9pPr marL="2488295" indent="0">
              <a:buNone/>
              <a:defRPr sz="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239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740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276769" y="739563"/>
            <a:ext cx="2056320" cy="547113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57676" y="739563"/>
            <a:ext cx="6032160" cy="547113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269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ntraportad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2209" tIns="31105" rIns="62209" bIns="31105" anchor="ctr"/>
          <a:lstStyle/>
          <a:p>
            <a:pPr marL="0" marR="0" lvl="0" indent="0" algn="l" defTabSz="244084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alt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1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674000" y="4297272"/>
            <a:ext cx="5796000" cy="576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 anchor="ctr" anchorCtr="0"/>
          <a:lstStyle>
            <a:lvl1pPr marL="0" indent="0" algn="ctr">
              <a:buFontTx/>
              <a:buNone/>
              <a:defRPr lang="en-GB" altLang="es-ES" sz="1500" b="0" noProof="0" dirty="0" smtClean="0">
                <a:solidFill>
                  <a:srgbClr val="2E74B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lvl="0" indent="0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ts val="970"/>
              </a:spcAft>
              <a:buClr>
                <a:srgbClr val="000000"/>
              </a:buClr>
              <a:buSzPct val="100000"/>
              <a:buFontTx/>
              <a:buNone/>
            </a:pPr>
            <a:r>
              <a:rPr lang="es-ES" altLang="es-ES" noProof="0" smtClean="0"/>
              <a:t>Haga clic para modificar el estilo de subtítulo del patrón</a:t>
            </a:r>
            <a:endParaRPr lang="en-GB" altLang="es-ES" noProof="0" dirty="0" smtClean="0"/>
          </a:p>
        </p:txBody>
      </p:sp>
      <p:sp>
        <p:nvSpPr>
          <p:cNvPr id="6152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0200" y="2216099"/>
            <a:ext cx="7743600" cy="651600"/>
          </a:xfrm>
          <a:noFill/>
          <a:effectLst/>
        </p:spPr>
        <p:txBody>
          <a:bodyPr lIns="0"/>
          <a:lstStyle>
            <a:lvl1pPr algn="ctr">
              <a:defRPr sz="1800" b="0" baseline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dirty="0" smtClean="0"/>
              <a:t>Haga clic para modificar el título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150128" y="113121"/>
            <a:ext cx="6215332" cy="128279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180000" tIns="25592" rIns="0" bIns="25592" anchor="b">
            <a:spAutoFit/>
          </a:bodyPr>
          <a:lstStyle>
            <a:lvl1pPr algn="l" defTabSz="82867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674688" indent="-260350" algn="l" defTabSz="828675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036638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450975" indent="-206375" algn="l" defTabSz="828675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1866900" indent="-207963" algn="l" defTabSz="828675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3241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7813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2385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695700" indent="-207963" defTabSz="828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1" indent="0" algn="l" defTabSz="8286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1400" b="0" kern="120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CONFIDENCE Final</a:t>
            </a:r>
            <a:r>
              <a:rPr lang="en-US" altLang="de-DE" sz="1400" b="0" kern="120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Dissemination Workshop </a:t>
            </a:r>
            <a:endParaRPr lang="en-US" altLang="de-DE" sz="1400" b="0" kern="120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1" indent="0" algn="l" defTabSz="8286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de-DE" sz="1400" b="0" kern="120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lvl="1" indent="0" algn="l">
              <a:defRPr/>
            </a:pPr>
            <a:r>
              <a:rPr lang="en-US" altLang="es-ES" sz="1600" b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Coping with uncertainties for improved modelling and decision making in nuclear emergencies</a:t>
            </a:r>
          </a:p>
          <a:p>
            <a:pPr marL="0" lvl="1" indent="0" algn="l">
              <a:defRPr/>
            </a:pPr>
            <a:endParaRPr lang="en-US" altLang="es-ES" sz="600" b="0" baseline="0" noProof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lvl="1" indent="0" algn="l">
              <a:defRPr/>
            </a:pPr>
            <a:r>
              <a:rPr lang="en-US" altLang="es-ES" sz="1200" b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 – 5 December 2019. Bratislava, Slovakia</a:t>
            </a:r>
            <a:endParaRPr lang="en-US" altLang="es-ES" sz="1200" b="0" noProof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grpSp>
        <p:nvGrpSpPr>
          <p:cNvPr id="4" name="3 Grupo"/>
          <p:cNvGrpSpPr/>
          <p:nvPr userDrawn="1"/>
        </p:nvGrpSpPr>
        <p:grpSpPr>
          <a:xfrm>
            <a:off x="116876" y="6400838"/>
            <a:ext cx="6976448" cy="375829"/>
            <a:chOff x="155834" y="6400837"/>
            <a:chExt cx="9301931" cy="375829"/>
          </a:xfrm>
        </p:grpSpPr>
        <p:pic>
          <p:nvPicPr>
            <p:cNvPr id="12" name="Grafik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34" y="6400837"/>
              <a:ext cx="563575" cy="375829"/>
            </a:xfrm>
            <a:prstGeom prst="rect">
              <a:avLst/>
            </a:prstGeom>
          </p:spPr>
        </p:pic>
        <p:sp>
          <p:nvSpPr>
            <p:cNvPr id="13" name="Textfeld 6"/>
            <p:cNvSpPr txBox="1"/>
            <p:nvPr userDrawn="1"/>
          </p:nvSpPr>
          <p:spPr>
            <a:xfrm>
              <a:off x="725842" y="6442560"/>
              <a:ext cx="8731923" cy="250062"/>
            </a:xfrm>
            <a:prstGeom prst="rect">
              <a:avLst/>
            </a:prstGeom>
            <a:noFill/>
          </p:spPr>
          <p:txBody>
            <a:bodyPr wrap="square" lIns="121914" tIns="60957" rIns="121914" bIns="60957" rtlCol="0">
              <a:spAutoFit/>
            </a:bodyPr>
            <a:lstStyle/>
            <a:p>
              <a:pPr defTabSz="914355">
                <a:defRPr/>
              </a:pPr>
              <a:r>
                <a:rPr lang="en-GB" sz="825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This project has received funding from the </a:t>
              </a:r>
              <a:r>
                <a:rPr lang="en-GB" sz="825" dirty="0" err="1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Euratom</a:t>
              </a:r>
              <a:r>
                <a:rPr lang="en-GB" sz="825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 research and training programme 2014-2018 under grant agreement No 662287</a:t>
              </a:r>
              <a:endParaRPr lang="en-GB" sz="825" dirty="0">
                <a:solidFill>
                  <a:prstClr val="black">
                    <a:tint val="75000"/>
                  </a:prstClr>
                </a:solidFill>
              </a:endParaRPr>
            </a:p>
          </p:txBody>
        </p:sp>
      </p:grpSp>
      <p:pic>
        <p:nvPicPr>
          <p:cNvPr id="14" name="19 Imagen" descr="Logo_CONFIDENCE_v2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342" y="164021"/>
            <a:ext cx="2113613" cy="671285"/>
          </a:xfrm>
          <a:prstGeom prst="rect">
            <a:avLst/>
          </a:prstGeom>
        </p:spPr>
      </p:pic>
      <p:pic>
        <p:nvPicPr>
          <p:cNvPr id="16" name="Grafik 6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1199" y="999327"/>
            <a:ext cx="1404919" cy="46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1 Imagen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5364" y="5605200"/>
            <a:ext cx="3557016" cy="658368"/>
          </a:xfrm>
          <a:prstGeom prst="rect">
            <a:avLst/>
          </a:prstGeom>
        </p:spPr>
      </p:pic>
      <p:sp>
        <p:nvSpPr>
          <p:cNvPr id="18" name="Rectangle 7"/>
          <p:cNvSpPr txBox="1">
            <a:spLocks noChangeArrowheads="1"/>
          </p:cNvSpPr>
          <p:nvPr userDrawn="1"/>
        </p:nvSpPr>
        <p:spPr bwMode="auto">
          <a:xfrm>
            <a:off x="1420200" y="2958176"/>
            <a:ext cx="6303600" cy="975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8000" rIns="0" bIns="0" numCol="1" anchor="ctr" anchorCtr="0" compatLnSpc="1">
            <a:prstTxWarp prst="textNoShape">
              <a:avLst/>
            </a:prstTxWarp>
          </a:bodyPr>
          <a:lstStyle>
            <a:lvl1pPr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lang="en-GB" altLang="es-ES" sz="2800" b="1" baseline="0" noProof="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75" b="1">
                <a:solidFill>
                  <a:srgbClr val="006699"/>
                </a:solidFill>
                <a:latin typeface="Futura Md BT" pitchFamily="34" charset="0"/>
              </a:defRPr>
            </a:lvl2pPr>
            <a:lvl3pPr algn="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75" b="1">
                <a:solidFill>
                  <a:srgbClr val="006699"/>
                </a:solidFill>
                <a:latin typeface="Futura Md BT" pitchFamily="34" charset="0"/>
              </a:defRPr>
            </a:lvl3pPr>
            <a:lvl4pPr algn="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75" b="1">
                <a:solidFill>
                  <a:srgbClr val="006699"/>
                </a:solidFill>
                <a:latin typeface="Futura Md BT" pitchFamily="34" charset="0"/>
              </a:defRPr>
            </a:lvl4pPr>
            <a:lvl5pPr algn="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1875" b="1">
                <a:solidFill>
                  <a:srgbClr val="006699"/>
                </a:solidFill>
                <a:latin typeface="Futura Md BT" pitchFamily="34" charset="0"/>
              </a:defRPr>
            </a:lvl5pPr>
            <a:lvl6pPr marL="1710704" indent="-155518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75">
                <a:solidFill>
                  <a:srgbClr val="000000"/>
                </a:solidFill>
                <a:latin typeface="Arial" charset="0"/>
              </a:defRPr>
            </a:lvl6pPr>
            <a:lvl7pPr marL="2021740" indent="-155518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75">
                <a:solidFill>
                  <a:srgbClr val="000000"/>
                </a:solidFill>
                <a:latin typeface="Arial" charset="0"/>
              </a:defRPr>
            </a:lvl7pPr>
            <a:lvl8pPr marL="2332777" indent="-155518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75">
                <a:solidFill>
                  <a:srgbClr val="000000"/>
                </a:solidFill>
                <a:latin typeface="Arial" charset="0"/>
              </a:defRPr>
            </a:lvl8pPr>
            <a:lvl9pPr marL="2643813" indent="-155518" algn="ctr" defTabSz="244078" rtl="0" eaLnBrk="1" fontAlgn="base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175">
                <a:solidFill>
                  <a:srgbClr val="000000"/>
                </a:solidFill>
                <a:latin typeface="Arial" charset="0"/>
              </a:defRPr>
            </a:lvl9pPr>
          </a:lstStyle>
          <a:p>
            <a:r>
              <a:rPr lang="en-US" kern="0" dirty="0" smtClean="0">
                <a:solidFill>
                  <a:schemeClr val="bg1">
                    <a:lumMod val="95000"/>
                  </a:schemeClr>
                </a:solidFill>
              </a:rPr>
              <a:t>Thank you for your attention!</a:t>
            </a:r>
            <a:r>
              <a:rPr lang="en-US" kern="0" dirty="0" smtClean="0"/>
              <a:t>	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21838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secund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5578997" y="6504712"/>
            <a:ext cx="2798541" cy="286007"/>
          </a:xfrm>
        </p:spPr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094750" y="4715055"/>
            <a:ext cx="4954500" cy="868412"/>
          </a:xfrm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rgbClr val="C0C0C0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1500" b="0" smtClean="0">
                <a:solidFill>
                  <a:srgbClr val="2E74B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altLang="es-ES" noProof="0" smtClean="0"/>
              <a:t>Haga clic para modificar el estilo de subtítulo del patrón</a:t>
            </a:r>
            <a:endParaRPr lang="en-GB" altLang="es-ES" noProof="0" dirty="0" smtClean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238850" y="2466985"/>
            <a:ext cx="6666300" cy="1952845"/>
          </a:xfrm>
          <a:effectLst/>
        </p:spPr>
        <p:txBody>
          <a:bodyPr/>
          <a:lstStyle>
            <a:lvl1pPr algn="ctr">
              <a:defRPr lang="en-GB" altLang="es-ES" sz="2700" b="0" baseline="0" noProof="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GB" altLang="es-ES" noProof="0" dirty="0" err="1" smtClean="0"/>
              <a:t>Haga</a:t>
            </a:r>
            <a:r>
              <a:rPr lang="en-GB" altLang="es-ES" noProof="0" dirty="0" smtClean="0"/>
              <a:t> </a:t>
            </a:r>
            <a:r>
              <a:rPr lang="en-GB" altLang="es-ES" noProof="0" dirty="0" err="1" smtClean="0"/>
              <a:t>clic</a:t>
            </a:r>
            <a:r>
              <a:rPr lang="en-GB" altLang="es-ES" noProof="0" dirty="0" smtClean="0"/>
              <a:t> para </a:t>
            </a:r>
            <a:r>
              <a:rPr lang="en-GB" altLang="es-ES" noProof="0" dirty="0" err="1" smtClean="0"/>
              <a:t>cambiar</a:t>
            </a:r>
            <a:r>
              <a:rPr lang="en-GB" altLang="es-ES" noProof="0" dirty="0" smtClean="0"/>
              <a:t> el </a:t>
            </a:r>
            <a:r>
              <a:rPr lang="en-GB" altLang="es-ES" noProof="0" dirty="0" err="1" smtClean="0"/>
              <a:t>estilo</a:t>
            </a:r>
            <a:r>
              <a:rPr lang="en-GB" altLang="es-ES" noProof="0" dirty="0" smtClean="0"/>
              <a:t> de </a:t>
            </a:r>
            <a:r>
              <a:rPr lang="en-GB" altLang="es-ES" noProof="0" dirty="0" err="1" smtClean="0"/>
              <a:t>título</a:t>
            </a:r>
            <a:r>
              <a:rPr lang="en-GB" altLang="es-ES" noProof="0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692086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+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en-GB" noProof="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5382228" y="6496050"/>
            <a:ext cx="2952448" cy="286007"/>
          </a:xfrm>
        </p:spPr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3874161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ulo de cap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38850" y="2129992"/>
            <a:ext cx="6666300" cy="2771767"/>
          </a:xfrm>
        </p:spPr>
        <p:txBody>
          <a:bodyPr/>
          <a:lstStyle>
            <a:lvl1pPr algn="ctr">
              <a:defRPr sz="2475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en-GB" noProof="0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176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Click to edit the title text format</a:t>
            </a:r>
            <a:endParaRPr lang="en-GB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262656" y="1223488"/>
            <a:ext cx="8685616" cy="5078701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  <a:lvl2pPr marL="505436" indent="-194399">
              <a:buFontTx/>
              <a:buBlip>
                <a:blip r:embed="rId2"/>
              </a:buBlip>
              <a:defRPr sz="1650">
                <a:solidFill>
                  <a:schemeClr val="tx1"/>
                </a:solidFill>
              </a:defRPr>
            </a:lvl2pPr>
            <a:lvl3pPr>
              <a:defRPr sz="1500">
                <a:solidFill>
                  <a:schemeClr val="tx1"/>
                </a:solidFill>
              </a:defRPr>
            </a:lvl3pPr>
            <a:lvl4pPr>
              <a:defRPr sz="1350"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smtClean="0"/>
              <a:t>Click to edit the outline text format</a:t>
            </a:r>
          </a:p>
          <a:p>
            <a:pPr lvl="1"/>
            <a:r>
              <a:rPr lang="en-GB" noProof="0" dirty="0" smtClean="0"/>
              <a:t>Second Outline Level</a:t>
            </a:r>
          </a:p>
          <a:p>
            <a:pPr lvl="2"/>
            <a:r>
              <a:rPr lang="en-GB" noProof="0" dirty="0" smtClean="0"/>
              <a:t>Third Outline Level</a:t>
            </a:r>
          </a:p>
          <a:p>
            <a:pPr lvl="3"/>
            <a:r>
              <a:rPr lang="en-GB" noProof="0" dirty="0" smtClean="0"/>
              <a:t>Fourth Outline Level</a:t>
            </a:r>
          </a:p>
          <a:p>
            <a:pPr lvl="4"/>
            <a:r>
              <a:rPr lang="en-GB" noProof="0" dirty="0" smtClean="0"/>
              <a:t>Fifth Outline Level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866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880" y="4406871"/>
            <a:ext cx="7771680" cy="1362383"/>
          </a:xfrm>
        </p:spPr>
        <p:txBody>
          <a:bodyPr anchor="t"/>
          <a:lstStyle>
            <a:lvl1pPr algn="l">
              <a:defRPr sz="2700" b="1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880" y="2906230"/>
            <a:ext cx="7771680" cy="1500639"/>
          </a:xfrm>
        </p:spPr>
        <p:txBody>
          <a:bodyPr anchor="b"/>
          <a:lstStyle>
            <a:lvl1pPr marL="0" indent="0">
              <a:buNone/>
              <a:defRPr sz="1350"/>
            </a:lvl1pPr>
            <a:lvl2pPr marL="311037" indent="0">
              <a:buNone/>
              <a:defRPr sz="1200"/>
            </a:lvl2pPr>
            <a:lvl3pPr marL="622073" indent="0">
              <a:buNone/>
              <a:defRPr sz="1125"/>
            </a:lvl3pPr>
            <a:lvl4pPr marL="933111" indent="0">
              <a:buNone/>
              <a:defRPr sz="975"/>
            </a:lvl4pPr>
            <a:lvl5pPr marL="1244147" indent="0">
              <a:buNone/>
              <a:defRPr sz="975"/>
            </a:lvl5pPr>
            <a:lvl6pPr marL="1555184" indent="0">
              <a:buNone/>
              <a:defRPr sz="975"/>
            </a:lvl6pPr>
            <a:lvl7pPr marL="1866221" indent="0">
              <a:buNone/>
              <a:defRPr sz="975"/>
            </a:lvl7pPr>
            <a:lvl8pPr marL="2177258" indent="0">
              <a:buNone/>
              <a:defRPr sz="975"/>
            </a:lvl8pPr>
            <a:lvl9pPr marL="2488295" indent="0">
              <a:buNone/>
              <a:defRPr sz="975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75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o 2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6480" y="1511629"/>
            <a:ext cx="4043520" cy="452495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38241" y="1511629"/>
            <a:ext cx="4044960" cy="452495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4064165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exto 2 Columnas y titul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665" y="206063"/>
            <a:ext cx="6413679" cy="876569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</a:bodyPr>
          <a:lstStyle>
            <a:lvl1pPr>
              <a:defRPr lang="en-GB">
                <a:solidFill>
                  <a:schemeClr val="tx1"/>
                </a:solidFill>
              </a:defRPr>
            </a:lvl1pPr>
          </a:lstStyle>
          <a:p>
            <a:pPr lvl="0"/>
            <a:r>
              <a:rPr lang="es-ES" smtClean="0"/>
              <a:t>Haga clic para modificar el estilo de título del patrón</a:t>
            </a:r>
            <a:endParaRPr lang="en-GB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04129" y="1237878"/>
            <a:ext cx="4206816" cy="639427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037" indent="0">
              <a:buNone/>
              <a:defRPr sz="1350" b="1"/>
            </a:lvl2pPr>
            <a:lvl3pPr marL="622073" indent="0">
              <a:buNone/>
              <a:defRPr sz="1200" b="1"/>
            </a:lvl3pPr>
            <a:lvl4pPr marL="933111" indent="0">
              <a:buNone/>
              <a:defRPr sz="1125" b="1"/>
            </a:lvl4pPr>
            <a:lvl5pPr marL="1244147" indent="0">
              <a:buNone/>
              <a:defRPr sz="1125" b="1"/>
            </a:lvl5pPr>
            <a:lvl6pPr marL="1555184" indent="0">
              <a:buNone/>
              <a:defRPr sz="1125" b="1"/>
            </a:lvl6pPr>
            <a:lvl7pPr marL="1866221" indent="0">
              <a:buNone/>
              <a:defRPr sz="1125" b="1"/>
            </a:lvl7pPr>
            <a:lvl8pPr marL="2177258" indent="0">
              <a:buNone/>
              <a:defRPr sz="1125" b="1"/>
            </a:lvl8pPr>
            <a:lvl9pPr marL="2488295" indent="0">
              <a:buNone/>
              <a:defRPr sz="1125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17953" y="2018724"/>
            <a:ext cx="4179168" cy="4274501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17792" y="1224051"/>
            <a:ext cx="4229568" cy="639427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037" indent="0">
              <a:buNone/>
              <a:defRPr sz="1350" b="1"/>
            </a:lvl2pPr>
            <a:lvl3pPr marL="622073" indent="0">
              <a:buNone/>
              <a:defRPr sz="1200" b="1"/>
            </a:lvl3pPr>
            <a:lvl4pPr marL="933111" indent="0">
              <a:buNone/>
              <a:defRPr sz="1125" b="1"/>
            </a:lvl4pPr>
            <a:lvl5pPr marL="1244147" indent="0">
              <a:buNone/>
              <a:defRPr sz="1125" b="1"/>
            </a:lvl5pPr>
            <a:lvl6pPr marL="1555184" indent="0">
              <a:buNone/>
              <a:defRPr sz="1125" b="1"/>
            </a:lvl6pPr>
            <a:lvl7pPr marL="1866221" indent="0">
              <a:buNone/>
              <a:defRPr sz="1125" b="1"/>
            </a:lvl7pPr>
            <a:lvl8pPr marL="2177258" indent="0">
              <a:buNone/>
              <a:defRPr sz="1125" b="1"/>
            </a:lvl8pPr>
            <a:lvl9pPr marL="2488295" indent="0">
              <a:buNone/>
              <a:defRPr sz="1125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440" y="2046374"/>
            <a:ext cx="4201920" cy="4246850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 dirty="0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825"/>
            </a:lvl1pPr>
          </a:lstStyle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976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9" descr="II_rahmen_neu_folge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2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8833" y="1268047"/>
            <a:ext cx="8634528" cy="501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9201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dirty="0" smtClean="0"/>
              <a:t>Click to edit the outline text format</a:t>
            </a:r>
          </a:p>
          <a:p>
            <a:pPr lvl="1"/>
            <a:r>
              <a:rPr lang="en-GB" altLang="es-ES" dirty="0" smtClean="0"/>
              <a:t>Second Outline Level</a:t>
            </a:r>
          </a:p>
          <a:p>
            <a:pPr lvl="2"/>
            <a:r>
              <a:rPr lang="en-GB" altLang="es-ES" dirty="0" smtClean="0"/>
              <a:t>Third Outline Level</a:t>
            </a:r>
          </a:p>
          <a:p>
            <a:pPr lvl="3"/>
            <a:r>
              <a:rPr lang="en-GB" altLang="es-ES" dirty="0" smtClean="0"/>
              <a:t>Fourth Outline Level</a:t>
            </a:r>
          </a:p>
          <a:p>
            <a:pPr lvl="4"/>
            <a:r>
              <a:rPr lang="en-GB" altLang="es-ES" dirty="0" smtClean="0"/>
              <a:t>Fifth Outline Level</a:t>
            </a:r>
          </a:p>
          <a:p>
            <a:pPr lvl="4"/>
            <a:r>
              <a:rPr lang="en-GB" altLang="es-ES" dirty="0" smtClean="0"/>
              <a:t>Sixth Outline Level</a:t>
            </a:r>
          </a:p>
          <a:p>
            <a:pPr lvl="4"/>
            <a:r>
              <a:rPr lang="en-GB" altLang="es-ES" dirty="0" smtClean="0"/>
              <a:t>Seventh Outline Level</a:t>
            </a:r>
          </a:p>
          <a:p>
            <a:pPr lvl="4"/>
            <a:r>
              <a:rPr lang="en-GB" altLang="es-ES" dirty="0" smtClean="0"/>
              <a:t>Eighth Outline Level</a:t>
            </a:r>
          </a:p>
          <a:p>
            <a:pPr lvl="4"/>
            <a:r>
              <a:rPr lang="en-GB" altLang="es-ES" dirty="0" smtClean="0"/>
              <a:t>Ninth Outline Level</a:t>
            </a:r>
          </a:p>
        </p:txBody>
      </p:sp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258546" y="232641"/>
            <a:ext cx="6238406" cy="84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 dirty="0" smtClean="0"/>
              <a:t>Click to edit the title text format</a:t>
            </a:r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80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2209" tIns="31105" rIns="62209" bIns="31105" anchor="ctr"/>
          <a:lstStyle/>
          <a:p>
            <a:pPr marL="0" marR="0" lvl="0" indent="0" algn="l" defTabSz="244084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alt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518359" y="6528956"/>
            <a:ext cx="361591" cy="227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/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‹Nº›</a:t>
            </a:fld>
            <a:endParaRPr lang="es-ES" b="1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544274" y="6496050"/>
            <a:ext cx="2814468" cy="2860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244084" rtl="0" eaLnBrk="0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 lang="es-ES" sz="900" b="1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es-ES" dirty="0" smtClean="0">
                <a:ea typeface="ＭＳ Ｐゴシック"/>
              </a:rPr>
              <a:t>CONFIDENCE Final Dissemination Workshop</a:t>
            </a:r>
          </a:p>
          <a:p>
            <a:r>
              <a:rPr lang="en-US" altLang="es-ES" sz="700" dirty="0" smtClean="0">
                <a:ea typeface="ＭＳ Ｐゴシック"/>
              </a:rPr>
              <a:t> </a:t>
            </a:r>
            <a:r>
              <a:rPr lang="en-US" altLang="es-ES" sz="700" dirty="0" smtClean="0"/>
              <a:t>02</a:t>
            </a:r>
            <a:r>
              <a:rPr lang="en-US" sz="700" dirty="0" smtClean="0"/>
              <a:t> - 05 December 2019. Bratislava, Slovakia </a:t>
            </a:r>
            <a:endParaRPr lang="en-US" sz="700" dirty="0"/>
          </a:p>
        </p:txBody>
      </p:sp>
      <p:grpSp>
        <p:nvGrpSpPr>
          <p:cNvPr id="17" name="Gruppieren 11"/>
          <p:cNvGrpSpPr/>
          <p:nvPr/>
        </p:nvGrpSpPr>
        <p:grpSpPr>
          <a:xfrm>
            <a:off x="103427" y="6480091"/>
            <a:ext cx="5564262" cy="301966"/>
            <a:chOff x="116870" y="6554993"/>
            <a:chExt cx="5091962" cy="301964"/>
          </a:xfrm>
        </p:grpSpPr>
        <p:pic>
          <p:nvPicPr>
            <p:cNvPr id="18" name="Grafik 12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870" y="6554993"/>
              <a:ext cx="319021" cy="301964"/>
            </a:xfrm>
            <a:prstGeom prst="rect">
              <a:avLst/>
            </a:prstGeom>
          </p:spPr>
        </p:pic>
        <p:sp>
          <p:nvSpPr>
            <p:cNvPr id="19" name="Textfeld 13"/>
            <p:cNvSpPr txBox="1"/>
            <p:nvPr userDrawn="1"/>
          </p:nvSpPr>
          <p:spPr>
            <a:xfrm>
              <a:off x="403830" y="6641091"/>
              <a:ext cx="4805002" cy="184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8">
                <a:defRPr/>
              </a:pPr>
              <a:r>
                <a:rPr lang="en-GB" sz="600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This project has received funding from the </a:t>
              </a:r>
              <a:r>
                <a:rPr lang="en-GB" sz="600" dirty="0" err="1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Euratom</a:t>
              </a:r>
              <a:r>
                <a:rPr lang="en-GB" sz="600" dirty="0" smtClean="0">
                  <a:solidFill>
                    <a:prstClr val="black"/>
                  </a:solidFill>
                  <a:latin typeface="Interstate-Regular" panose="02000603020000020004" pitchFamily="2" charset="0"/>
                </a:rPr>
                <a:t> research and training programme 2014-2018 under grant agreement No 662287.</a:t>
              </a:r>
              <a:endParaRPr lang="en-GB" sz="100" dirty="0">
                <a:solidFill>
                  <a:prstClr val="black">
                    <a:tint val="75000"/>
                  </a:prstClr>
                </a:solidFill>
                <a:latin typeface="Arial"/>
              </a:endParaRPr>
            </a:p>
          </p:txBody>
        </p:sp>
      </p:grpSp>
      <p:pic>
        <p:nvPicPr>
          <p:cNvPr id="13" name="21 Imagen" descr="Logo_CONFIDENCE_v2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8648" y="142709"/>
            <a:ext cx="1511302" cy="479395"/>
          </a:xfrm>
          <a:prstGeom prst="rect">
            <a:avLst/>
          </a:prstGeom>
        </p:spPr>
      </p:pic>
      <p:pic>
        <p:nvPicPr>
          <p:cNvPr id="20" name="Grafik 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4352" y="736927"/>
            <a:ext cx="1104979" cy="40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255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9" r:id="rId2"/>
    <p:sldLayoutId id="2147483687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>
          <a:solidFill>
            <a:schemeClr val="tx1"/>
          </a:solidFill>
          <a:effectLst/>
          <a:latin typeface="+mj-lt"/>
          <a:ea typeface="+mj-ea"/>
          <a:cs typeface="Arial" panose="020B0604020202020204" pitchFamily="34" charset="0"/>
        </a:defRPr>
      </a:lvl1pPr>
      <a:lvl2pPr algn="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875" b="1">
          <a:solidFill>
            <a:srgbClr val="006699"/>
          </a:solidFill>
          <a:latin typeface="Futura Md BT" pitchFamily="34" charset="0"/>
        </a:defRPr>
      </a:lvl2pPr>
      <a:lvl3pPr algn="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875" b="1">
          <a:solidFill>
            <a:srgbClr val="006699"/>
          </a:solidFill>
          <a:latin typeface="Futura Md BT" pitchFamily="34" charset="0"/>
        </a:defRPr>
      </a:lvl3pPr>
      <a:lvl4pPr algn="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875" b="1">
          <a:solidFill>
            <a:srgbClr val="006699"/>
          </a:solidFill>
          <a:latin typeface="Futura Md BT" pitchFamily="34" charset="0"/>
        </a:defRPr>
      </a:lvl4pPr>
      <a:lvl5pPr algn="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875" b="1">
          <a:solidFill>
            <a:srgbClr val="006699"/>
          </a:solidFill>
          <a:latin typeface="Futura Md BT" pitchFamily="34" charset="0"/>
        </a:defRPr>
      </a:lvl5pPr>
      <a:lvl6pPr marL="1710704" indent="-155518" algn="ct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75">
          <a:solidFill>
            <a:srgbClr val="000000"/>
          </a:solidFill>
          <a:latin typeface="Arial" charset="0"/>
        </a:defRPr>
      </a:lvl6pPr>
      <a:lvl7pPr marL="2021740" indent="-155518" algn="ct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75">
          <a:solidFill>
            <a:srgbClr val="000000"/>
          </a:solidFill>
          <a:latin typeface="Arial" charset="0"/>
        </a:defRPr>
      </a:lvl7pPr>
      <a:lvl8pPr marL="2332777" indent="-155518" algn="ct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75">
          <a:solidFill>
            <a:srgbClr val="000000"/>
          </a:solidFill>
          <a:latin typeface="Arial" charset="0"/>
        </a:defRPr>
      </a:lvl8pPr>
      <a:lvl9pPr marL="2643813" indent="-155518" algn="ctr" defTabSz="24407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175">
          <a:solidFill>
            <a:srgbClr val="000000"/>
          </a:solidFill>
          <a:latin typeface="Arial" charset="0"/>
        </a:defRPr>
      </a:lvl9pPr>
    </p:titleStyle>
    <p:bodyStyle>
      <a:lvl1pPr marL="233279" indent="-233279" algn="l" defTabSz="244078" rtl="0" eaLnBrk="1" fontAlgn="base" hangingPunct="1">
        <a:lnSpc>
          <a:spcPct val="93000"/>
        </a:lnSpc>
        <a:spcBef>
          <a:spcPct val="0"/>
        </a:spcBef>
        <a:spcAft>
          <a:spcPts val="970"/>
        </a:spcAft>
        <a:buClr>
          <a:srgbClr val="000000"/>
        </a:buClr>
        <a:buSzPct val="100000"/>
        <a:buFontTx/>
        <a:buBlip>
          <a:blip r:embed="rId20"/>
        </a:buBlip>
        <a:defRPr sz="2000">
          <a:solidFill>
            <a:srgbClr val="000000"/>
          </a:solidFill>
          <a:latin typeface="+mn-lt"/>
          <a:ea typeface="+mn-ea"/>
          <a:cs typeface="Arial" panose="020B0604020202020204" pitchFamily="34" charset="0"/>
        </a:defRPr>
      </a:lvl1pPr>
      <a:lvl2pPr marL="505436" indent="-194399" algn="l" defTabSz="244078" rtl="0" eaLnBrk="1" fontAlgn="base" hangingPunct="1">
        <a:lnSpc>
          <a:spcPct val="93000"/>
        </a:lnSpc>
        <a:spcBef>
          <a:spcPct val="0"/>
        </a:spcBef>
        <a:spcAft>
          <a:spcPts val="774"/>
        </a:spcAft>
        <a:buClr>
          <a:srgbClr val="000000"/>
        </a:buClr>
        <a:buSzPct val="100000"/>
        <a:buFontTx/>
        <a:buBlip>
          <a:blip r:embed="rId20"/>
        </a:buBlip>
        <a:defRPr sz="18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777592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578"/>
        </a:spcAft>
        <a:buClr>
          <a:srgbClr val="0033CC"/>
        </a:buClr>
        <a:buSzPct val="100000"/>
        <a:buFont typeface="Arial" pitchFamily="34" charset="0"/>
        <a:buChar char="●"/>
        <a:defRPr sz="16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3pPr>
      <a:lvl4pPr marL="1088629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392"/>
        </a:spcAft>
        <a:buClr>
          <a:srgbClr val="0033CC"/>
        </a:buClr>
        <a:buSzPct val="100000"/>
        <a:buFont typeface="Arial" pitchFamily="34" charset="0"/>
        <a:buChar char="●"/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4pPr>
      <a:lvl5pPr marL="1399666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33CC"/>
        </a:buClr>
        <a:buSzPct val="100000"/>
        <a:buFont typeface="Wingdings" pitchFamily="2" charset="2"/>
        <a:buChar char="Ø"/>
        <a:defRPr sz="12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1710704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0000"/>
        </a:buClr>
        <a:buSzPct val="100000"/>
        <a:buFont typeface="Times New Roman" pitchFamily="18" charset="0"/>
        <a:buChar char="»"/>
        <a:defRPr sz="1125">
          <a:solidFill>
            <a:srgbClr val="000000"/>
          </a:solidFill>
          <a:latin typeface="+mn-lt"/>
        </a:defRPr>
      </a:lvl6pPr>
      <a:lvl7pPr marL="2021740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0000"/>
        </a:buClr>
        <a:buSzPct val="100000"/>
        <a:buFont typeface="Times New Roman" pitchFamily="18" charset="0"/>
        <a:buChar char="»"/>
        <a:defRPr sz="1125">
          <a:solidFill>
            <a:srgbClr val="000000"/>
          </a:solidFill>
          <a:latin typeface="+mn-lt"/>
        </a:defRPr>
      </a:lvl7pPr>
      <a:lvl8pPr marL="2332777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0000"/>
        </a:buClr>
        <a:buSzPct val="100000"/>
        <a:buFont typeface="Times New Roman" pitchFamily="18" charset="0"/>
        <a:buChar char="»"/>
        <a:defRPr sz="1125">
          <a:solidFill>
            <a:srgbClr val="000000"/>
          </a:solidFill>
          <a:latin typeface="+mn-lt"/>
        </a:defRPr>
      </a:lvl8pPr>
      <a:lvl9pPr marL="2643813" indent="-155518" algn="l" defTabSz="244078" rtl="0" eaLnBrk="1" fontAlgn="base" hangingPunct="1">
        <a:lnSpc>
          <a:spcPct val="93000"/>
        </a:lnSpc>
        <a:spcBef>
          <a:spcPct val="0"/>
        </a:spcBef>
        <a:spcAft>
          <a:spcPts val="196"/>
        </a:spcAft>
        <a:buClr>
          <a:srgbClr val="000000"/>
        </a:buClr>
        <a:buSzPct val="100000"/>
        <a:buFont typeface="Times New Roman" pitchFamily="18" charset="0"/>
        <a:buChar char="»"/>
        <a:defRPr sz="1125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11037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22073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33111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44147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55184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66221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77258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88295" algn="l" defTabSz="622073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962527" y="3657601"/>
            <a:ext cx="7218946" cy="856649"/>
          </a:xfrm>
          <a:noFill/>
          <a:effectLst/>
        </p:spPr>
        <p:txBody>
          <a:bodyPr anchor="ctr"/>
          <a:lstStyle/>
          <a:p>
            <a:r>
              <a:rPr lang="es-ES" dirty="0">
                <a:solidFill>
                  <a:prstClr val="black"/>
                </a:solidFill>
              </a:rPr>
              <a:t>M. Montero</a:t>
            </a:r>
            <a:r>
              <a:rPr lang="es-ES" baseline="30000" dirty="0">
                <a:solidFill>
                  <a:prstClr val="black"/>
                </a:solidFill>
              </a:rPr>
              <a:t>1</a:t>
            </a:r>
            <a:r>
              <a:rPr lang="es-ES" dirty="0">
                <a:solidFill>
                  <a:prstClr val="black"/>
                </a:solidFill>
              </a:rPr>
              <a:t>, C. Trueba</a:t>
            </a:r>
            <a:r>
              <a:rPr lang="es-ES" baseline="30000" dirty="0">
                <a:solidFill>
                  <a:prstClr val="black"/>
                </a:solidFill>
              </a:rPr>
              <a:t>1</a:t>
            </a:r>
            <a:r>
              <a:rPr lang="es-ES" dirty="0">
                <a:solidFill>
                  <a:prstClr val="black"/>
                </a:solidFill>
              </a:rPr>
              <a:t>, R. Sala</a:t>
            </a:r>
            <a:r>
              <a:rPr lang="es-ES" baseline="30000" dirty="0">
                <a:solidFill>
                  <a:prstClr val="black"/>
                </a:solidFill>
              </a:rPr>
              <a:t>1</a:t>
            </a:r>
            <a:r>
              <a:rPr lang="es-ES" dirty="0">
                <a:solidFill>
                  <a:prstClr val="black"/>
                </a:solidFill>
              </a:rPr>
              <a:t>, P. Nunes</a:t>
            </a:r>
            <a:r>
              <a:rPr lang="es-ES" baseline="30000" dirty="0">
                <a:solidFill>
                  <a:prstClr val="black"/>
                </a:solidFill>
              </a:rPr>
              <a:t>2</a:t>
            </a:r>
            <a:r>
              <a:rPr lang="es-ES" dirty="0">
                <a:solidFill>
                  <a:prstClr val="black"/>
                </a:solidFill>
              </a:rPr>
              <a:t>, M. Reis</a:t>
            </a:r>
            <a:r>
              <a:rPr lang="es-ES" baseline="30000" dirty="0">
                <a:solidFill>
                  <a:prstClr val="black"/>
                </a:solidFill>
              </a:rPr>
              <a:t>3</a:t>
            </a:r>
            <a:r>
              <a:rPr lang="es-ES" dirty="0">
                <a:solidFill>
                  <a:prstClr val="black"/>
                </a:solidFill>
              </a:rPr>
              <a:t>, I. </a:t>
            </a:r>
            <a:r>
              <a:rPr lang="es-ES" dirty="0" smtClean="0">
                <a:solidFill>
                  <a:prstClr val="black"/>
                </a:solidFill>
              </a:rPr>
              <a:t>Paiva</a:t>
            </a:r>
            <a:r>
              <a:rPr lang="es-ES" baseline="30000" dirty="0" smtClean="0">
                <a:solidFill>
                  <a:prstClr val="black"/>
                </a:solidFill>
              </a:rPr>
              <a:t>3</a:t>
            </a:r>
          </a:p>
          <a:p>
            <a:pPr lvl="0"/>
            <a:r>
              <a:rPr lang="es-ES" baseline="30000" dirty="0">
                <a:solidFill>
                  <a:prstClr val="black"/>
                </a:solidFill>
              </a:rPr>
              <a:t>1</a:t>
            </a:r>
            <a:r>
              <a:rPr lang="es-ES" dirty="0">
                <a:solidFill>
                  <a:prstClr val="black"/>
                </a:solidFill>
              </a:rPr>
              <a:t>CIEMAT (</a:t>
            </a:r>
            <a:r>
              <a:rPr lang="es-ES" dirty="0" err="1">
                <a:solidFill>
                  <a:prstClr val="black"/>
                </a:solidFill>
              </a:rPr>
              <a:t>Spain</a:t>
            </a:r>
            <a:r>
              <a:rPr lang="es-ES" dirty="0">
                <a:solidFill>
                  <a:prstClr val="black"/>
                </a:solidFill>
              </a:rPr>
              <a:t>); </a:t>
            </a:r>
            <a:r>
              <a:rPr lang="es-ES" baseline="30000" dirty="0">
                <a:solidFill>
                  <a:prstClr val="black"/>
                </a:solidFill>
              </a:rPr>
              <a:t>2</a:t>
            </a:r>
            <a:r>
              <a:rPr lang="es-ES" dirty="0">
                <a:solidFill>
                  <a:prstClr val="black"/>
                </a:solidFill>
              </a:rPr>
              <a:t>APA (Portugal), </a:t>
            </a:r>
            <a:r>
              <a:rPr lang="es-ES" baseline="30000" dirty="0">
                <a:solidFill>
                  <a:prstClr val="black"/>
                </a:solidFill>
              </a:rPr>
              <a:t>3</a:t>
            </a:r>
            <a:r>
              <a:rPr lang="es-ES" dirty="0">
                <a:solidFill>
                  <a:prstClr val="black"/>
                </a:solidFill>
              </a:rPr>
              <a:t>IST(Portugal</a:t>
            </a:r>
            <a:r>
              <a:rPr lang="es-ES" dirty="0" smtClean="0">
                <a:solidFill>
                  <a:prstClr val="black"/>
                </a:solidFill>
              </a:rPr>
              <a:t>)</a:t>
            </a:r>
            <a:endParaRPr lang="es-ES" dirty="0" smtClean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16956" y="1135781"/>
            <a:ext cx="6910088" cy="1954663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altLang="de-DE" sz="2600" b="1" dirty="0" smtClean="0">
                <a:solidFill>
                  <a:schemeClr val="tx2"/>
                </a:solidFill>
              </a:rPr>
              <a:t>Block 4: Strategies involving stakeholders in the transition phase</a:t>
            </a:r>
            <a:r>
              <a:rPr lang="en-US" altLang="de-DE" sz="1200" b="1" dirty="0" smtClean="0">
                <a:solidFill>
                  <a:schemeClr val="tx2"/>
                </a:solidFill>
              </a:rPr>
              <a:t/>
            </a:r>
            <a:br>
              <a:rPr lang="en-US" altLang="de-DE" sz="1200" b="1" dirty="0" smtClean="0">
                <a:solidFill>
                  <a:schemeClr val="tx2"/>
                </a:solidFill>
              </a:rPr>
            </a:br>
            <a:r>
              <a:rPr lang="en-US" altLang="de-DE" sz="1200" b="1" dirty="0" smtClean="0">
                <a:solidFill>
                  <a:schemeClr val="tx2"/>
                </a:solidFill>
              </a:rPr>
              <a:t/>
            </a:r>
            <a:br>
              <a:rPr lang="en-US" altLang="de-DE" sz="1200" b="1" dirty="0" smtClean="0">
                <a:solidFill>
                  <a:schemeClr val="tx2"/>
                </a:solidFill>
              </a:rPr>
            </a:br>
            <a:r>
              <a:rPr lang="en-US" altLang="de-DE" sz="2600" b="1" dirty="0" smtClean="0">
                <a:solidFill>
                  <a:schemeClr val="tx2"/>
                </a:solidFill>
              </a:rPr>
              <a:t>Scenario based </a:t>
            </a:r>
            <a:r>
              <a:rPr lang="en-US" altLang="de-DE" sz="2600" b="1" dirty="0">
                <a:solidFill>
                  <a:schemeClr val="tx2"/>
                </a:solidFill>
              </a:rPr>
              <a:t>facilitated discussion</a:t>
            </a:r>
            <a:r>
              <a:rPr lang="en-US" altLang="de-DE" sz="2600" dirty="0" smtClean="0">
                <a:solidFill>
                  <a:schemeClr val="tx2"/>
                </a:solidFill>
              </a:rPr>
              <a:t/>
            </a:r>
            <a:br>
              <a:rPr lang="en-US" altLang="de-DE" sz="2600" dirty="0" smtClean="0">
                <a:solidFill>
                  <a:schemeClr val="tx2"/>
                </a:solidFill>
              </a:rPr>
            </a:br>
            <a:r>
              <a:rPr lang="en-US" altLang="de-DE" sz="2600" dirty="0" err="1" smtClean="0">
                <a:solidFill>
                  <a:schemeClr val="tx2"/>
                </a:solidFill>
              </a:rPr>
              <a:t>Organisation</a:t>
            </a:r>
            <a:r>
              <a:rPr lang="en-US" altLang="de-DE" sz="2600" dirty="0" smtClean="0">
                <a:solidFill>
                  <a:schemeClr val="tx2"/>
                </a:solidFill>
              </a:rPr>
              <a:t> of the discussion</a:t>
            </a:r>
            <a:endParaRPr lang="en-US" altLang="de-DE" sz="2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579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Organisation</a:t>
            </a:r>
            <a:r>
              <a:rPr lang="es-ES" dirty="0"/>
              <a:t> of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discussion</a:t>
            </a:r>
            <a:endParaRPr lang="es-E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262656" y="1790299"/>
            <a:ext cx="8685616" cy="2290813"/>
          </a:xfrm>
        </p:spPr>
        <p:txBody>
          <a:bodyPr/>
          <a:lstStyle/>
          <a:p>
            <a:r>
              <a:rPr lang="es-ES" sz="2400" dirty="0" err="1" smtClean="0"/>
              <a:t>Presentation</a:t>
            </a:r>
            <a:r>
              <a:rPr lang="es-ES" sz="2400" dirty="0" smtClean="0"/>
              <a:t> of </a:t>
            </a:r>
            <a:r>
              <a:rPr lang="es-ES" sz="2400" dirty="0" err="1" smtClean="0"/>
              <a:t>scenario</a:t>
            </a:r>
            <a:r>
              <a:rPr lang="es-ES" sz="2400" dirty="0" smtClean="0"/>
              <a:t>: 20 min</a:t>
            </a:r>
          </a:p>
          <a:p>
            <a:r>
              <a:rPr lang="es-ES" sz="2400" dirty="0" err="1" smtClean="0"/>
              <a:t>Discussion</a:t>
            </a:r>
            <a:r>
              <a:rPr lang="es-ES" sz="2400" dirty="0" smtClean="0"/>
              <a:t> in </a:t>
            </a:r>
            <a:r>
              <a:rPr lang="es-ES" sz="2400" dirty="0" err="1" smtClean="0"/>
              <a:t>groups</a:t>
            </a:r>
            <a:r>
              <a:rPr lang="es-ES" sz="2400" dirty="0" smtClean="0"/>
              <a:t>: </a:t>
            </a:r>
            <a:r>
              <a:rPr lang="es-ES" sz="2400" dirty="0" smtClean="0"/>
              <a:t>40 min</a:t>
            </a:r>
          </a:p>
          <a:p>
            <a:r>
              <a:rPr lang="en-GB" sz="2400" dirty="0"/>
              <a:t>R</a:t>
            </a:r>
            <a:r>
              <a:rPr lang="en-GB" sz="2400" dirty="0" smtClean="0"/>
              <a:t>eporting </a:t>
            </a:r>
            <a:r>
              <a:rPr lang="en-GB" sz="2400" dirty="0"/>
              <a:t>from tables and conclusion in </a:t>
            </a:r>
            <a:r>
              <a:rPr lang="en-GB" sz="2400" dirty="0" smtClean="0"/>
              <a:t>plenary</a:t>
            </a:r>
            <a:r>
              <a:rPr lang="es-ES" sz="2400" dirty="0" smtClean="0"/>
              <a:t>: </a:t>
            </a:r>
            <a:r>
              <a:rPr lang="es-ES" sz="2400" dirty="0" smtClean="0"/>
              <a:t>40 min (20 </a:t>
            </a:r>
            <a:r>
              <a:rPr lang="es-ES" sz="2400" dirty="0" err="1" smtClean="0"/>
              <a:t>urban</a:t>
            </a:r>
            <a:r>
              <a:rPr lang="es-ES" sz="2400" dirty="0" smtClean="0"/>
              <a:t> and 20 </a:t>
            </a:r>
            <a:r>
              <a:rPr lang="es-ES" sz="2400" dirty="0" err="1" smtClean="0"/>
              <a:t>agricultural</a:t>
            </a:r>
            <a:r>
              <a:rPr lang="es-ES" sz="2400" dirty="0" smtClean="0"/>
              <a:t>)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070652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Organisation</a:t>
            </a:r>
            <a:r>
              <a:rPr lang="es-ES" dirty="0" smtClean="0"/>
              <a:t> of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discussion</a:t>
            </a:r>
            <a:endParaRPr lang="es-E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 err="1" smtClean="0"/>
              <a:t>Splitting</a:t>
            </a:r>
            <a:r>
              <a:rPr lang="es-ES" sz="2400" dirty="0" smtClean="0"/>
              <a:t> </a:t>
            </a:r>
            <a:r>
              <a:rPr lang="es-ES" sz="2400" dirty="0" err="1" smtClean="0"/>
              <a:t>into</a:t>
            </a:r>
            <a:r>
              <a:rPr lang="es-ES" sz="2400" dirty="0" smtClean="0"/>
              <a:t> </a:t>
            </a:r>
            <a:r>
              <a:rPr lang="es-ES" sz="2400" dirty="0" err="1" smtClean="0"/>
              <a:t>two</a:t>
            </a:r>
            <a:r>
              <a:rPr lang="es-ES" sz="2400" dirty="0" smtClean="0"/>
              <a:t> </a:t>
            </a:r>
            <a:r>
              <a:rPr lang="es-ES" sz="2400" dirty="0" err="1" smtClean="0"/>
              <a:t>groups</a:t>
            </a:r>
            <a:r>
              <a:rPr lang="es-ES" sz="2400" dirty="0" smtClean="0"/>
              <a:t>:</a:t>
            </a:r>
          </a:p>
          <a:p>
            <a:pPr marL="722313" lvl="1" indent="-411163"/>
            <a:r>
              <a:rPr lang="es-ES" sz="2250" dirty="0" err="1" smtClean="0"/>
              <a:t>Urban</a:t>
            </a:r>
            <a:r>
              <a:rPr lang="es-ES" sz="2250" dirty="0" smtClean="0"/>
              <a:t> </a:t>
            </a:r>
            <a:r>
              <a:rPr lang="es-ES" sz="2250" dirty="0" err="1" smtClean="0"/>
              <a:t>scenario</a:t>
            </a:r>
            <a:r>
              <a:rPr lang="es-ES" sz="2250" dirty="0" smtClean="0"/>
              <a:t>. </a:t>
            </a:r>
            <a:r>
              <a:rPr lang="es-ES" sz="2250" dirty="0" err="1" smtClean="0"/>
              <a:t>The</a:t>
            </a:r>
            <a:r>
              <a:rPr lang="es-ES" sz="2250" dirty="0" smtClean="0"/>
              <a:t> </a:t>
            </a:r>
            <a:r>
              <a:rPr lang="es-ES" sz="2250" dirty="0" err="1" smtClean="0"/>
              <a:t>results</a:t>
            </a:r>
            <a:r>
              <a:rPr lang="es-ES" sz="2250" dirty="0" smtClean="0"/>
              <a:t> of </a:t>
            </a:r>
            <a:r>
              <a:rPr lang="es-ES" sz="2250" dirty="0" err="1" smtClean="0"/>
              <a:t>the</a:t>
            </a:r>
            <a:r>
              <a:rPr lang="es-ES" sz="2250" dirty="0" smtClean="0"/>
              <a:t> </a:t>
            </a:r>
            <a:r>
              <a:rPr lang="es-ES" sz="2250" dirty="0" err="1" smtClean="0"/>
              <a:t>discussion</a:t>
            </a:r>
            <a:r>
              <a:rPr lang="es-ES" sz="2250" dirty="0" smtClean="0"/>
              <a:t> </a:t>
            </a:r>
            <a:r>
              <a:rPr lang="es-ES" sz="2250" dirty="0" err="1" smtClean="0"/>
              <a:t>will</a:t>
            </a:r>
            <a:r>
              <a:rPr lang="es-ES" sz="2250" dirty="0" smtClean="0"/>
              <a:t> be </a:t>
            </a:r>
            <a:r>
              <a:rPr lang="es-ES" sz="2250" dirty="0" err="1" smtClean="0"/>
              <a:t>used</a:t>
            </a:r>
            <a:r>
              <a:rPr lang="es-ES" sz="2250" dirty="0" smtClean="0"/>
              <a:t> in </a:t>
            </a:r>
            <a:r>
              <a:rPr lang="es-ES" sz="2250" dirty="0" err="1" smtClean="0"/>
              <a:t>the</a:t>
            </a:r>
            <a:r>
              <a:rPr lang="es-ES" sz="2250" dirty="0" smtClean="0"/>
              <a:t> MCDA </a:t>
            </a:r>
            <a:r>
              <a:rPr lang="es-ES" sz="2250" dirty="0" err="1" smtClean="0"/>
              <a:t>demonstration</a:t>
            </a:r>
            <a:r>
              <a:rPr lang="es-ES" sz="2250" dirty="0" smtClean="0"/>
              <a:t> in Block 6.</a:t>
            </a:r>
          </a:p>
          <a:p>
            <a:pPr marL="722313" lvl="1" indent="-411163"/>
            <a:r>
              <a:rPr lang="es-ES" sz="2250" dirty="0" err="1" smtClean="0"/>
              <a:t>Agricultural</a:t>
            </a:r>
            <a:r>
              <a:rPr lang="es-ES" sz="2250" dirty="0" smtClean="0"/>
              <a:t> </a:t>
            </a:r>
            <a:r>
              <a:rPr lang="es-ES" sz="2250" dirty="0" err="1" smtClean="0"/>
              <a:t>scenario</a:t>
            </a:r>
            <a:r>
              <a:rPr lang="es-ES" sz="2250" dirty="0" smtClean="0"/>
              <a:t>. </a:t>
            </a:r>
            <a:r>
              <a:rPr lang="es-ES" sz="2250" dirty="0" err="1" smtClean="0"/>
              <a:t>The</a:t>
            </a:r>
            <a:r>
              <a:rPr lang="es-ES" sz="2250" dirty="0" smtClean="0"/>
              <a:t> </a:t>
            </a:r>
            <a:r>
              <a:rPr lang="es-ES" sz="2250" dirty="0" err="1" smtClean="0"/>
              <a:t>discussions</a:t>
            </a:r>
            <a:r>
              <a:rPr lang="es-ES" sz="2250" dirty="0" smtClean="0"/>
              <a:t> </a:t>
            </a:r>
            <a:r>
              <a:rPr lang="es-ES" sz="2250" dirty="0" err="1" smtClean="0"/>
              <a:t>will</a:t>
            </a:r>
            <a:r>
              <a:rPr lang="es-ES" sz="2250" dirty="0" smtClean="0"/>
              <a:t> be </a:t>
            </a:r>
            <a:r>
              <a:rPr lang="es-ES" sz="2250" dirty="0" err="1" smtClean="0"/>
              <a:t>focussed</a:t>
            </a:r>
            <a:r>
              <a:rPr lang="es-ES" sz="2250" dirty="0" smtClean="0"/>
              <a:t> in </a:t>
            </a:r>
            <a:r>
              <a:rPr lang="es-ES" sz="2250" dirty="0" err="1" smtClean="0"/>
              <a:t>the</a:t>
            </a:r>
            <a:r>
              <a:rPr lang="es-ES" sz="2250" dirty="0" smtClean="0"/>
              <a:t> </a:t>
            </a:r>
            <a:r>
              <a:rPr lang="es-ES" sz="2250" dirty="0" err="1" smtClean="0"/>
              <a:t>preparedness</a:t>
            </a:r>
            <a:r>
              <a:rPr lang="es-ES" sz="2250" dirty="0" smtClean="0"/>
              <a:t> of a </a:t>
            </a:r>
            <a:r>
              <a:rPr lang="es-ES" sz="2250" dirty="0" err="1" smtClean="0"/>
              <a:t>recovery</a:t>
            </a:r>
            <a:r>
              <a:rPr lang="es-ES" sz="2250" dirty="0" smtClean="0"/>
              <a:t> plan in </a:t>
            </a:r>
            <a:r>
              <a:rPr lang="es-ES" sz="2250" dirty="0" err="1" smtClean="0"/>
              <a:t>the</a:t>
            </a:r>
            <a:r>
              <a:rPr lang="es-ES" sz="2250" dirty="0" smtClean="0"/>
              <a:t> </a:t>
            </a:r>
            <a:r>
              <a:rPr lang="es-ES" sz="2250" dirty="0" err="1" smtClean="0"/>
              <a:t>long</a:t>
            </a:r>
            <a:r>
              <a:rPr lang="es-ES" sz="2250" dirty="0" smtClean="0"/>
              <a:t> </a:t>
            </a:r>
            <a:r>
              <a:rPr lang="es-ES" sz="2250" dirty="0" err="1" smtClean="0"/>
              <a:t>term</a:t>
            </a:r>
            <a:r>
              <a:rPr lang="es-ES" sz="2250" dirty="0"/>
              <a:t> </a:t>
            </a:r>
            <a:r>
              <a:rPr lang="es-ES" sz="2250" dirty="0" smtClean="0"/>
              <a:t>(A </a:t>
            </a:r>
            <a:r>
              <a:rPr lang="es-ES" sz="2250" dirty="0" err="1" smtClean="0"/>
              <a:t>generic</a:t>
            </a:r>
            <a:r>
              <a:rPr lang="es-ES" sz="2250" dirty="0" smtClean="0"/>
              <a:t> </a:t>
            </a:r>
            <a:r>
              <a:rPr lang="es-ES" sz="2250" dirty="0" err="1" smtClean="0"/>
              <a:t>strategy</a:t>
            </a:r>
            <a:r>
              <a:rPr lang="es-ES" sz="2250" dirty="0" smtClean="0"/>
              <a:t>)</a:t>
            </a:r>
          </a:p>
          <a:p>
            <a:pPr marL="722313" lvl="1" indent="-411163"/>
            <a:endParaRPr lang="es-ES" sz="2250" dirty="0"/>
          </a:p>
          <a:p>
            <a:pPr marL="722313" lvl="1" indent="-411163"/>
            <a:r>
              <a:rPr lang="es-ES" sz="2250" dirty="0" err="1" smtClean="0"/>
              <a:t>Each</a:t>
            </a:r>
            <a:r>
              <a:rPr lang="es-ES" sz="2250" dirty="0" smtClean="0"/>
              <a:t> </a:t>
            </a:r>
            <a:r>
              <a:rPr lang="es-ES" sz="2250" dirty="0" err="1" smtClean="0"/>
              <a:t>group</a:t>
            </a:r>
            <a:r>
              <a:rPr lang="es-ES" sz="2250" dirty="0" smtClean="0"/>
              <a:t> has to </a:t>
            </a:r>
            <a:r>
              <a:rPr lang="es-ES" sz="2250" dirty="0" err="1" smtClean="0"/>
              <a:t>answer</a:t>
            </a:r>
            <a:r>
              <a:rPr lang="es-ES" sz="2250" dirty="0" smtClean="0"/>
              <a:t> </a:t>
            </a:r>
            <a:r>
              <a:rPr lang="es-ES" sz="2250" dirty="0" err="1" smtClean="0"/>
              <a:t>the</a:t>
            </a:r>
            <a:r>
              <a:rPr lang="es-ES" sz="2250" dirty="0" smtClean="0"/>
              <a:t> </a:t>
            </a:r>
            <a:r>
              <a:rPr lang="es-ES" sz="2250" dirty="0" err="1" smtClean="0"/>
              <a:t>questionnaire</a:t>
            </a:r>
            <a:r>
              <a:rPr lang="es-ES" sz="2250" dirty="0" smtClean="0"/>
              <a:t> </a:t>
            </a:r>
            <a:r>
              <a:rPr lang="es-ES" sz="2250" dirty="0" err="1" smtClean="0"/>
              <a:t>delivered</a:t>
            </a:r>
            <a:r>
              <a:rPr lang="es-ES" sz="2250" dirty="0" smtClean="0"/>
              <a:t> </a:t>
            </a:r>
            <a:r>
              <a:rPr lang="es-ES" sz="2250" dirty="0" err="1" smtClean="0"/>
              <a:t>for</a:t>
            </a:r>
            <a:r>
              <a:rPr lang="es-ES" sz="2250" dirty="0" smtClean="0"/>
              <a:t> </a:t>
            </a:r>
            <a:r>
              <a:rPr lang="es-ES" sz="2250" dirty="0" err="1" smtClean="0"/>
              <a:t>such</a:t>
            </a:r>
            <a:r>
              <a:rPr lang="es-ES" sz="2250" dirty="0" smtClean="0"/>
              <a:t> </a:t>
            </a:r>
            <a:r>
              <a:rPr lang="es-ES" sz="2250" dirty="0" err="1" smtClean="0"/>
              <a:t>purpose</a:t>
            </a:r>
            <a:r>
              <a:rPr lang="es-ES" sz="2250" dirty="0" smtClean="0"/>
              <a:t>.</a:t>
            </a:r>
          </a:p>
          <a:p>
            <a:pPr marL="722313" lvl="1" indent="-411163"/>
            <a:endParaRPr lang="es-ES" sz="2250" dirty="0" smtClean="0"/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05773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</a:t>
            </a:r>
            <a:r>
              <a:rPr lang="en-US" dirty="0"/>
              <a:t>to pose to the session</a:t>
            </a:r>
            <a:endParaRPr lang="es-ES" dirty="0"/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293136" y="1219200"/>
            <a:ext cx="8685616" cy="4732469"/>
          </a:xfrm>
        </p:spPr>
        <p:txBody>
          <a:bodyPr/>
          <a:lstStyle/>
          <a:p>
            <a:r>
              <a:rPr lang="en-US" sz="1900" dirty="0"/>
              <a:t>Which are the main concerns when facing the recovery strategy?</a:t>
            </a:r>
          </a:p>
          <a:p>
            <a:r>
              <a:rPr lang="en-US" sz="1900" dirty="0"/>
              <a:t>What are the objectives to pursue in the recovery strategy?</a:t>
            </a:r>
          </a:p>
          <a:p>
            <a:r>
              <a:rPr lang="en-US" sz="1900" dirty="0"/>
              <a:t>What are the main factors and key criteria for the strategy selection?</a:t>
            </a:r>
          </a:p>
          <a:p>
            <a:r>
              <a:rPr lang="en-US" sz="1900" dirty="0"/>
              <a:t>What are the main uncertainties affecting the decision about the recovery strategy? </a:t>
            </a:r>
          </a:p>
          <a:p>
            <a:endParaRPr lang="en-US" sz="1900" dirty="0"/>
          </a:p>
          <a:p>
            <a:r>
              <a:rPr lang="en-US" sz="1900" dirty="0"/>
              <a:t>Choose the strategy you think it is best according to the previous discussions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900" smtClean="0"/>
              <a:t>CONFIDENCE Final Dissemination Workshop  02 - 05 December 2019. Bratislava, Slovakia </a:t>
            </a:r>
            <a:endParaRPr lang="en-US" sz="70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4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355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milagros.montero@ciemat.es</a:t>
            </a:r>
            <a:endParaRPr lang="es-ES" dirty="0"/>
          </a:p>
        </p:txBody>
      </p:sp>
      <p:sp>
        <p:nvSpPr>
          <p:cNvPr id="5" name="4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de-DE" dirty="0">
                <a:solidFill>
                  <a:schemeClr val="tx2"/>
                </a:solidFill>
              </a:rPr>
              <a:t>Scenario  based facilitated discussion</a:t>
            </a:r>
            <a:br>
              <a:rPr lang="en-US" altLang="de-DE" dirty="0">
                <a:solidFill>
                  <a:schemeClr val="tx2"/>
                </a:solidFill>
              </a:rPr>
            </a:br>
            <a:r>
              <a:rPr lang="en-US" altLang="de-DE" dirty="0">
                <a:solidFill>
                  <a:schemeClr val="tx2"/>
                </a:solidFill>
              </a:rPr>
              <a:t>Block 4: Strategies involving stakeholders in the transition phase</a:t>
            </a:r>
            <a:br>
              <a:rPr lang="en-US" altLang="de-DE" dirty="0">
                <a:solidFill>
                  <a:schemeClr val="tx2"/>
                </a:solidFill>
              </a:rPr>
            </a:br>
            <a:r>
              <a:rPr lang="en-US" altLang="de-DE" dirty="0">
                <a:solidFill>
                  <a:schemeClr val="tx2"/>
                </a:solidFill>
              </a:rPr>
              <a:t>O</a:t>
            </a:r>
            <a:r>
              <a:rPr lang="en-US" altLang="de-DE" dirty="0" smtClean="0">
                <a:solidFill>
                  <a:schemeClr val="tx2"/>
                </a:solidFill>
              </a:rPr>
              <a:t>rganization of the discussion</a:t>
            </a:r>
            <a:endParaRPr lang="es-ES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4294967295"/>
          </p:nvPr>
        </p:nvSpPr>
        <p:spPr>
          <a:xfrm>
            <a:off x="8782050" y="6529388"/>
            <a:ext cx="361950" cy="227012"/>
          </a:xfrm>
        </p:spPr>
        <p:txBody>
          <a:bodyPr/>
          <a:lstStyle/>
          <a:p>
            <a:pPr defTabSz="244084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42F27A86-3EBD-484D-B899-C8EAC5B43362}" type="slidenum">
              <a:rPr lang="es-ES" b="1" smtClean="0">
                <a:latin typeface="Arial" pitchFamily="34" charset="0"/>
              </a:rPr>
              <a:pPr defTabSz="244084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5</a:t>
            </a:fld>
            <a:endParaRPr lang="es-ES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836018"/>
      </p:ext>
    </p:extLst>
  </p:cSld>
  <p:clrMapOvr>
    <a:masterClrMapping/>
  </p:clrMapOvr>
</p:sld>
</file>

<file path=ppt/theme/theme1.xml><?xml version="1.0" encoding="utf-8"?>
<a:theme xmlns:a="http://schemas.openxmlformats.org/drawingml/2006/main" name="PTL_CONFIDENCE-FWS_WP4_v1">
  <a:themeElements>
    <a:clrScheme name="Confiden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898B2"/>
      </a:accent1>
      <a:accent2>
        <a:srgbClr val="F23004"/>
      </a:accent2>
      <a:accent3>
        <a:srgbClr val="9AA627"/>
      </a:accent3>
      <a:accent4>
        <a:srgbClr val="8064A2"/>
      </a:accent4>
      <a:accent5>
        <a:srgbClr val="4BACC6"/>
      </a:accent5>
      <a:accent6>
        <a:srgbClr val="FFC000"/>
      </a:accent6>
      <a:hlink>
        <a:srgbClr val="0000FF"/>
      </a:hlink>
      <a:folHlink>
        <a:srgbClr val="800080"/>
      </a:folHlink>
    </a:clrScheme>
    <a:fontScheme name="Personalizado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5877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TL_CONFIDENCE_GRAL_4-3_TR-WP71_v5.potx" id="{CB9E15E4-6501-4FAF-A2CC-8B1F9B383080}" vid="{7BE78347-8634-4E80-8889-AC5F1FB1117B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PTL_CONFIDENCE-FWS_WP4_v1</Template>
  <TotalTime>3638</TotalTime>
  <Words>227</Words>
  <Application>Microsoft Office PowerPoint</Application>
  <PresentationFormat>Presentación en pantalla 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3" baseType="lpstr">
      <vt:lpstr>ＭＳ Ｐゴシック</vt:lpstr>
      <vt:lpstr>Arial</vt:lpstr>
      <vt:lpstr>Calibri</vt:lpstr>
      <vt:lpstr>Futura Md BT</vt:lpstr>
      <vt:lpstr>Interstate-Regular</vt:lpstr>
      <vt:lpstr>Times New Roman</vt:lpstr>
      <vt:lpstr>Wingdings</vt:lpstr>
      <vt:lpstr>PTL_CONFIDENCE-FWS_WP4_v1</vt:lpstr>
      <vt:lpstr>Block 4: Strategies involving stakeholders in the transition phase  Scenario based facilitated discussion Organisation of the discussion</vt:lpstr>
      <vt:lpstr>Organisation of the discussion</vt:lpstr>
      <vt:lpstr>Organisation of the discussion</vt:lpstr>
      <vt:lpstr>Questions to pose to the session</vt:lpstr>
      <vt:lpstr>Scenario  based facilitated discussion Block 4: Strategies involving stakeholders in the transition phase Organization of the 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Scenario  based facilitated discussion Block 4: Transition phase: Action strategies involving stakeholders Scenario presentation</dc:title>
  <dc:creator>Montero Prieto, Milagros C</dc:creator>
  <cp:lastModifiedBy>Milagros Montero Prieto</cp:lastModifiedBy>
  <cp:revision>119</cp:revision>
  <dcterms:created xsi:type="dcterms:W3CDTF">2019-11-27T17:46:12Z</dcterms:created>
  <dcterms:modified xsi:type="dcterms:W3CDTF">2019-12-02T22:50:52Z</dcterms:modified>
</cp:coreProperties>
</file>