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charts/chart5.xml" ContentType="application/vnd.openxmlformats-officedocument.drawingml.chart+xml"/>
  <Override PartName="/ppt/notesSlides/notesSlide2.xml" ContentType="application/vnd.openxmlformats-officedocument.presentationml.notesSlide+xml"/>
  <Override PartName="/ppt/charts/chart6.xml" ContentType="application/vnd.openxmlformats-officedocument.drawingml.chart+xml"/>
  <Override PartName="/ppt/notesSlides/notesSlide3.xml" ContentType="application/vnd.openxmlformats-officedocument.presentationml.notesSlide+xml"/>
  <Override PartName="/ppt/charts/chart7.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6"/>
  </p:notesMasterIdLst>
  <p:sldIdLst>
    <p:sldId id="256" r:id="rId2"/>
    <p:sldId id="258" r:id="rId3"/>
    <p:sldId id="259" r:id="rId4"/>
    <p:sldId id="261" r:id="rId5"/>
    <p:sldId id="303" r:id="rId6"/>
    <p:sldId id="304" r:id="rId7"/>
    <p:sldId id="305" r:id="rId8"/>
    <p:sldId id="306" r:id="rId9"/>
    <p:sldId id="307" r:id="rId10"/>
    <p:sldId id="309" r:id="rId11"/>
    <p:sldId id="308" r:id="rId12"/>
    <p:sldId id="310" r:id="rId13"/>
    <p:sldId id="311" r:id="rId14"/>
    <p:sldId id="302"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4B5"/>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6364" autoAdjust="0"/>
  </p:normalViewPr>
  <p:slideViewPr>
    <p:cSldViewPr snapToGrid="0">
      <p:cViewPr varScale="1">
        <p:scale>
          <a:sx n="52" d="100"/>
          <a:sy n="52" d="100"/>
        </p:scale>
        <p:origin x="186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1" Type="http://schemas.openxmlformats.org/officeDocument/2006/relationships/oleObject" Target="../embeddings/oleObject7.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r>
              <a:rPr lang="es-ES" sz="1800"/>
              <a:t>COUNTRY</a:t>
            </a: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endParaRPr lang="es-ES"/>
        </a:p>
      </c:txPr>
    </c:title>
    <c:autoTitleDeleted val="0"/>
    <c:plotArea>
      <c:layout/>
      <c:pieChart>
        <c:varyColors val="1"/>
        <c:ser>
          <c:idx val="0"/>
          <c:order val="0"/>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4D46-4934-A2FE-4E973EAF16B0}"/>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4D46-4934-A2FE-4E973EAF16B0}"/>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4D46-4934-A2FE-4E973EAF16B0}"/>
              </c:ext>
            </c:extLst>
          </c:dPt>
          <c:dPt>
            <c:idx val="3"/>
            <c:bubble3D val="0"/>
            <c:spPr>
              <a:solidFill>
                <a:schemeClr val="accent4"/>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4D46-4934-A2FE-4E973EAF16B0}"/>
              </c:ext>
            </c:extLst>
          </c:dPt>
          <c:dPt>
            <c:idx val="4"/>
            <c:bubble3D val="0"/>
            <c:spPr>
              <a:solidFill>
                <a:schemeClr val="accent5"/>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9-4D46-4934-A2FE-4E973EAF16B0}"/>
              </c:ext>
            </c:extLst>
          </c:dPt>
          <c:dPt>
            <c:idx val="5"/>
            <c:bubble3D val="0"/>
            <c:spPr>
              <a:solidFill>
                <a:schemeClr val="accent6"/>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B-4D46-4934-A2FE-4E973EAF16B0}"/>
              </c:ext>
            </c:extLst>
          </c:dPt>
          <c:dLbls>
            <c:dLbl>
              <c:idx val="1"/>
              <c:layout>
                <c:manualLayout>
                  <c:x val="-5.4937079168685857E-2"/>
                  <c:y val="9.9691781821524106E-2"/>
                </c:manualLayout>
              </c:layout>
              <c:dLblPos val="bestFi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4D46-4934-A2FE-4E973EAF16B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s-ES"/>
              </a:p>
            </c:txPr>
            <c:dLblPos val="inEnd"/>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15:layout/>
              </c:ext>
            </c:extLst>
          </c:dLbls>
          <c:cat>
            <c:strRef>
              <c:f>Muestra!$C$4:$C$9</c:f>
              <c:strCache>
                <c:ptCount val="6"/>
                <c:pt idx="0">
                  <c:v>Greece</c:v>
                </c:pt>
                <c:pt idx="1">
                  <c:v>Ireland</c:v>
                </c:pt>
                <c:pt idx="2">
                  <c:v>Slovak Republic</c:v>
                </c:pt>
                <c:pt idx="3">
                  <c:v>Spain</c:v>
                </c:pt>
                <c:pt idx="4">
                  <c:v>The Netherlands</c:v>
                </c:pt>
                <c:pt idx="5">
                  <c:v>Norway</c:v>
                </c:pt>
              </c:strCache>
            </c:strRef>
          </c:cat>
          <c:val>
            <c:numRef>
              <c:f>Muestra!$F$4:$F$9</c:f>
              <c:numCache>
                <c:formatCode>###0.0</c:formatCode>
                <c:ptCount val="6"/>
                <c:pt idx="0">
                  <c:v>10</c:v>
                </c:pt>
                <c:pt idx="1">
                  <c:v>2.5</c:v>
                </c:pt>
                <c:pt idx="2">
                  <c:v>22.5</c:v>
                </c:pt>
                <c:pt idx="3">
                  <c:v>32.5</c:v>
                </c:pt>
                <c:pt idx="4">
                  <c:v>12.5</c:v>
                </c:pt>
                <c:pt idx="5">
                  <c:v>20</c:v>
                </c:pt>
              </c:numCache>
            </c:numRef>
          </c:val>
          <c:extLst>
            <c:ext xmlns:c16="http://schemas.microsoft.com/office/drawing/2014/chart" uri="{C3380CC4-5D6E-409C-BE32-E72D297353CC}">
              <c16:uniqueId val="{0000000C-4D46-4934-A2FE-4E973EAF16B0}"/>
            </c:ext>
          </c:extLst>
        </c:ser>
        <c:dLbls>
          <c:dLblPos val="inEnd"/>
          <c:showLegendKey val="0"/>
          <c:showVal val="0"/>
          <c:showCatName val="1"/>
          <c:showSerName val="0"/>
          <c:showPercent val="0"/>
          <c:showBubbleSize val="0"/>
          <c:showLeaderLines val="1"/>
        </c:dLbls>
        <c:firstSliceAng val="0"/>
      </c:pieChart>
      <c:spPr>
        <a:noFill/>
        <a:ln>
          <a:noFill/>
        </a:ln>
        <a:effectLst/>
      </c:spPr>
    </c:plotArea>
    <c:legend>
      <c:legendPos val="b"/>
      <c:layout/>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s-ES"/>
        </a:p>
      </c:txPr>
    </c:legend>
    <c:plotVisOnly val="1"/>
    <c:dispBlanksAs val="zero"/>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r>
              <a:rPr lang="es-ES" sz="1800"/>
              <a:t>STAKEHOLDER CATEGORY</a:t>
            </a: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endParaRPr lang="es-ES"/>
        </a:p>
      </c:txPr>
    </c:title>
    <c:autoTitleDeleted val="0"/>
    <c:plotArea>
      <c:layout/>
      <c:pieChart>
        <c:varyColors val="1"/>
        <c:ser>
          <c:idx val="0"/>
          <c:order val="0"/>
          <c:dPt>
            <c:idx val="0"/>
            <c:bubble3D val="0"/>
            <c:spPr>
              <a:solidFill>
                <a:schemeClr val="accent1"/>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0742-4BFE-BE73-56DA56AE44F1}"/>
              </c:ext>
            </c:extLst>
          </c:dPt>
          <c:dPt>
            <c:idx val="1"/>
            <c:bubble3D val="0"/>
            <c:spPr>
              <a:solidFill>
                <a:schemeClr val="accent2"/>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0742-4BFE-BE73-56DA56AE44F1}"/>
              </c:ext>
            </c:extLst>
          </c:dPt>
          <c:dPt>
            <c:idx val="2"/>
            <c:bubble3D val="0"/>
            <c:spPr>
              <a:solidFill>
                <a:schemeClr val="accent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0742-4BFE-BE73-56DA56AE44F1}"/>
              </c:ext>
            </c:extLst>
          </c:dPt>
          <c:dPt>
            <c:idx val="3"/>
            <c:bubble3D val="0"/>
            <c:spPr>
              <a:solidFill>
                <a:schemeClr val="accent4"/>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0742-4BFE-BE73-56DA56AE44F1}"/>
              </c:ext>
            </c:extLst>
          </c:dPt>
          <c:dLbls>
            <c:dLbl>
              <c:idx val="0"/>
              <c:layout/>
              <c:tx>
                <c:rich>
                  <a:bodyPr/>
                  <a:lstStyle/>
                  <a:p>
                    <a:r>
                      <a:rPr lang="en-US"/>
                      <a:t>57.5%</a:t>
                    </a:r>
                  </a:p>
                </c:rich>
              </c:tx>
              <c:dLblPos val="inEnd"/>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0742-4BFE-BE73-56DA56AE44F1}"/>
                </c:ext>
              </c:extLst>
            </c:dLbl>
            <c:dLbl>
              <c:idx val="1"/>
              <c:layout/>
              <c:tx>
                <c:rich>
                  <a:bodyPr/>
                  <a:lstStyle/>
                  <a:p>
                    <a:r>
                      <a:rPr lang="en-US"/>
                      <a:t>5%</a:t>
                    </a:r>
                  </a:p>
                </c:rich>
              </c:tx>
              <c:dLblPos val="inEnd"/>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0742-4BFE-BE73-56DA56AE44F1}"/>
                </c:ext>
              </c:extLst>
            </c:dLbl>
            <c:dLbl>
              <c:idx val="2"/>
              <c:layout/>
              <c:tx>
                <c:rich>
                  <a:bodyPr/>
                  <a:lstStyle/>
                  <a:p>
                    <a:r>
                      <a:rPr lang="en-US"/>
                      <a:t>25%</a:t>
                    </a:r>
                  </a:p>
                </c:rich>
              </c:tx>
              <c:dLblPos val="inEnd"/>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0742-4BFE-BE73-56DA56AE44F1}"/>
                </c:ext>
              </c:extLst>
            </c:dLbl>
            <c:dLbl>
              <c:idx val="3"/>
              <c:layout/>
              <c:tx>
                <c:rich>
                  <a:bodyPr/>
                  <a:lstStyle/>
                  <a:p>
                    <a:r>
                      <a:rPr lang="en-US"/>
                      <a:t>12.5%</a:t>
                    </a:r>
                  </a:p>
                </c:rich>
              </c:tx>
              <c:dLblPos val="inEnd"/>
              <c:showLegendKey val="0"/>
              <c:showVal val="1"/>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7-0742-4BFE-BE73-56DA56AE44F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s-ES"/>
              </a:p>
            </c:txPr>
            <c:dLblPos val="inEnd"/>
            <c:showLegendKey val="0"/>
            <c:showVal val="1"/>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Muestra!$C$19:$C$22</c:f>
              <c:strCache>
                <c:ptCount val="4"/>
                <c:pt idx="0">
                  <c:v>Public authorities</c:v>
                </c:pt>
                <c:pt idx="1">
                  <c:v>Association</c:v>
                </c:pt>
                <c:pt idx="2">
                  <c:v>Resercher</c:v>
                </c:pt>
                <c:pt idx="3">
                  <c:v>Other</c:v>
                </c:pt>
              </c:strCache>
            </c:strRef>
          </c:cat>
          <c:val>
            <c:numRef>
              <c:f>Muestra!$F$19:$F$22</c:f>
              <c:numCache>
                <c:formatCode>###0.0</c:formatCode>
                <c:ptCount val="4"/>
                <c:pt idx="0">
                  <c:v>57.5</c:v>
                </c:pt>
                <c:pt idx="1">
                  <c:v>5</c:v>
                </c:pt>
                <c:pt idx="2">
                  <c:v>25</c:v>
                </c:pt>
                <c:pt idx="3">
                  <c:v>12.5</c:v>
                </c:pt>
              </c:numCache>
            </c:numRef>
          </c:val>
          <c:extLst>
            <c:ext xmlns:c16="http://schemas.microsoft.com/office/drawing/2014/chart" uri="{C3380CC4-5D6E-409C-BE32-E72D297353CC}">
              <c16:uniqueId val="{00000008-0742-4BFE-BE73-56DA56AE44F1}"/>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layout/>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s-ES"/>
        </a:p>
      </c:txPr>
    </c:legend>
    <c:plotVisOnly val="1"/>
    <c:dispBlanksAs val="zero"/>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r>
              <a:rPr lang="es-ES"/>
              <a:t>Level of influence </a:t>
            </a:r>
          </a:p>
        </c:rich>
      </c:tx>
      <c:layout/>
      <c:overlay val="0"/>
      <c:spPr>
        <a:noFill/>
        <a:ln>
          <a:noFill/>
        </a:ln>
        <a:effectLst/>
      </c:spPr>
      <c:txPr>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endParaRPr lang="es-ES"/>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dLbl>
              <c:idx val="0"/>
              <c:layout/>
              <c:tx>
                <c:rich>
                  <a:bodyPr/>
                  <a:lstStyle/>
                  <a:p>
                    <a:r>
                      <a:rPr lang="en-US" smtClean="0"/>
                      <a:t>17.5%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1066-4510-BD4C-7C93BF4CF358}"/>
                </c:ext>
              </c:extLst>
            </c:dLbl>
            <c:dLbl>
              <c:idx val="1"/>
              <c:layout/>
              <c:tx>
                <c:rich>
                  <a:bodyPr/>
                  <a:lstStyle/>
                  <a:p>
                    <a:r>
                      <a:rPr lang="en-US" smtClean="0"/>
                      <a:t>20%</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1066-4510-BD4C-7C93BF4CF358}"/>
                </c:ext>
              </c:extLst>
            </c:dLbl>
            <c:dLbl>
              <c:idx val="2"/>
              <c:layout/>
              <c:tx>
                <c:rich>
                  <a:bodyPr/>
                  <a:lstStyle/>
                  <a:p>
                    <a:r>
                      <a:rPr lang="en-US" smtClean="0"/>
                      <a:t>45%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1066-4510-BD4C-7C93BF4CF358}"/>
                </c:ext>
              </c:extLst>
            </c:dLbl>
            <c:dLbl>
              <c:idx val="3"/>
              <c:layout/>
              <c:tx>
                <c:rich>
                  <a:bodyPr/>
                  <a:lstStyle/>
                  <a:p>
                    <a:r>
                      <a:rPr lang="en-US" smtClean="0"/>
                      <a:t>12.5%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1066-4510-BD4C-7C93BF4CF358}"/>
                </c:ext>
              </c:extLst>
            </c:dLbl>
            <c:dLbl>
              <c:idx val="4"/>
              <c:layout/>
              <c:tx>
                <c:rich>
                  <a:bodyPr/>
                  <a:lstStyle/>
                  <a:p>
                    <a:r>
                      <a:rPr lang="en-US" smtClean="0"/>
                      <a:t>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1066-4510-BD4C-7C93BF4CF358}"/>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tx1"/>
                    </a:solidFill>
                    <a:latin typeface="+mn-lt"/>
                    <a:ea typeface="+mn-ea"/>
                    <a:cs typeface="+mn-cs"/>
                  </a:defRPr>
                </a:pPr>
                <a:endParaRPr lang="es-E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Muestra!$C$29:$C$33</c:f>
              <c:strCache>
                <c:ptCount val="5"/>
                <c:pt idx="0">
                  <c:v>Very low</c:v>
                </c:pt>
                <c:pt idx="1">
                  <c:v>Low</c:v>
                </c:pt>
                <c:pt idx="2">
                  <c:v>Medium</c:v>
                </c:pt>
                <c:pt idx="3">
                  <c:v>High</c:v>
                </c:pt>
                <c:pt idx="4">
                  <c:v>Very high</c:v>
                </c:pt>
              </c:strCache>
            </c:strRef>
          </c:cat>
          <c:val>
            <c:numRef>
              <c:f>Muestra!$F$29:$F$33</c:f>
              <c:numCache>
                <c:formatCode>###0.0</c:formatCode>
                <c:ptCount val="5"/>
                <c:pt idx="0">
                  <c:v>17.5</c:v>
                </c:pt>
                <c:pt idx="1">
                  <c:v>20</c:v>
                </c:pt>
                <c:pt idx="2">
                  <c:v>45</c:v>
                </c:pt>
                <c:pt idx="3">
                  <c:v>12.5</c:v>
                </c:pt>
                <c:pt idx="4">
                  <c:v>5</c:v>
                </c:pt>
              </c:numCache>
            </c:numRef>
          </c:val>
          <c:extLst>
            <c:ext xmlns:c16="http://schemas.microsoft.com/office/drawing/2014/chart" uri="{C3380CC4-5D6E-409C-BE32-E72D297353CC}">
              <c16:uniqueId val="{00000000-1066-4510-BD4C-7C93BF4CF358}"/>
            </c:ext>
          </c:extLst>
        </c:ser>
        <c:dLbls>
          <c:dLblPos val="inEnd"/>
          <c:showLegendKey val="0"/>
          <c:showVal val="1"/>
          <c:showCatName val="0"/>
          <c:showSerName val="0"/>
          <c:showPercent val="0"/>
          <c:showBubbleSize val="0"/>
        </c:dLbls>
        <c:gapWidth val="41"/>
        <c:axId val="143055488"/>
        <c:axId val="143073664"/>
      </c:barChart>
      <c:catAx>
        <c:axId val="1430554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effectLst/>
                <a:latin typeface="+mn-lt"/>
                <a:ea typeface="+mn-ea"/>
                <a:cs typeface="+mn-cs"/>
              </a:defRPr>
            </a:pPr>
            <a:endParaRPr lang="es-ES"/>
          </a:p>
        </c:txPr>
        <c:crossAx val="143073664"/>
        <c:crossesAt val="0"/>
        <c:auto val="1"/>
        <c:lblAlgn val="ctr"/>
        <c:lblOffset val="100"/>
        <c:noMultiLvlLbl val="0"/>
      </c:catAx>
      <c:valAx>
        <c:axId val="143073664"/>
        <c:scaling>
          <c:orientation val="minMax"/>
          <c:max val="100"/>
        </c:scaling>
        <c:delete val="1"/>
        <c:axPos val="l"/>
        <c:numFmt formatCode="###0.0" sourceLinked="1"/>
        <c:majorTickMark val="none"/>
        <c:minorTickMark val="none"/>
        <c:tickLblPos val="nextTo"/>
        <c:crossAx val="143055488"/>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r>
              <a:rPr lang="es-ES"/>
              <a:t>Level of interest</a:t>
            </a:r>
          </a:p>
        </c:rich>
      </c:tx>
      <c:layout/>
      <c:overlay val="0"/>
      <c:spPr>
        <a:noFill/>
        <a:ln>
          <a:noFill/>
        </a:ln>
        <a:effectLst/>
      </c:spPr>
      <c:txPr>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endParaRPr lang="es-ES"/>
        </a:p>
      </c:txPr>
    </c:title>
    <c:autoTitleDeleted val="0"/>
    <c:plotArea>
      <c:layout/>
      <c:barChart>
        <c:barDir val="col"/>
        <c:grouping val="clustered"/>
        <c:varyColors val="0"/>
        <c:ser>
          <c:idx val="0"/>
          <c:order val="0"/>
          <c:spPr>
            <a:gradFill>
              <a:gsLst>
                <a:gs pos="0">
                  <a:schemeClr val="accent6"/>
                </a:gs>
                <a:gs pos="100000">
                  <a:schemeClr val="accent6">
                    <a:lumMod val="84000"/>
                  </a:schemeClr>
                </a:gs>
              </a:gsLst>
              <a:lin ang="5400000" scaled="1"/>
            </a:gradFill>
            <a:ln>
              <a:noFill/>
            </a:ln>
            <a:effectLst>
              <a:outerShdw blurRad="76200" dir="18900000" sy="23000" kx="-1200000" algn="bl" rotWithShape="0">
                <a:prstClr val="black">
                  <a:alpha val="20000"/>
                </a:prstClr>
              </a:outerShdw>
            </a:effectLst>
          </c:spPr>
          <c:invertIfNegative val="0"/>
          <c:dLbls>
            <c:dLbl>
              <c:idx val="0"/>
              <c:layout/>
              <c:tx>
                <c:rich>
                  <a:bodyPr/>
                  <a:lstStyle/>
                  <a:p>
                    <a:r>
                      <a:rPr lang="en-US" smtClean="0"/>
                      <a:t>2.5%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94A7-46C6-B80C-71BF609D13D0}"/>
                </c:ext>
              </c:extLst>
            </c:dLbl>
            <c:dLbl>
              <c:idx val="1"/>
              <c:layout/>
              <c:tx>
                <c:rich>
                  <a:bodyPr/>
                  <a:lstStyle/>
                  <a:p>
                    <a:r>
                      <a:rPr lang="en-US" smtClean="0"/>
                      <a:t>20%</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94A7-46C6-B80C-71BF609D13D0}"/>
                </c:ext>
              </c:extLst>
            </c:dLbl>
            <c:dLbl>
              <c:idx val="2"/>
              <c:layout/>
              <c:tx>
                <c:rich>
                  <a:bodyPr/>
                  <a:lstStyle/>
                  <a:p>
                    <a:r>
                      <a:rPr lang="en-US" smtClean="0"/>
                      <a:t>35%</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94A7-46C6-B80C-71BF609D13D0}"/>
                </c:ext>
              </c:extLst>
            </c:dLbl>
            <c:dLbl>
              <c:idx val="3"/>
              <c:layout/>
              <c:tx>
                <c:rich>
                  <a:bodyPr/>
                  <a:lstStyle/>
                  <a:p>
                    <a:r>
                      <a:rPr lang="en-US" smtClean="0"/>
                      <a:t>42.5%</a:t>
                    </a:r>
                    <a:endParaRPr lang="en-US"/>
                  </a:p>
                </c:rich>
              </c:tx>
              <c:dLblPos val="in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94A7-46C6-B80C-71BF609D13D0}"/>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tx1"/>
                    </a:solidFill>
                    <a:latin typeface="+mn-lt"/>
                    <a:ea typeface="+mn-ea"/>
                    <a:cs typeface="+mn-cs"/>
                  </a:defRPr>
                </a:pPr>
                <a:endParaRPr lang="es-E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Muestra!$C$40:$C$43</c:f>
              <c:strCache>
                <c:ptCount val="4"/>
                <c:pt idx="0">
                  <c:v>Low</c:v>
                </c:pt>
                <c:pt idx="1">
                  <c:v>Medium</c:v>
                </c:pt>
                <c:pt idx="2">
                  <c:v>High</c:v>
                </c:pt>
                <c:pt idx="3">
                  <c:v>Very high</c:v>
                </c:pt>
              </c:strCache>
            </c:strRef>
          </c:cat>
          <c:val>
            <c:numRef>
              <c:f>Muestra!$F$40:$F$43</c:f>
              <c:numCache>
                <c:formatCode>###0.0</c:formatCode>
                <c:ptCount val="4"/>
                <c:pt idx="0">
                  <c:v>2.5</c:v>
                </c:pt>
                <c:pt idx="1">
                  <c:v>20</c:v>
                </c:pt>
                <c:pt idx="2">
                  <c:v>35</c:v>
                </c:pt>
                <c:pt idx="3">
                  <c:v>42.5</c:v>
                </c:pt>
              </c:numCache>
            </c:numRef>
          </c:val>
          <c:extLst>
            <c:ext xmlns:c16="http://schemas.microsoft.com/office/drawing/2014/chart" uri="{C3380CC4-5D6E-409C-BE32-E72D297353CC}">
              <c16:uniqueId val="{00000000-94A7-46C6-B80C-71BF609D13D0}"/>
            </c:ext>
          </c:extLst>
        </c:ser>
        <c:dLbls>
          <c:dLblPos val="inEnd"/>
          <c:showLegendKey val="0"/>
          <c:showVal val="1"/>
          <c:showCatName val="0"/>
          <c:showSerName val="0"/>
          <c:showPercent val="0"/>
          <c:showBubbleSize val="0"/>
        </c:dLbls>
        <c:gapWidth val="41"/>
        <c:axId val="143094144"/>
        <c:axId val="143095680"/>
      </c:barChart>
      <c:catAx>
        <c:axId val="1430941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effectLst/>
                <a:latin typeface="+mn-lt"/>
                <a:ea typeface="+mn-ea"/>
                <a:cs typeface="+mn-cs"/>
              </a:defRPr>
            </a:pPr>
            <a:endParaRPr lang="es-ES"/>
          </a:p>
        </c:txPr>
        <c:crossAx val="143095680"/>
        <c:crosses val="autoZero"/>
        <c:auto val="1"/>
        <c:lblAlgn val="ctr"/>
        <c:lblOffset val="100"/>
        <c:noMultiLvlLbl val="0"/>
      </c:catAx>
      <c:valAx>
        <c:axId val="143095680"/>
        <c:scaling>
          <c:orientation val="minMax"/>
          <c:max val="100"/>
        </c:scaling>
        <c:delete val="1"/>
        <c:axPos val="l"/>
        <c:numFmt formatCode="###0.0" sourceLinked="1"/>
        <c:majorTickMark val="none"/>
        <c:minorTickMark val="none"/>
        <c:tickLblPos val="nextTo"/>
        <c:crossAx val="143094144"/>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s-E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600" b="1" noProof="0" dirty="0" smtClean="0">
                <a:solidFill>
                  <a:schemeClr val="tx1"/>
                </a:solidFill>
              </a:rPr>
              <a:t>Distribution of resources (100 points)</a:t>
            </a:r>
            <a:endParaRPr lang="en-US" sz="1600" b="1" noProof="0" dirty="0">
              <a:solidFill>
                <a:schemeClr val="tx1"/>
              </a:solidFill>
            </a:endParaRPr>
          </a:p>
        </c:rich>
      </c:tx>
      <c:layout/>
      <c:overlay val="0"/>
      <c:spPr>
        <a:noFill/>
        <a:ln>
          <a:noFill/>
        </a:ln>
        <a:effectLst/>
      </c:sp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4D2-422C-B5B8-9300F8B4A12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4D2-422C-B5B8-9300F8B4A12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4D2-422C-B5B8-9300F8B4A12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4D2-422C-B5B8-9300F8B4A12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4D2-422C-B5B8-9300F8B4A12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4D2-422C-B5B8-9300F8B4A12F}"/>
              </c:ext>
            </c:extLst>
          </c:dPt>
          <c:dLbls>
            <c:dLbl>
              <c:idx val="0"/>
              <c:layout/>
              <c:tx>
                <c:rich>
                  <a:bodyPr/>
                  <a:lstStyle/>
                  <a:p>
                    <a:fld id="{4E300C22-476A-465C-84F9-391E8CB3D0A2}" type="VALUE">
                      <a:rPr lang="en-US"/>
                      <a:pPr/>
                      <a:t>[VALOR]</a:t>
                    </a:fld>
                    <a:endParaRPr lang="es-E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74D2-422C-B5B8-9300F8B4A12F}"/>
                </c:ext>
              </c:extLst>
            </c:dLbl>
            <c:dLbl>
              <c:idx val="1"/>
              <c:layout/>
              <c:tx>
                <c:rich>
                  <a:bodyPr/>
                  <a:lstStyle/>
                  <a:p>
                    <a:fld id="{FF25A9A7-B9A5-4077-B2A3-750A9E1F047B}" type="VALUE">
                      <a:rPr lang="en-US"/>
                      <a:pPr/>
                      <a:t>[VALOR]</a:t>
                    </a:fld>
                    <a:endParaRPr lang="es-E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74D2-422C-B5B8-9300F8B4A12F}"/>
                </c:ext>
              </c:extLst>
            </c:dLbl>
            <c:dLbl>
              <c:idx val="2"/>
              <c:layout/>
              <c:tx>
                <c:rich>
                  <a:bodyPr/>
                  <a:lstStyle/>
                  <a:p>
                    <a:fld id="{3B80B6F1-D6DD-4A55-A7C5-AFCB9E1E7AC9}" type="VALUE">
                      <a:rPr lang="en-US"/>
                      <a:pPr/>
                      <a:t>[VALOR]</a:t>
                    </a:fld>
                    <a:endParaRPr lang="es-E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74D2-422C-B5B8-9300F8B4A12F}"/>
                </c:ext>
              </c:extLst>
            </c:dLbl>
            <c:dLbl>
              <c:idx val="3"/>
              <c:layout/>
              <c:tx>
                <c:rich>
                  <a:bodyPr/>
                  <a:lstStyle/>
                  <a:p>
                    <a:fld id="{97BA444A-2F34-4E58-B0A0-D3C09F83E52A}" type="VALUE">
                      <a:rPr lang="en-US"/>
                      <a:pPr/>
                      <a:t>[VALOR]</a:t>
                    </a:fld>
                    <a:endParaRPr lang="es-ES"/>
                  </a:p>
                </c:rich>
              </c:tx>
              <c:dLblPos val="ctr"/>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7-74D2-422C-B5B8-9300F8B4A12F}"/>
                </c:ext>
              </c:extLst>
            </c:dLbl>
            <c:dLbl>
              <c:idx val="4"/>
              <c:layout/>
              <c:tx>
                <c:rich>
                  <a:bodyPr/>
                  <a:lstStyle/>
                  <a:p>
                    <a:r>
                      <a:rPr lang="en-US"/>
                      <a:t>17</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74D2-422C-B5B8-9300F8B4A12F}"/>
                </c:ext>
              </c:extLst>
            </c:dLbl>
            <c:dLbl>
              <c:idx val="5"/>
              <c:layout/>
              <c:tx>
                <c:rich>
                  <a:bodyPr/>
                  <a:lstStyle/>
                  <a:p>
                    <a:r>
                      <a:rPr lang="en-US"/>
                      <a:t>14</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B-74D2-422C-B5B8-9300F8B4A12F}"/>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s-ES"/>
              </a:p>
            </c:txPr>
            <c:dLblPos val="ctr"/>
            <c:showLegendKey val="0"/>
            <c:showVal val="0"/>
            <c:showCatName val="0"/>
            <c:showSerName val="0"/>
            <c:showPercent val="0"/>
            <c:showBubbleSize val="0"/>
            <c:extLst>
              <c:ext xmlns:c15="http://schemas.microsoft.com/office/drawing/2012/chart" uri="{CE6537A1-D6FC-4f65-9D91-7224C49458BB}"/>
            </c:extLst>
          </c:dLbls>
          <c:cat>
            <c:strRef>
              <c:f>'Q1'!$C$51:$C$56</c:f>
              <c:strCache>
                <c:ptCount val="6"/>
                <c:pt idx="0">
                  <c:v>Food control</c:v>
                </c:pt>
                <c:pt idx="1">
                  <c:v>Public trust</c:v>
                </c:pt>
                <c:pt idx="2">
                  <c:v>Information dissemination</c:v>
                </c:pt>
                <c:pt idx="3">
                  <c:v>Health control and monitoring</c:v>
                </c:pt>
                <c:pt idx="4">
                  <c:v>Application of countermeasures</c:v>
                </c:pt>
                <c:pt idx="5">
                  <c:v>Other</c:v>
                </c:pt>
              </c:strCache>
            </c:strRef>
          </c:cat>
          <c:val>
            <c:numRef>
              <c:f>'Q1'!$D$51:$D$56</c:f>
              <c:numCache>
                <c:formatCode>0</c:formatCode>
                <c:ptCount val="6"/>
                <c:pt idx="0">
                  <c:v>22</c:v>
                </c:pt>
                <c:pt idx="1">
                  <c:v>17</c:v>
                </c:pt>
                <c:pt idx="2">
                  <c:v>17.7</c:v>
                </c:pt>
                <c:pt idx="3">
                  <c:v>12.56</c:v>
                </c:pt>
                <c:pt idx="4">
                  <c:v>17</c:v>
                </c:pt>
                <c:pt idx="5">
                  <c:v>13.739999999999998</c:v>
                </c:pt>
              </c:numCache>
            </c:numRef>
          </c:val>
          <c:extLst>
            <c:ext xmlns:c16="http://schemas.microsoft.com/office/drawing/2014/chart" uri="{C3380CC4-5D6E-409C-BE32-E72D297353CC}">
              <c16:uniqueId val="{0000000C-74D2-422C-B5B8-9300F8B4A12F}"/>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s-ES"/>
        </a:p>
      </c:txPr>
    </c:legend>
    <c:plotVisOnly val="1"/>
    <c:dispBlanksAs val="zero"/>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s-E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sz="1600"/>
            </a:pPr>
            <a:r>
              <a:rPr lang="es-ES" sz="1600" dirty="0" err="1"/>
              <a:t>Distribution</a:t>
            </a:r>
            <a:r>
              <a:rPr lang="es-ES" sz="1600" dirty="0"/>
              <a:t> of </a:t>
            </a:r>
            <a:r>
              <a:rPr lang="es-ES" sz="1600" dirty="0" err="1" smtClean="0"/>
              <a:t>resources</a:t>
            </a:r>
            <a:r>
              <a:rPr lang="es-ES" sz="1600" dirty="0" smtClean="0"/>
              <a:t> (100 </a:t>
            </a:r>
            <a:r>
              <a:rPr lang="es-ES" sz="1600" dirty="0" err="1" smtClean="0"/>
              <a:t>points</a:t>
            </a:r>
            <a:r>
              <a:rPr lang="es-ES" sz="1600" dirty="0" smtClean="0"/>
              <a:t>)</a:t>
            </a:r>
            <a:endParaRPr lang="es-ES" sz="1600" dirty="0"/>
          </a:p>
        </c:rich>
      </c:tx>
      <c:layout/>
      <c:overlay val="0"/>
      <c:spPr>
        <a:noFill/>
        <a:ln>
          <a:noFill/>
        </a:ln>
        <a:effectLst/>
      </c:sp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D5A-4210-B22E-7AA940A6416A}"/>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D5A-4210-B22E-7AA940A6416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D5A-4210-B22E-7AA940A6416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D5A-4210-B22E-7AA940A6416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FD5A-4210-B22E-7AA940A6416A}"/>
              </c:ext>
            </c:extLst>
          </c:dPt>
          <c:dLbls>
            <c:dLbl>
              <c:idx val="0"/>
              <c:layout/>
              <c:tx>
                <c:rich>
                  <a:bodyPr/>
                  <a:lstStyle/>
                  <a:p>
                    <a:r>
                      <a:rPr lang="en-US"/>
                      <a:t>27</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D5A-4210-B22E-7AA940A6416A}"/>
                </c:ext>
              </c:extLst>
            </c:dLbl>
            <c:dLbl>
              <c:idx val="1"/>
              <c:layout/>
              <c:tx>
                <c:rich>
                  <a:bodyPr/>
                  <a:lstStyle/>
                  <a:p>
                    <a:r>
                      <a:rPr lang="en-US"/>
                      <a:t>21</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FD5A-4210-B22E-7AA940A6416A}"/>
                </c:ext>
              </c:extLst>
            </c:dLbl>
            <c:dLbl>
              <c:idx val="2"/>
              <c:layout/>
              <c:tx>
                <c:rich>
                  <a:bodyPr/>
                  <a:lstStyle/>
                  <a:p>
                    <a:r>
                      <a:rPr lang="en-US"/>
                      <a:t>25</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FD5A-4210-B22E-7AA940A6416A}"/>
                </c:ext>
              </c:extLst>
            </c:dLbl>
            <c:dLbl>
              <c:idx val="3"/>
              <c:layout/>
              <c:tx>
                <c:rich>
                  <a:bodyPr/>
                  <a:lstStyle/>
                  <a:p>
                    <a:r>
                      <a:rPr lang="en-US"/>
                      <a:t>16</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FD5A-4210-B22E-7AA940A6416A}"/>
                </c:ext>
              </c:extLst>
            </c:dLbl>
            <c:dLbl>
              <c:idx val="4"/>
              <c:layout/>
              <c:tx>
                <c:rich>
                  <a:bodyPr/>
                  <a:lstStyle/>
                  <a:p>
                    <a:r>
                      <a:rPr lang="en-US"/>
                      <a:t>11</a:t>
                    </a:r>
                  </a:p>
                </c:rich>
              </c:tx>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FD5A-4210-B22E-7AA940A6416A}"/>
                </c:ext>
              </c:extLst>
            </c:dLbl>
            <c:spPr>
              <a:noFill/>
              <a:ln>
                <a:noFill/>
              </a:ln>
              <a:effectLst/>
            </c:spPr>
            <c:txPr>
              <a:bodyPr rot="0" vert="horz" wrap="square" anchor="t" anchorCtr="1"/>
              <a:lstStyle/>
              <a:p>
                <a:pPr>
                  <a:defRPr b="1"/>
                </a:pPr>
                <a:endParaRPr lang="es-E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spPr xmlns:c15="http://schemas.microsoft.com/office/drawing/2012/chart">
                  <a:prstGeom prst="rect">
                    <a:avLst/>
                  </a:prstGeom>
                </c15:spPr>
              </c:ext>
            </c:extLst>
          </c:dLbls>
          <c:cat>
            <c:strRef>
              <c:f>'Q2'!$B$48:$B$52</c:f>
              <c:strCache>
                <c:ptCount val="5"/>
                <c:pt idx="0">
                  <c:v>Minimize social impact</c:v>
                </c:pt>
                <c:pt idx="1">
                  <c:v>Increase public confidence</c:v>
                </c:pt>
                <c:pt idx="2">
                  <c:v>Minimize radiological impact</c:v>
                </c:pt>
                <c:pt idx="3">
                  <c:v>Minimize environmental impacts</c:v>
                </c:pt>
                <c:pt idx="4">
                  <c:v>Minimize economic costs</c:v>
                </c:pt>
              </c:strCache>
            </c:strRef>
          </c:cat>
          <c:val>
            <c:numRef>
              <c:f>'Q2'!$C$48:$C$52</c:f>
              <c:numCache>
                <c:formatCode>0</c:formatCode>
                <c:ptCount val="5"/>
                <c:pt idx="0">
                  <c:v>27.105263157894743</c:v>
                </c:pt>
                <c:pt idx="1">
                  <c:v>20.342105263157887</c:v>
                </c:pt>
                <c:pt idx="2">
                  <c:v>25.052631578947356</c:v>
                </c:pt>
                <c:pt idx="3">
                  <c:v>16.23684210526315</c:v>
                </c:pt>
                <c:pt idx="4">
                  <c:v>11.263157894736842</c:v>
                </c:pt>
              </c:numCache>
            </c:numRef>
          </c:val>
          <c:extLst>
            <c:ext xmlns:c16="http://schemas.microsoft.com/office/drawing/2014/chart" uri="{C3380CC4-5D6E-409C-BE32-E72D297353CC}">
              <c16:uniqueId val="{0000000A-FD5A-4210-B22E-7AA940A6416A}"/>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overlay val="0"/>
      <c:spPr>
        <a:noFill/>
        <a:ln>
          <a:noFill/>
        </a:ln>
        <a:effectLst/>
      </c:spPr>
      <c:txPr>
        <a:bodyPr rot="0" vert="horz"/>
        <a:lstStyle/>
        <a:p>
          <a:pPr>
            <a:defRPr sz="1800"/>
          </a:pPr>
          <a:endParaRPr lang="es-ES"/>
        </a:p>
      </c:txPr>
    </c:legend>
    <c:plotVisOnly val="1"/>
    <c:dispBlanksAs val="zero"/>
    <c:showDLblsOverMax val="0"/>
  </c:chart>
  <c:spPr>
    <a:solidFill>
      <a:schemeClr val="bg1"/>
    </a:solidFill>
    <a:ln w="9525" cap="flat" cmpd="sng" algn="ctr">
      <a:solidFill>
        <a:schemeClr val="tx1">
          <a:lumMod val="15000"/>
          <a:lumOff val="85000"/>
        </a:schemeClr>
      </a:solidFill>
      <a:round/>
    </a:ln>
    <a:effectLst/>
  </c:spPr>
  <c:txPr>
    <a:bodyPr/>
    <a:lstStyle/>
    <a:p>
      <a:pPr>
        <a:defRPr sz="1600"/>
      </a:pPr>
      <a:endParaRPr lang="es-E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US" sz="1600" b="0" i="0" u="none" strike="noStrike" kern="1200" spc="0" baseline="0" noProof="0">
                <a:solidFill>
                  <a:schemeClr val="tx1"/>
                </a:solidFill>
                <a:latin typeface="+mn-lt"/>
                <a:ea typeface="+mn-ea"/>
                <a:cs typeface="+mn-cs"/>
              </a:defRPr>
            </a:pPr>
            <a:r>
              <a:rPr lang="en-US" sz="1600" b="1" noProof="0" dirty="0" smtClean="0">
                <a:solidFill>
                  <a:schemeClr val="tx1"/>
                </a:solidFill>
              </a:rPr>
              <a:t>Distribution of resources (100 points)</a:t>
            </a:r>
            <a:endParaRPr lang="en-US" sz="1600" b="1" noProof="0" dirty="0">
              <a:solidFill>
                <a:schemeClr val="tx1"/>
              </a:solidFill>
            </a:endParaRPr>
          </a:p>
        </c:rich>
      </c:tx>
      <c:layout>
        <c:manualLayout>
          <c:xMode val="edge"/>
          <c:yMode val="edge"/>
          <c:x val="0.38863018534414301"/>
          <c:y val="1.8083035319952891E-2"/>
        </c:manualLayout>
      </c:layout>
      <c:overlay val="0"/>
      <c:spPr>
        <a:noFill/>
        <a:ln>
          <a:noFill/>
        </a:ln>
        <a:effectLst/>
      </c:sp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240-4D1C-B7FC-46A24903A49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240-4D1C-B7FC-46A24903A49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240-4D1C-B7FC-46A24903A49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240-4D1C-B7FC-46A24903A49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240-4D1C-B7FC-46A24903A494}"/>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0240-4D1C-B7FC-46A24903A49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s-ES"/>
              </a:p>
            </c:txPr>
            <c:dLblPos val="ctr"/>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'Q3'!$B$49:$B$54</c:f>
              <c:strCache>
                <c:ptCount val="6"/>
                <c:pt idx="0">
                  <c:v>Communication </c:v>
                </c:pt>
                <c:pt idx="1">
                  <c:v>Roles and coordination</c:v>
                </c:pt>
                <c:pt idx="2">
                  <c:v>Engagement of stakeholders</c:v>
                </c:pt>
                <c:pt idx="3">
                  <c:v>Acceptability by the population</c:v>
                </c:pt>
                <c:pt idx="4">
                  <c:v>Capacity of monitoring and certification of food</c:v>
                </c:pt>
                <c:pt idx="5">
                  <c:v>Other</c:v>
                </c:pt>
              </c:strCache>
            </c:strRef>
          </c:cat>
          <c:val>
            <c:numRef>
              <c:f>'Q3'!$C$49:$C$54</c:f>
              <c:numCache>
                <c:formatCode>General</c:formatCode>
                <c:ptCount val="6"/>
                <c:pt idx="0">
                  <c:v>27</c:v>
                </c:pt>
                <c:pt idx="1">
                  <c:v>22</c:v>
                </c:pt>
                <c:pt idx="2">
                  <c:v>15</c:v>
                </c:pt>
                <c:pt idx="3">
                  <c:v>13</c:v>
                </c:pt>
                <c:pt idx="4">
                  <c:v>15</c:v>
                </c:pt>
                <c:pt idx="5">
                  <c:v>8</c:v>
                </c:pt>
              </c:numCache>
            </c:numRef>
          </c:val>
          <c:extLst>
            <c:ext xmlns:c16="http://schemas.microsoft.com/office/drawing/2014/chart" uri="{C3380CC4-5D6E-409C-BE32-E72D297353CC}">
              <c16:uniqueId val="{0000000C-0240-4D1C-B7FC-46A24903A494}"/>
            </c:ext>
          </c:extLst>
        </c:ser>
        <c:dLbls>
          <c:showLegendKey val="0"/>
          <c:showVal val="0"/>
          <c:showCatName val="0"/>
          <c:showSerName val="0"/>
          <c:showPercent val="1"/>
          <c:showBubbleSize val="0"/>
          <c:showLeaderLines val="0"/>
        </c:dLbls>
        <c:firstSliceAng val="0"/>
      </c:pie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s-ES"/>
        </a:p>
      </c:txPr>
    </c:legend>
    <c:plotVisOnly val="1"/>
    <c:dispBlanksAs val="zero"/>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s-E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79A24A-5713-40B1-9234-65FE002DD69D}" type="datetimeFigureOut">
              <a:rPr lang="es-ES" smtClean="0"/>
              <a:t>03/12/2019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3DE5E3-CCBD-4D39-8CF6-B769D7C34C95}" type="slidenum">
              <a:rPr lang="es-ES" smtClean="0"/>
              <a:t>‹Nº›</a:t>
            </a:fld>
            <a:endParaRPr lang="es-ES"/>
          </a:p>
        </p:txBody>
      </p:sp>
    </p:spTree>
    <p:extLst>
      <p:ext uri="{BB962C8B-B14F-4D97-AF65-F5344CB8AC3E}">
        <p14:creationId xmlns:p14="http://schemas.microsoft.com/office/powerpoint/2010/main" val="3003339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GB" sz="1200" kern="1200" dirty="0" smtClean="0">
                <a:solidFill>
                  <a:schemeClr val="tx1"/>
                </a:solidFill>
                <a:effectLst/>
                <a:latin typeface="+mn-lt"/>
                <a:ea typeface="+mn-ea"/>
                <a:cs typeface="+mn-cs"/>
              </a:rPr>
              <a:t>86% of the sample agreed with the results from the first round.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Then, they were asked to distribute 100 points among the five more important aspects, in order to obtain a ranking. Food control appeared as the most important issues, in which participants will devote 22 out of 100 of the resources (on average). To information dissemination and risk communication, participants gave 18 points. Public trust and application of countermeasures received 17 points each. Finally, health control and monitoring were given 13 points. Other 14 points were allocated to other issues, mainly to radioactivity surveillance and radiological characterization of contaminated areas.</a:t>
            </a:r>
            <a:endParaRPr lang="es-ES" sz="1200" kern="1200" dirty="0" smtClean="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143DE5E3-CCBD-4D39-8CF6-B769D7C34C95}" type="slidenum">
              <a:rPr lang="es-ES" smtClean="0"/>
              <a:t>9</a:t>
            </a:fld>
            <a:endParaRPr lang="es-ES"/>
          </a:p>
        </p:txBody>
      </p:sp>
    </p:spTree>
    <p:extLst>
      <p:ext uri="{BB962C8B-B14F-4D97-AF65-F5344CB8AC3E}">
        <p14:creationId xmlns:p14="http://schemas.microsoft.com/office/powerpoint/2010/main" val="318334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They were asked to distribute 100 points in terms of the importance of each of these objectives if evaluating the success of the recovery plan. As the</a:t>
            </a:r>
            <a:r>
              <a:rPr lang="en-GB" sz="1200" kern="1200" baseline="0" dirty="0" smtClean="0">
                <a:solidFill>
                  <a:schemeClr val="tx1"/>
                </a:solidFill>
                <a:effectLst/>
                <a:latin typeface="+mn-lt"/>
                <a:ea typeface="+mn-ea"/>
                <a:cs typeface="+mn-cs"/>
              </a:rPr>
              <a:t> f</a:t>
            </a:r>
            <a:r>
              <a:rPr lang="en-GB" sz="1200" kern="1200" dirty="0" smtClean="0">
                <a:solidFill>
                  <a:schemeClr val="tx1"/>
                </a:solidFill>
                <a:effectLst/>
                <a:latin typeface="+mn-lt"/>
                <a:ea typeface="+mn-ea"/>
                <a:cs typeface="+mn-cs"/>
              </a:rPr>
              <a:t>igure shows, the minimization of the social impacts was the most important objective (27 points were allocated to it) very close to the minimization of the radiological impact (25 points). Participants assigned fewer resources to the minimization of the economic costs (11 out of 100).</a:t>
            </a:r>
            <a:endParaRPr lang="es-ES" sz="1200" kern="1200" dirty="0" smtClean="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143DE5E3-CCBD-4D39-8CF6-B769D7C34C95}" type="slidenum">
              <a:rPr lang="es-ES" smtClean="0"/>
              <a:t>10</a:t>
            </a:fld>
            <a:endParaRPr lang="es-ES"/>
          </a:p>
        </p:txBody>
      </p:sp>
    </p:spTree>
    <p:extLst>
      <p:ext uri="{BB962C8B-B14F-4D97-AF65-F5344CB8AC3E}">
        <p14:creationId xmlns:p14="http://schemas.microsoft.com/office/powerpoint/2010/main" val="2639770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92% of the participants agreed with the results of the first round.</a:t>
            </a:r>
            <a:endParaRPr lang="es-E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Then they were asked to distribute 100 points among the five more important aspects, in order to obtain a ranking.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Communication was the main challenge in the view of participants and the highest part of resources should be devoted to it (27 points). Roles and coordination of the involved parts should receive 22% of the resources. Monitoring and certification, as well as engagement of stakeholders, received 15 points each. Acceptability of the recovery strategy by the populations was given 13% of the efforts. Participants gave 8 points to other challenges, mainly to the allocation of adequate resources.</a:t>
            </a:r>
            <a:endParaRPr lang="es-ES" sz="1200" kern="1200" dirty="0" smtClean="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143DE5E3-CCBD-4D39-8CF6-B769D7C34C95}" type="slidenum">
              <a:rPr lang="es-ES" smtClean="0"/>
              <a:t>11</a:t>
            </a:fld>
            <a:endParaRPr lang="es-ES"/>
          </a:p>
        </p:txBody>
      </p:sp>
    </p:spTree>
    <p:extLst>
      <p:ext uri="{BB962C8B-B14F-4D97-AF65-F5344CB8AC3E}">
        <p14:creationId xmlns:p14="http://schemas.microsoft.com/office/powerpoint/2010/main" val="2150342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 list of uncertainties derived from the panel discussion was provided to participants and they were asked to rate their relative importance when preparing, during the transition phase, the action plans aimed at the recover normal living conditions of the affected population. The response scale ranged from 1 (not important) to 7 (very important).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All uncertainties were considered highly important, ranging from 4.6 (What are the effects at low doses? How accurate are the predictions of future levels of contamination in food and feed?) to 6.05 (How to ensure that foods found in homes and on the market do not generate panic or rejection?) </a:t>
            </a:r>
            <a:endParaRPr lang="es-ES" sz="1200" kern="1200" dirty="0" smtClean="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143DE5E3-CCBD-4D39-8CF6-B769D7C34C95}" type="slidenum">
              <a:rPr lang="es-ES" smtClean="0"/>
              <a:t>12</a:t>
            </a:fld>
            <a:endParaRPr lang="es-ES"/>
          </a:p>
        </p:txBody>
      </p:sp>
    </p:spTree>
    <p:extLst>
      <p:ext uri="{BB962C8B-B14F-4D97-AF65-F5344CB8AC3E}">
        <p14:creationId xmlns:p14="http://schemas.microsoft.com/office/powerpoint/2010/main" val="7598554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1.jpg"/><Relationship Id="rId5" Type="http://schemas.openxmlformats.org/officeDocument/2006/relationships/image" Target="../media/image9.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2094210" y="2698376"/>
            <a:ext cx="4955580" cy="448014"/>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600" b="0" smtClean="0">
                <a:solidFill>
                  <a:schemeClr val="tx1"/>
                </a:solidFill>
                <a:latin typeface="Arial" panose="020B0604020202020204" pitchFamily="34" charset="0"/>
                <a:cs typeface="Arial" panose="020B0604020202020204" pitchFamily="34" charset="0"/>
              </a:defRPr>
            </a:lvl1pPr>
          </a:lstStyle>
          <a:p>
            <a:pPr lvl="0"/>
            <a:r>
              <a:rPr lang="es-ES" altLang="es-ES" noProof="0" smtClean="0"/>
              <a:t>Haga clic para modificar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1259021" y="1281955"/>
            <a:ext cx="6666300" cy="1237130"/>
          </a:xfrm>
          <a:noFill/>
          <a:effectLst/>
        </p:spPr>
        <p:txBody>
          <a:bodyPr/>
          <a:lstStyle>
            <a:lvl1pPr algn="ctr">
              <a:defRPr sz="2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2604304" y="4801710"/>
            <a:ext cx="6370902" cy="1367429"/>
          </a:xfrm>
          <a:prstGeom prst="rect">
            <a:avLst/>
          </a:prstGeom>
          <a:noFill/>
          <a:ln>
            <a:noFill/>
          </a:ln>
          <a:effectLst/>
          <a:extLst/>
        </p:spPr>
        <p:txBody>
          <a:bodyPr wrap="square" lIns="26195" tIns="25592" rIns="26195"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674688" marR="0" lvl="1" indent="-260350" algn="r" defTabSz="828675" rtl="0" eaLnBrk="1" fontAlgn="auto" latinLnBrk="0" hangingPunct="1">
              <a:lnSpc>
                <a:spcPct val="100000"/>
              </a:lnSpc>
              <a:spcBef>
                <a:spcPts val="0"/>
              </a:spcBef>
              <a:spcAft>
                <a:spcPts val="0"/>
              </a:spcAft>
              <a:buClrTx/>
              <a:buSzTx/>
              <a:buFontTx/>
              <a:buNone/>
              <a:tabLst/>
              <a:defRPr/>
            </a:pPr>
            <a:r>
              <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 Dissemination Workshop</a:t>
            </a:r>
          </a:p>
          <a:p>
            <a:pPr marL="674688" marR="0" lvl="1" indent="-260350" algn="r" defTabSz="828675" rtl="0" eaLnBrk="1" fontAlgn="auto" latinLnBrk="0" hangingPunct="1">
              <a:lnSpc>
                <a:spcPct val="100000"/>
              </a:lnSpc>
              <a:spcBef>
                <a:spcPts val="0"/>
              </a:spcBef>
              <a:spcAft>
                <a:spcPts val="0"/>
              </a:spcAft>
              <a:buClrTx/>
              <a:buSzTx/>
              <a:buFontTx/>
              <a:buNone/>
              <a:tabLst/>
              <a:defRPr/>
            </a:pPr>
            <a:endPar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lvl="1" algn="r">
              <a:defRPr/>
            </a:pP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a:t>
            </a:r>
            <a:r>
              <a:rPr lang="en-US" altLang="es-ES" sz="18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 </a:t>
            </a: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and decision making in nuclear emergencies</a:t>
            </a:r>
          </a:p>
          <a:p>
            <a:pPr lvl="1" algn="r">
              <a:defRPr/>
            </a:pPr>
            <a:r>
              <a:rPr lang="en-US" altLang="es-ES" sz="135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51012" y="142562"/>
            <a:ext cx="3423039" cy="1085810"/>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755093" y="336316"/>
            <a:ext cx="2107379" cy="6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558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797988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6036" y="765776"/>
            <a:ext cx="3008160" cy="1063548"/>
          </a:xfrm>
        </p:spPr>
        <p:txBody>
          <a:bodyPr anchor="b"/>
          <a:lstStyle>
            <a:lvl1pPr algn="l">
              <a:defRPr sz="1350" b="1"/>
            </a:lvl1p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3353637" y="765776"/>
            <a:ext cx="5112000" cy="5468063"/>
          </a:xfrm>
        </p:spPr>
        <p:txBody>
          <a:bodyPr/>
          <a:lstStyle>
            <a:lvl1pPr>
              <a:defRPr sz="2175"/>
            </a:lvl1pPr>
            <a:lvl2pPr>
              <a:defRPr sz="1875"/>
            </a:lvl2pPr>
            <a:lvl3pPr>
              <a:defRPr sz="1650"/>
            </a:lvl3pPr>
            <a:lvl4pPr>
              <a:defRPr sz="1350"/>
            </a:lvl4pPr>
            <a:lvl5pPr>
              <a:defRPr sz="1350"/>
            </a:lvl5pPr>
            <a:lvl6pPr>
              <a:defRPr sz="1350"/>
            </a:lvl6pPr>
            <a:lvl7pPr>
              <a:defRPr sz="1350"/>
            </a:lvl7pPr>
            <a:lvl8pPr>
              <a:defRPr sz="1350"/>
            </a:lvl8pPr>
            <a:lvl9pPr>
              <a:defRPr sz="135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Textplatzhalter 3"/>
          <p:cNvSpPr>
            <a:spLocks noGrp="1"/>
          </p:cNvSpPr>
          <p:nvPr>
            <p:ph type="body" sz="half" idx="2"/>
          </p:nvPr>
        </p:nvSpPr>
        <p:spPr>
          <a:xfrm>
            <a:off x="236036" y="1923683"/>
            <a:ext cx="3008160" cy="4310161"/>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271624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617126"/>
            <a:ext cx="5486400" cy="567420"/>
          </a:xfrm>
        </p:spPr>
        <p:txBody>
          <a:bodyPr anchor="b"/>
          <a:lstStyle>
            <a:lvl1pPr algn="l">
              <a:defRPr sz="135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792801" y="690644"/>
            <a:ext cx="5486400" cy="3888956"/>
          </a:xfrm>
        </p:spPr>
        <p:txBody>
          <a:bodyPr/>
          <a:lstStyle>
            <a:lvl1pPr marL="0" indent="0">
              <a:buNone/>
              <a:defRPr sz="2175"/>
            </a:lvl1pPr>
            <a:lvl2pPr marL="311037" indent="0">
              <a:buNone/>
              <a:defRPr sz="1875"/>
            </a:lvl2pPr>
            <a:lvl3pPr marL="622073" indent="0">
              <a:buNone/>
              <a:defRPr sz="1650"/>
            </a:lvl3pPr>
            <a:lvl4pPr marL="933111" indent="0">
              <a:buNone/>
              <a:defRPr sz="1350"/>
            </a:lvl4pPr>
            <a:lvl5pPr marL="1244147" indent="0">
              <a:buNone/>
              <a:defRPr sz="1350"/>
            </a:lvl5pPr>
            <a:lvl6pPr marL="1555184" indent="0">
              <a:buNone/>
              <a:defRPr sz="1350"/>
            </a:lvl6pPr>
            <a:lvl7pPr marL="1866221" indent="0">
              <a:buNone/>
              <a:defRPr sz="1350"/>
            </a:lvl7pPr>
            <a:lvl8pPr marL="2177258" indent="0">
              <a:buNone/>
              <a:defRPr sz="1350"/>
            </a:lvl8pPr>
            <a:lvl9pPr marL="2488295" indent="0">
              <a:buNone/>
              <a:defRPr sz="135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792801" y="5259598"/>
            <a:ext cx="5486400" cy="805044"/>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578239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0740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276769" y="739563"/>
            <a:ext cx="2056320" cy="5471135"/>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157676" y="739563"/>
            <a:ext cx="6032160" cy="547113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380269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ntraportada_2">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1674000" y="4297272"/>
            <a:ext cx="5796000" cy="576000"/>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nchor="ctr" anchorCtr="0"/>
          <a:lstStyle>
            <a:lvl1pPr marL="0" indent="0" algn="ctr">
              <a:buFontTx/>
              <a:buNone/>
              <a:defRPr lang="en-GB" altLang="es-ES" sz="1500" b="0" noProof="0" dirty="0" smtClean="0">
                <a:solidFill>
                  <a:srgbClr val="2E74B5"/>
                </a:solidFill>
                <a:latin typeface="Arial" panose="020B0604020202020204" pitchFamily="34" charset="0"/>
                <a:ea typeface="+mn-ea"/>
                <a:cs typeface="Arial" panose="020B0604020202020204" pitchFamily="34" charset="0"/>
              </a:defRPr>
            </a:lvl1pPr>
          </a:lstStyle>
          <a:p>
            <a:pPr marL="0" lvl="0" indent="0" algn="ctr" defTabSz="244078" rtl="0" eaLnBrk="1" fontAlgn="base" hangingPunct="1">
              <a:lnSpc>
                <a:spcPct val="93000"/>
              </a:lnSpc>
              <a:spcBef>
                <a:spcPct val="0"/>
              </a:spcBef>
              <a:spcAft>
                <a:spcPts val="970"/>
              </a:spcAft>
              <a:buClr>
                <a:srgbClr val="000000"/>
              </a:buClr>
              <a:buSzPct val="100000"/>
              <a:buFontTx/>
              <a:buNone/>
            </a:pPr>
            <a:r>
              <a:rPr lang="es-ES" altLang="es-ES" noProof="0" smtClean="0"/>
              <a:t>Haga clic para modificar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700200" y="2216099"/>
            <a:ext cx="7743600" cy="651600"/>
          </a:xfrm>
          <a:noFill/>
          <a:effectLst/>
        </p:spPr>
        <p:txBody>
          <a:bodyPr lIns="0"/>
          <a:lstStyle>
            <a:lvl1pPr algn="ctr">
              <a:defRPr sz="1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150128" y="113121"/>
            <a:ext cx="6215332" cy="1282790"/>
          </a:xfrm>
          <a:prstGeom prst="rect">
            <a:avLst/>
          </a:prstGeom>
          <a:noFill/>
          <a:ln>
            <a:noFill/>
          </a:ln>
          <a:effectLst/>
          <a:extLst/>
        </p:spPr>
        <p:txBody>
          <a:bodyPr wrap="square" lIns="180000" tIns="25592" rIns="0"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0" marR="0" lvl="1" indent="0" algn="l" defTabSz="828675" rtl="0" eaLnBrk="1" fontAlgn="auto" latinLnBrk="0" hangingPunct="1">
              <a:lnSpc>
                <a:spcPct val="100000"/>
              </a:lnSpc>
              <a:spcBef>
                <a:spcPts val="0"/>
              </a:spcBef>
              <a:spcAft>
                <a:spcPts val="0"/>
              </a:spcAft>
              <a:buClrTx/>
              <a:buSzTx/>
              <a:buFontTx/>
              <a:buNone/>
              <a:tabLst/>
              <a:defRPr/>
            </a:pPr>
            <a:r>
              <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a:t>
            </a:r>
            <a:r>
              <a:rPr lang="en-US" altLang="de-DE" sz="1400" b="0" kern="1200" baseline="0" dirty="0" smtClean="0">
                <a:ln>
                  <a:noFill/>
                </a:ln>
                <a:solidFill>
                  <a:schemeClr val="tx2"/>
                </a:solidFill>
                <a:effectLst/>
                <a:latin typeface="Arial" panose="020B0604020202020204" pitchFamily="34" charset="0"/>
                <a:ea typeface="ＭＳ Ｐゴシック"/>
                <a:cs typeface="Arial" panose="020B0604020202020204" pitchFamily="34" charset="0"/>
              </a:rPr>
              <a:t> Dissemination Workshop </a:t>
            </a: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marR="0" lvl="1" indent="0" algn="l" defTabSz="828675" rtl="0" eaLnBrk="1" fontAlgn="auto" latinLnBrk="0" hangingPunct="1">
              <a:lnSpc>
                <a:spcPct val="100000"/>
              </a:lnSpc>
              <a:spcBef>
                <a:spcPts val="0"/>
              </a:spcBef>
              <a:spcAft>
                <a:spcPts val="0"/>
              </a:spcAft>
              <a:buClrTx/>
              <a:buSzTx/>
              <a:buFontTx/>
              <a:buNone/>
              <a:tabLst/>
              <a:defRPr/>
            </a:pP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6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 and decision making in nuclear emergencies</a:t>
            </a:r>
          </a:p>
          <a:p>
            <a:pPr marL="0" lvl="1" indent="0" algn="l">
              <a:defRPr/>
            </a:pPr>
            <a:endParaRPr lang="en-US" altLang="es-ES" sz="6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2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2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683342" y="164021"/>
            <a:ext cx="2113613" cy="671285"/>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7421199" y="999327"/>
            <a:ext cx="140491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 Imagen"/>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445364" y="5605200"/>
            <a:ext cx="3557016" cy="658368"/>
          </a:xfrm>
          <a:prstGeom prst="rect">
            <a:avLst/>
          </a:prstGeom>
        </p:spPr>
      </p:pic>
      <p:sp>
        <p:nvSpPr>
          <p:cNvPr id="18" name="Rectangle 7"/>
          <p:cNvSpPr txBox="1">
            <a:spLocks noChangeArrowheads="1"/>
          </p:cNvSpPr>
          <p:nvPr userDrawn="1"/>
        </p:nvSpPr>
        <p:spPr bwMode="auto">
          <a:xfrm>
            <a:off x="1420200" y="2958176"/>
            <a:ext cx="6303600" cy="975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000" rIns="0" bIns="0" numCol="1" anchor="ctr" anchorCtr="0" compatLnSpc="1">
            <a:prstTxWarp prst="textNoShape">
              <a:avLst/>
            </a:prstTxWarp>
          </a:bodyPr>
          <a:lstStyle>
            <a:lvl1pPr algn="ctr" defTabSz="244078" rtl="0" eaLnBrk="1" fontAlgn="base" hangingPunct="1">
              <a:lnSpc>
                <a:spcPct val="93000"/>
              </a:lnSpc>
              <a:spcBef>
                <a:spcPct val="0"/>
              </a:spcBef>
              <a:spcAft>
                <a:spcPct val="0"/>
              </a:spcAft>
              <a:buClr>
                <a:srgbClr val="000000"/>
              </a:buClr>
              <a:buSzPct val="100000"/>
              <a:buFont typeface="Times New Roman" pitchFamily="18" charset="0"/>
              <a:defRPr lang="en-GB" altLang="es-ES" sz="2800" b="1" baseline="0" noProof="0" dirty="0" err="1" smtClean="0">
                <a:solidFill>
                  <a:schemeClr val="tx1"/>
                </a:solidFill>
                <a:effectLst/>
                <a:latin typeface="Arial" panose="020B0604020202020204" pitchFamily="34" charset="0"/>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a:lstStyle>
          <a:p>
            <a:r>
              <a:rPr lang="en-US" kern="0" dirty="0" smtClean="0">
                <a:solidFill>
                  <a:schemeClr val="bg1">
                    <a:lumMod val="95000"/>
                  </a:schemeClr>
                </a:solidFill>
              </a:rPr>
              <a:t>Thank you for your attention!</a:t>
            </a:r>
            <a:r>
              <a:rPr lang="en-US" kern="0" dirty="0" smtClean="0"/>
              <a:t>	</a:t>
            </a:r>
            <a:endParaRPr lang="en-US" kern="0" dirty="0"/>
          </a:p>
        </p:txBody>
      </p:sp>
    </p:spTree>
    <p:extLst>
      <p:ext uri="{BB962C8B-B14F-4D97-AF65-F5344CB8AC3E}">
        <p14:creationId xmlns:p14="http://schemas.microsoft.com/office/powerpoint/2010/main" val="421838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secundario">
    <p:spTree>
      <p:nvGrpSpPr>
        <p:cNvPr id="1" name=""/>
        <p:cNvGrpSpPr/>
        <p:nvPr/>
      </p:nvGrpSpPr>
      <p:grpSpPr>
        <a:xfrm>
          <a:off x="0" y="0"/>
          <a:ext cx="0" cy="0"/>
          <a:chOff x="0" y="0"/>
          <a:chExt cx="0" cy="0"/>
        </a:xfrm>
      </p:grpSpPr>
      <p:sp>
        <p:nvSpPr>
          <p:cNvPr id="3" name="2 Marcador de pie de página"/>
          <p:cNvSpPr>
            <a:spLocks noGrp="1"/>
          </p:cNvSpPr>
          <p:nvPr>
            <p:ph type="ftr" sz="quarter" idx="10"/>
          </p:nvPr>
        </p:nvSpPr>
        <p:spPr>
          <a:xfrm>
            <a:off x="5578997" y="6504712"/>
            <a:ext cx="2798541" cy="286007"/>
          </a:xfrm>
        </p:spPr>
        <p:txBody>
          <a:bodyPr/>
          <a:lstStyle>
            <a:lvl1pPr>
              <a:defRPr sz="825"/>
            </a:lvl1pPr>
          </a:lstStyle>
          <a:p>
            <a:r>
              <a:rPr lang="en-US" sz="900" smtClean="0"/>
              <a:t>CONFIDENCE Final Dissemination Workshop  02 - 05 December 2019. Bratislava, Slovakia </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5" name="Rectangle 5"/>
          <p:cNvSpPr>
            <a:spLocks noGrp="1" noChangeArrowheads="1"/>
          </p:cNvSpPr>
          <p:nvPr>
            <p:ph type="subTitle" idx="1"/>
          </p:nvPr>
        </p:nvSpPr>
        <p:spPr>
          <a:xfrm>
            <a:off x="2094750" y="4715055"/>
            <a:ext cx="4954500" cy="868412"/>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500" b="0" smtClean="0">
                <a:solidFill>
                  <a:srgbClr val="2E74B5"/>
                </a:solidFill>
                <a:latin typeface="Arial" panose="020B0604020202020204" pitchFamily="34" charset="0"/>
                <a:cs typeface="Arial" panose="020B0604020202020204" pitchFamily="34" charset="0"/>
              </a:defRPr>
            </a:lvl1pPr>
          </a:lstStyle>
          <a:p>
            <a:pPr lvl="0"/>
            <a:r>
              <a:rPr lang="es-ES" altLang="es-ES" noProof="0" smtClean="0"/>
              <a:t>Haga clic para modificar el estilo de subtítulo del patrón</a:t>
            </a:r>
            <a:endParaRPr lang="en-GB" altLang="es-ES" noProof="0" dirty="0" smtClean="0"/>
          </a:p>
        </p:txBody>
      </p:sp>
      <p:sp>
        <p:nvSpPr>
          <p:cNvPr id="6" name="Rectangle 7"/>
          <p:cNvSpPr>
            <a:spLocks noGrp="1" noChangeArrowheads="1"/>
          </p:cNvSpPr>
          <p:nvPr>
            <p:ph type="ctrTitle" hasCustomPrompt="1"/>
          </p:nvPr>
        </p:nvSpPr>
        <p:spPr>
          <a:xfrm>
            <a:off x="1238850" y="2466985"/>
            <a:ext cx="6666300" cy="1952845"/>
          </a:xfrm>
          <a:effectLst/>
        </p:spPr>
        <p:txBody>
          <a:bodyPr/>
          <a:lstStyle>
            <a:lvl1pPr algn="ctr">
              <a:defRPr lang="en-GB" altLang="es-ES" sz="2700" b="0" baseline="0" noProof="0" dirty="0" err="1" smtClean="0">
                <a:solidFill>
                  <a:schemeClr val="tx1"/>
                </a:solidFill>
                <a:effectLst/>
                <a:latin typeface="Arial" panose="020B0604020202020204" pitchFamily="34" charset="0"/>
                <a:ea typeface="+mj-ea"/>
                <a:cs typeface="Arial" panose="020B0604020202020204" pitchFamily="34" charset="0"/>
              </a:defRPr>
            </a:lvl1pPr>
          </a:lstStyle>
          <a:p>
            <a:pPr lvl="0"/>
            <a:r>
              <a:rPr lang="en-GB" altLang="es-ES" noProof="0" dirty="0" err="1" smtClean="0"/>
              <a:t>Haga</a:t>
            </a:r>
            <a:r>
              <a:rPr lang="en-GB" altLang="es-ES" noProof="0" dirty="0" smtClean="0"/>
              <a:t> </a:t>
            </a:r>
            <a:r>
              <a:rPr lang="en-GB" altLang="es-ES" noProof="0" dirty="0" err="1" smtClean="0"/>
              <a:t>clic</a:t>
            </a:r>
            <a:r>
              <a:rPr lang="en-GB" altLang="es-ES" noProof="0" dirty="0" smtClean="0"/>
              <a:t> para </a:t>
            </a:r>
            <a:r>
              <a:rPr lang="en-GB" altLang="es-ES" noProof="0" dirty="0" err="1" smtClean="0"/>
              <a:t>cambiar</a:t>
            </a:r>
            <a:r>
              <a:rPr lang="en-GB" altLang="es-ES" noProof="0" dirty="0" smtClean="0"/>
              <a:t> el </a:t>
            </a:r>
            <a:r>
              <a:rPr lang="en-GB" altLang="es-ES" noProof="0" dirty="0" err="1" smtClean="0"/>
              <a:t>estilo</a:t>
            </a:r>
            <a:r>
              <a:rPr lang="en-GB" altLang="es-ES" noProof="0" dirty="0" smtClean="0"/>
              <a:t> de </a:t>
            </a:r>
            <a:r>
              <a:rPr lang="en-GB" altLang="es-ES" noProof="0" dirty="0" err="1" smtClean="0"/>
              <a:t>título</a:t>
            </a:r>
            <a:r>
              <a:rPr lang="en-GB" altLang="es-ES" noProof="0" dirty="0" smtClean="0"/>
              <a:t>	</a:t>
            </a:r>
          </a:p>
        </p:txBody>
      </p:sp>
    </p:spTree>
    <p:extLst>
      <p:ext uri="{BB962C8B-B14F-4D97-AF65-F5344CB8AC3E}">
        <p14:creationId xmlns:p14="http://schemas.microsoft.com/office/powerpoint/2010/main" val="3692086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ulo +En Blanc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1"/>
                </a:solidFill>
              </a:defRPr>
            </a:lvl1pPr>
          </a:lstStyle>
          <a:p>
            <a:r>
              <a:rPr lang="es-ES" noProof="0" smtClean="0"/>
              <a:t>Haga clic para modificar el estilo de título del patrón</a:t>
            </a:r>
            <a:endParaRPr lang="en-GB" noProof="0"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4" name="3 Marcador de pie de página"/>
          <p:cNvSpPr>
            <a:spLocks noGrp="1"/>
          </p:cNvSpPr>
          <p:nvPr>
            <p:ph type="ftr" sz="quarter" idx="11"/>
          </p:nvPr>
        </p:nvSpPr>
        <p:spPr>
          <a:xfrm>
            <a:off x="5382228" y="6496050"/>
            <a:ext cx="2952448" cy="286007"/>
          </a:xfrm>
        </p:spPr>
        <p:txBody>
          <a:bodyPr/>
          <a:lstStyle>
            <a:lvl1pPr>
              <a:defRPr sz="825"/>
            </a:lvl1pPr>
          </a:lstStyle>
          <a:p>
            <a:r>
              <a:rPr lang="en-US" sz="900" smtClean="0"/>
              <a:t>CONFIDENCE Final Dissemination Workshop  02 - 05 December 2019. Bratislava, Slovakia </a:t>
            </a:r>
            <a:endParaRPr lang="en-US" sz="700" dirty="0"/>
          </a:p>
        </p:txBody>
      </p:sp>
    </p:spTree>
    <p:extLst>
      <p:ext uri="{BB962C8B-B14F-4D97-AF65-F5344CB8AC3E}">
        <p14:creationId xmlns:p14="http://schemas.microsoft.com/office/powerpoint/2010/main" val="3874161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38850" y="2129992"/>
            <a:ext cx="6666300" cy="2771767"/>
          </a:xfrm>
        </p:spPr>
        <p:txBody>
          <a:bodyPr/>
          <a:lstStyle>
            <a:lvl1pPr algn="ctr">
              <a:defRPr sz="2475" b="0">
                <a:solidFill>
                  <a:schemeClr val="tx1"/>
                </a:solidFill>
                <a:latin typeface="Arial" panose="020B0604020202020204" pitchFamily="34" charset="0"/>
                <a:cs typeface="Arial" panose="020B0604020202020204" pitchFamily="34" charset="0"/>
              </a:defRPr>
            </a:lvl1pPr>
          </a:lstStyle>
          <a:p>
            <a:r>
              <a:rPr lang="es-ES" noProof="0" smtClean="0"/>
              <a:t>Haga clic para modificar el estilo de título del patrón</a:t>
            </a:r>
            <a:endParaRPr lang="en-GB" noProof="0" dirty="0"/>
          </a:p>
        </p:txBody>
      </p:sp>
      <p:sp>
        <p:nvSpPr>
          <p:cNvPr id="3" name="2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86917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tx1"/>
                </a:solidFill>
              </a:defRPr>
            </a:lvl1pPr>
          </a:lstStyle>
          <a:p>
            <a:r>
              <a:rPr lang="en-US" noProof="0" dirty="0" smtClean="0"/>
              <a:t>Click to edit the title text format</a:t>
            </a:r>
            <a:endParaRPr lang="en-GB" noProof="0" dirty="0"/>
          </a:p>
        </p:txBody>
      </p:sp>
      <p:sp>
        <p:nvSpPr>
          <p:cNvPr id="3" name="Inhaltsplatzhalter 2"/>
          <p:cNvSpPr>
            <a:spLocks noGrp="1"/>
          </p:cNvSpPr>
          <p:nvPr>
            <p:ph idx="1" hasCustomPrompt="1"/>
          </p:nvPr>
        </p:nvSpPr>
        <p:spPr>
          <a:xfrm>
            <a:off x="262656" y="1223488"/>
            <a:ext cx="8685616" cy="5078701"/>
          </a:xfrm>
        </p:spPr>
        <p:txBody>
          <a:bodyPr/>
          <a:lstStyle>
            <a:lvl1pPr>
              <a:defRPr sz="1800">
                <a:solidFill>
                  <a:schemeClr val="tx1"/>
                </a:solidFill>
              </a:defRPr>
            </a:lvl1pPr>
            <a:lvl2pPr marL="505436" indent="-194399">
              <a:buFontTx/>
              <a:buBlip>
                <a:blip r:embed="rId2"/>
              </a:buBlip>
              <a:defRPr sz="1650">
                <a:solidFill>
                  <a:schemeClr val="tx1"/>
                </a:solidFill>
              </a:defRPr>
            </a:lvl2pPr>
            <a:lvl3pPr>
              <a:defRPr sz="1500">
                <a:solidFill>
                  <a:schemeClr val="tx1"/>
                </a:solidFill>
              </a:defRPr>
            </a:lvl3pPr>
            <a:lvl4pPr>
              <a:defRPr sz="1350">
                <a:solidFill>
                  <a:schemeClr val="tx1"/>
                </a:solidFill>
              </a:defRPr>
            </a:lvl4pPr>
            <a:lvl5pPr>
              <a:defRPr>
                <a:solidFill>
                  <a:schemeClr val="tx1"/>
                </a:solidFill>
              </a:defRPr>
            </a:lvl5pPr>
          </a:lstStyle>
          <a:p>
            <a:pPr lvl="0"/>
            <a:r>
              <a:rPr lang="en-US" noProof="0" dirty="0" smtClean="0"/>
              <a:t>Click to edit the outline text format</a:t>
            </a:r>
          </a:p>
          <a:p>
            <a:pPr lvl="1"/>
            <a:r>
              <a:rPr lang="en-GB" noProof="0" dirty="0" smtClean="0"/>
              <a:t>Second Outline Level</a:t>
            </a:r>
          </a:p>
          <a:p>
            <a:pPr lvl="2"/>
            <a:r>
              <a:rPr lang="en-GB" noProof="0" dirty="0" smtClean="0"/>
              <a:t>Third Outline Level</a:t>
            </a:r>
          </a:p>
          <a:p>
            <a:pPr lvl="3"/>
            <a:r>
              <a:rPr lang="en-GB" noProof="0" dirty="0" smtClean="0"/>
              <a:t>Fourth Outline Level</a:t>
            </a:r>
          </a:p>
          <a:p>
            <a:pPr lvl="4"/>
            <a:r>
              <a:rPr lang="en-GB" noProof="0" dirty="0" smtClean="0"/>
              <a:t>Fifth Outline Level</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6866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71"/>
            <a:ext cx="7771680" cy="1362383"/>
          </a:xfrm>
        </p:spPr>
        <p:txBody>
          <a:bodyPr anchor="t"/>
          <a:lstStyle>
            <a:lvl1pPr algn="l">
              <a:defRPr sz="2700" b="1" cap="all">
                <a:solidFill>
                  <a:schemeClr val="tx1"/>
                </a:solidFill>
              </a:defRPr>
            </a:lvl1pPr>
          </a:lstStyle>
          <a:p>
            <a:r>
              <a:rPr lang="es-ES" smtClean="0"/>
              <a:t>Haga clic para modificar el estilo de título del patrón</a:t>
            </a:r>
            <a:endParaRPr lang="en-GB" dirty="0"/>
          </a:p>
        </p:txBody>
      </p:sp>
      <p:sp>
        <p:nvSpPr>
          <p:cNvPr id="3" name="Textplatzhalter 2"/>
          <p:cNvSpPr>
            <a:spLocks noGrp="1"/>
          </p:cNvSpPr>
          <p:nvPr>
            <p:ph type="body" idx="1"/>
          </p:nvPr>
        </p:nvSpPr>
        <p:spPr>
          <a:xfrm>
            <a:off x="722880" y="2906230"/>
            <a:ext cx="7771680" cy="1500639"/>
          </a:xfrm>
        </p:spPr>
        <p:txBody>
          <a:bodyPr anchor="b"/>
          <a:lstStyle>
            <a:lvl1pPr marL="0" indent="0">
              <a:buNone/>
              <a:defRPr sz="1350"/>
            </a:lvl1pPr>
            <a:lvl2pPr marL="311037" indent="0">
              <a:buNone/>
              <a:defRPr sz="1200"/>
            </a:lvl2pPr>
            <a:lvl3pPr marL="622073" indent="0">
              <a:buNone/>
              <a:defRPr sz="1125"/>
            </a:lvl3pPr>
            <a:lvl4pPr marL="933111" indent="0">
              <a:buNone/>
              <a:defRPr sz="975"/>
            </a:lvl4pPr>
            <a:lvl5pPr marL="1244147" indent="0">
              <a:buNone/>
              <a:defRPr sz="975"/>
            </a:lvl5pPr>
            <a:lvl6pPr marL="1555184" indent="0">
              <a:buNone/>
              <a:defRPr sz="975"/>
            </a:lvl6pPr>
            <a:lvl7pPr marL="1866221" indent="0">
              <a:buNone/>
              <a:defRPr sz="975"/>
            </a:lvl7pPr>
            <a:lvl8pPr marL="2177258" indent="0">
              <a:buNone/>
              <a:defRPr sz="975"/>
            </a:lvl8pPr>
            <a:lvl9pPr marL="2488295" indent="0">
              <a:buNone/>
              <a:defRPr sz="975"/>
            </a:lvl9pPr>
          </a:lstStyle>
          <a:p>
            <a:pPr lvl="0"/>
            <a:r>
              <a:rPr lang="es-ES" smtClean="0"/>
              <a:t>Haga clic para modificar el estilo de texto del patrón</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0087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exto 2 Columna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456480" y="1511629"/>
            <a:ext cx="4043520" cy="4524955"/>
          </a:xfrm>
        </p:spPr>
        <p:txBody>
          <a:bodyPr/>
          <a:lstStyle>
            <a:lvl1pPr>
              <a:defRPr sz="165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4638241" y="1511629"/>
            <a:ext cx="4044960" cy="4524955"/>
          </a:xfrm>
        </p:spPr>
        <p:txBody>
          <a:bodyPr/>
          <a:lstStyle>
            <a:lvl1pPr>
              <a:defRPr sz="165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4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6" name="5 Marcador de pie de página"/>
          <p:cNvSpPr>
            <a:spLocks noGrp="1"/>
          </p:cNvSpPr>
          <p:nvPr>
            <p:ph type="ftr" sz="quarter" idx="11"/>
          </p:nvPr>
        </p:nvSpPr>
        <p:spPr/>
        <p:txBody>
          <a:bodyPr/>
          <a:lstStyle>
            <a:lvl1pPr>
              <a:defRPr sz="825"/>
            </a:lvl1pPr>
          </a:lstStyle>
          <a:p>
            <a:r>
              <a:rPr lang="en-US" sz="900" smtClean="0"/>
              <a:t>CONFIDENCE Final Dissemination Workshop  02 - 05 December 2019. Bratislava, Slovakia </a:t>
            </a:r>
            <a:endParaRPr lang="en-US" sz="700" dirty="0"/>
          </a:p>
        </p:txBody>
      </p:sp>
    </p:spTree>
    <p:extLst>
      <p:ext uri="{BB962C8B-B14F-4D97-AF65-F5344CB8AC3E}">
        <p14:creationId xmlns:p14="http://schemas.microsoft.com/office/powerpoint/2010/main" val="4064165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Texto 2 Columnas y titulos">
    <p:spTree>
      <p:nvGrpSpPr>
        <p:cNvPr id="1" name=""/>
        <p:cNvGrpSpPr/>
        <p:nvPr/>
      </p:nvGrpSpPr>
      <p:grpSpPr>
        <a:xfrm>
          <a:off x="0" y="0"/>
          <a:ext cx="0" cy="0"/>
          <a:chOff x="0" y="0"/>
          <a:chExt cx="0" cy="0"/>
        </a:xfrm>
      </p:grpSpPr>
      <p:sp>
        <p:nvSpPr>
          <p:cNvPr id="2" name="Titel 1"/>
          <p:cNvSpPr>
            <a:spLocks noGrp="1"/>
          </p:cNvSpPr>
          <p:nvPr>
            <p:ph type="title"/>
          </p:nvPr>
        </p:nvSpPr>
        <p:spPr>
          <a:xfrm>
            <a:off x="300665" y="206063"/>
            <a:ext cx="6413679" cy="876569"/>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lvl1pPr>
              <a:defRPr lang="en-GB">
                <a:solidFill>
                  <a:schemeClr val="tx1"/>
                </a:solidFill>
              </a:defRPr>
            </a:lvl1pPr>
          </a:lstStyle>
          <a:p>
            <a:pPr lvl="0"/>
            <a:r>
              <a:rPr lang="es-ES" smtClean="0"/>
              <a:t>Haga clic para modificar el estilo de título del patrón</a:t>
            </a:r>
            <a:endParaRPr lang="en-GB" dirty="0"/>
          </a:p>
        </p:txBody>
      </p:sp>
      <p:sp>
        <p:nvSpPr>
          <p:cNvPr id="3" name="Textplatzhalter 2"/>
          <p:cNvSpPr>
            <a:spLocks noGrp="1"/>
          </p:cNvSpPr>
          <p:nvPr>
            <p:ph type="body" idx="1"/>
          </p:nvPr>
        </p:nvSpPr>
        <p:spPr>
          <a:xfrm>
            <a:off x="304129" y="1237878"/>
            <a:ext cx="4206816"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Haga clic para modificar el estilo de texto del patrón</a:t>
            </a:r>
          </a:p>
        </p:txBody>
      </p:sp>
      <p:sp>
        <p:nvSpPr>
          <p:cNvPr id="4" name="Inhaltsplatzhalter 3"/>
          <p:cNvSpPr>
            <a:spLocks noGrp="1"/>
          </p:cNvSpPr>
          <p:nvPr>
            <p:ph sz="half" idx="2"/>
          </p:nvPr>
        </p:nvSpPr>
        <p:spPr>
          <a:xfrm>
            <a:off x="317953" y="2018724"/>
            <a:ext cx="4179168" cy="4274501"/>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Textplatzhalter 4"/>
          <p:cNvSpPr>
            <a:spLocks noGrp="1"/>
          </p:cNvSpPr>
          <p:nvPr>
            <p:ph type="body" sz="quarter" idx="3"/>
          </p:nvPr>
        </p:nvSpPr>
        <p:spPr>
          <a:xfrm>
            <a:off x="4617792" y="1224051"/>
            <a:ext cx="4229568"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Haga clic para modificar el estilo de texto del patrón</a:t>
            </a:r>
          </a:p>
        </p:txBody>
      </p:sp>
      <p:sp>
        <p:nvSpPr>
          <p:cNvPr id="6" name="Inhaltsplatzhalter 5"/>
          <p:cNvSpPr>
            <a:spLocks noGrp="1"/>
          </p:cNvSpPr>
          <p:nvPr>
            <p:ph sz="quarter" idx="4"/>
          </p:nvPr>
        </p:nvSpPr>
        <p:spPr>
          <a:xfrm>
            <a:off x="4645440" y="2046374"/>
            <a:ext cx="4201920" cy="4246850"/>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7" name="6 Marcador de pie de página"/>
          <p:cNvSpPr>
            <a:spLocks noGrp="1"/>
          </p:cNvSpPr>
          <p:nvPr>
            <p:ph type="ftr" sz="quarter" idx="10"/>
          </p:nvPr>
        </p:nvSpPr>
        <p:spPr/>
        <p:txBody>
          <a:bodyPr/>
          <a:lstStyle>
            <a:lvl1pPr>
              <a:defRPr sz="825"/>
            </a:lvl1pPr>
          </a:lstStyle>
          <a:p>
            <a:r>
              <a:rPr lang="en-US" sz="900" smtClean="0"/>
              <a:t>CONFIDENCE Final Dissemination Workshop  02 - 05 December 2019. Bratislava, Slovakia </a:t>
            </a:r>
            <a:endParaRPr lang="en-US" sz="700" dirty="0"/>
          </a:p>
        </p:txBody>
      </p:sp>
      <p:sp>
        <p:nvSpPr>
          <p:cNvPr id="8" name="7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96997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6" name="Picture 9" descr="II_rahmen_neu_folge"/>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282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5"/>
          <p:cNvSpPr>
            <a:spLocks noGrp="1" noChangeArrowheads="1"/>
          </p:cNvSpPr>
          <p:nvPr>
            <p:ph type="body" idx="1"/>
          </p:nvPr>
        </p:nvSpPr>
        <p:spPr bwMode="auto">
          <a:xfrm>
            <a:off x="248833" y="1268047"/>
            <a:ext cx="8634528" cy="501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258546" y="232641"/>
            <a:ext cx="6238406" cy="848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2" name="1 Marcador de número de diapositiva"/>
          <p:cNvSpPr>
            <a:spLocks noGrp="1"/>
          </p:cNvSpPr>
          <p:nvPr>
            <p:ph type="sldNum" sz="quarter" idx="4"/>
          </p:nvPr>
        </p:nvSpPr>
        <p:spPr>
          <a:xfrm>
            <a:off x="8518359" y="6528956"/>
            <a:ext cx="361591" cy="227890"/>
          </a:xfrm>
          <a:prstGeom prst="rect">
            <a:avLst/>
          </a:prstGeom>
        </p:spPr>
        <p:txBody>
          <a:bodyPr vert="horz" lIns="91440" tIns="45720" rIns="91440" bIns="45720" rtlCol="0" anchor="ctr"/>
          <a:lstStyle>
            <a:lvl1pPr algn="r">
              <a:defRPr sz="900">
                <a:solidFill>
                  <a:schemeClr val="tx2"/>
                </a:solidFill>
              </a:defRPr>
            </a:lvl1p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pPr defTabSz="244084" eaLnBrk="0" fontAlgn="base" hangingPunct="0">
                <a:lnSpc>
                  <a:spcPct val="93000"/>
                </a:lnSpc>
                <a:spcBef>
                  <a:spcPct val="0"/>
                </a:spcBef>
                <a:spcAft>
                  <a:spcPct val="0"/>
                </a:spcAft>
                <a:buClr>
                  <a:srgbClr val="000000"/>
                </a:buClr>
                <a:buSzPct val="100000"/>
              </a:pPr>
              <a:t>‹Nº›</a:t>
            </a:fld>
            <a:endParaRPr lang="es-ES" b="1" dirty="0"/>
          </a:p>
        </p:txBody>
      </p:sp>
      <p:sp>
        <p:nvSpPr>
          <p:cNvPr id="5" name="4 Marcador de pie de página"/>
          <p:cNvSpPr>
            <a:spLocks noGrp="1"/>
          </p:cNvSpPr>
          <p:nvPr>
            <p:ph type="ftr" sz="quarter" idx="3"/>
          </p:nvPr>
        </p:nvSpPr>
        <p:spPr>
          <a:xfrm>
            <a:off x="5544274" y="6496050"/>
            <a:ext cx="2814468" cy="286007"/>
          </a:xfrm>
          <a:prstGeom prst="rect">
            <a:avLst/>
          </a:prstGeom>
        </p:spPr>
        <p:txBody>
          <a:bodyPr vert="horz" lIns="91440" tIns="45720" rIns="91440" bIns="45720" rtlCol="0" anchor="ctr"/>
          <a:lstStyle>
            <a:lvl1pPr marL="0" algn="r" defTabSz="244084" rtl="0" eaLnBrk="0" fontAlgn="base" latinLnBrk="0" hangingPunct="0">
              <a:lnSpc>
                <a:spcPct val="93000"/>
              </a:lnSpc>
              <a:spcBef>
                <a:spcPct val="0"/>
              </a:spcBef>
              <a:spcAft>
                <a:spcPct val="0"/>
              </a:spcAft>
              <a:buClr>
                <a:srgbClr val="000000"/>
              </a:buClr>
              <a:buSzPct val="100000"/>
              <a:defRPr lang="es-ES" sz="900" b="1" kern="1200" dirty="0">
                <a:solidFill>
                  <a:schemeClr val="tx2"/>
                </a:solidFill>
                <a:latin typeface="Arial" pitchFamily="34" charset="0"/>
                <a:ea typeface="+mn-ea"/>
                <a:cs typeface="Arial" panose="020B0604020202020204" pitchFamily="34" charset="0"/>
              </a:defRPr>
            </a:lvl1pPr>
          </a:lstStyle>
          <a:p>
            <a:r>
              <a:rPr lang="en-US" altLang="es-ES" dirty="0" smtClean="0">
                <a:ea typeface="ＭＳ Ｐゴシック"/>
              </a:rPr>
              <a:t>CONFIDENCE Final Dissemination Workshop</a:t>
            </a:r>
          </a:p>
          <a:p>
            <a:r>
              <a:rPr lang="en-US" altLang="es-ES" sz="700" dirty="0" smtClean="0">
                <a:ea typeface="ＭＳ Ｐゴシック"/>
              </a:rPr>
              <a:t> </a:t>
            </a:r>
            <a:r>
              <a:rPr lang="en-US" altLang="es-ES" sz="700" dirty="0" smtClean="0"/>
              <a:t>02</a:t>
            </a:r>
            <a:r>
              <a:rPr lang="en-US" sz="700" dirty="0" smtClean="0"/>
              <a:t> - 05 December 2019. Bratislava, Slovakia </a:t>
            </a:r>
            <a:endParaRPr lang="en-US" sz="700" dirty="0"/>
          </a:p>
        </p:txBody>
      </p:sp>
      <p:grpSp>
        <p:nvGrpSpPr>
          <p:cNvPr id="17" name="Gruppieren 11"/>
          <p:cNvGrpSpPr/>
          <p:nvPr/>
        </p:nvGrpSpPr>
        <p:grpSpPr>
          <a:xfrm>
            <a:off x="103427" y="6480091"/>
            <a:ext cx="5564262" cy="301966"/>
            <a:chOff x="116870" y="6554993"/>
            <a:chExt cx="5091962" cy="301964"/>
          </a:xfrm>
        </p:grpSpPr>
        <p:pic>
          <p:nvPicPr>
            <p:cNvPr id="18" name="Grafik 12"/>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116870" y="6554993"/>
              <a:ext cx="319021" cy="301964"/>
            </a:xfrm>
            <a:prstGeom prst="rect">
              <a:avLst/>
            </a:prstGeom>
          </p:spPr>
        </p:pic>
        <p:sp>
          <p:nvSpPr>
            <p:cNvPr id="19" name="Textfeld 13"/>
            <p:cNvSpPr txBox="1"/>
            <p:nvPr userDrawn="1"/>
          </p:nvSpPr>
          <p:spPr>
            <a:xfrm>
              <a:off x="403830" y="6641091"/>
              <a:ext cx="4805002" cy="184665"/>
            </a:xfrm>
            <a:prstGeom prst="rect">
              <a:avLst/>
            </a:prstGeom>
            <a:noFill/>
          </p:spPr>
          <p:txBody>
            <a:bodyPr wrap="square" rtlCol="0">
              <a:spAutoFit/>
            </a:bodyPr>
            <a:lstStyle/>
            <a:p>
              <a:pPr defTabSz="914378">
                <a:defRPr/>
              </a:pPr>
              <a:r>
                <a:rPr lang="en-GB" sz="600" dirty="0" smtClean="0">
                  <a:solidFill>
                    <a:prstClr val="black"/>
                  </a:solidFill>
                  <a:latin typeface="Interstate-Regular" panose="02000603020000020004" pitchFamily="2" charset="0"/>
                </a:rPr>
                <a:t>This project has received funding from the </a:t>
              </a:r>
              <a:r>
                <a:rPr lang="en-GB" sz="600" dirty="0" err="1" smtClean="0">
                  <a:solidFill>
                    <a:prstClr val="black"/>
                  </a:solidFill>
                  <a:latin typeface="Interstate-Regular" panose="02000603020000020004" pitchFamily="2" charset="0"/>
                </a:rPr>
                <a:t>Euratom</a:t>
              </a:r>
              <a:r>
                <a:rPr lang="en-GB" sz="600" dirty="0" smtClean="0">
                  <a:solidFill>
                    <a:prstClr val="black"/>
                  </a:solidFill>
                  <a:latin typeface="Interstate-Regular" panose="02000603020000020004" pitchFamily="2" charset="0"/>
                </a:rPr>
                <a:t> research and training programme 2014-2018 under grant agreement No 662287.</a:t>
              </a:r>
              <a:endParaRPr lang="en-GB" sz="100" dirty="0">
                <a:solidFill>
                  <a:prstClr val="black">
                    <a:tint val="75000"/>
                  </a:prstClr>
                </a:solidFill>
                <a:latin typeface="Arial"/>
              </a:endParaRPr>
            </a:p>
          </p:txBody>
        </p:sp>
      </p:grpSp>
      <p:pic>
        <p:nvPicPr>
          <p:cNvPr id="13" name="21 Imagen" descr="Logo_CONFIDENCE_v2.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7368648" y="142709"/>
            <a:ext cx="1511302" cy="479395"/>
          </a:xfrm>
          <a:prstGeom prst="rect">
            <a:avLst/>
          </a:prstGeom>
        </p:spPr>
      </p:pic>
      <p:pic>
        <p:nvPicPr>
          <p:cNvPr id="20" name="Grafik 9"/>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7754352" y="736927"/>
            <a:ext cx="1104979" cy="403317"/>
          </a:xfrm>
          <a:prstGeom prst="rect">
            <a:avLst/>
          </a:prstGeom>
        </p:spPr>
      </p:pic>
    </p:spTree>
    <p:extLst>
      <p:ext uri="{BB962C8B-B14F-4D97-AF65-F5344CB8AC3E}">
        <p14:creationId xmlns:p14="http://schemas.microsoft.com/office/powerpoint/2010/main" val="157425552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87"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 id="2147483672" r:id="rId12"/>
    <p:sldLayoutId id="2147483673" r:id="rId13"/>
    <p:sldLayoutId id="2147483674" r:id="rId14"/>
  </p:sldLayoutIdLst>
  <p:timing>
    <p:tnLst>
      <p:par>
        <p:cTn id="1" dur="indefinite" restart="never" nodeType="tmRoot"/>
      </p:par>
    </p:tnLst>
  </p:timing>
  <p:hf hdr="0" dt="0"/>
  <p:txStyles>
    <p:titleStyle>
      <a:lvl1pPr algn="l" defTabSz="244078" rtl="0" eaLnBrk="1" fontAlgn="base" hangingPunct="1">
        <a:lnSpc>
          <a:spcPct val="93000"/>
        </a:lnSpc>
        <a:spcBef>
          <a:spcPct val="0"/>
        </a:spcBef>
        <a:spcAft>
          <a:spcPct val="0"/>
        </a:spcAft>
        <a:buClr>
          <a:srgbClr val="000000"/>
        </a:buClr>
        <a:buSzPct val="100000"/>
        <a:buFont typeface="Times New Roman" pitchFamily="18" charset="0"/>
        <a:defRPr sz="2400" b="1">
          <a:solidFill>
            <a:schemeClr val="tx1"/>
          </a:solidFill>
          <a:effectLst/>
          <a:latin typeface="+mj-lt"/>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p:titleStyle>
    <p:bodyStyle>
      <a:lvl1pPr marL="233279" indent="-233279" algn="l" defTabSz="244078" rtl="0" eaLnBrk="1" fontAlgn="base" hangingPunct="1">
        <a:lnSpc>
          <a:spcPct val="93000"/>
        </a:lnSpc>
        <a:spcBef>
          <a:spcPct val="0"/>
        </a:spcBef>
        <a:spcAft>
          <a:spcPts val="970"/>
        </a:spcAft>
        <a:buClr>
          <a:srgbClr val="000000"/>
        </a:buClr>
        <a:buSzPct val="100000"/>
        <a:buFontTx/>
        <a:buBlip>
          <a:blip r:embed="rId20"/>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0"/>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p:bodyStyle>
    <p:otherStyle>
      <a:defPPr>
        <a:defRPr lang="de-DE"/>
      </a:defPPr>
      <a:lvl1pPr marL="0" algn="l" defTabSz="622073" rtl="0" eaLnBrk="1" latinLnBrk="0" hangingPunct="1">
        <a:defRPr sz="1200" kern="1200">
          <a:solidFill>
            <a:schemeClr val="tx1"/>
          </a:solidFill>
          <a:latin typeface="+mn-lt"/>
          <a:ea typeface="+mn-ea"/>
          <a:cs typeface="+mn-cs"/>
        </a:defRPr>
      </a:lvl1pPr>
      <a:lvl2pPr marL="311037" algn="l" defTabSz="622073" rtl="0" eaLnBrk="1" latinLnBrk="0" hangingPunct="1">
        <a:defRPr sz="1200" kern="1200">
          <a:solidFill>
            <a:schemeClr val="tx1"/>
          </a:solidFill>
          <a:latin typeface="+mn-lt"/>
          <a:ea typeface="+mn-ea"/>
          <a:cs typeface="+mn-cs"/>
        </a:defRPr>
      </a:lvl2pPr>
      <a:lvl3pPr marL="622073" algn="l" defTabSz="622073" rtl="0" eaLnBrk="1" latinLnBrk="0" hangingPunct="1">
        <a:defRPr sz="1200" kern="1200">
          <a:solidFill>
            <a:schemeClr val="tx1"/>
          </a:solidFill>
          <a:latin typeface="+mn-lt"/>
          <a:ea typeface="+mn-ea"/>
          <a:cs typeface="+mn-cs"/>
        </a:defRPr>
      </a:lvl3pPr>
      <a:lvl4pPr marL="933111" algn="l" defTabSz="622073" rtl="0" eaLnBrk="1" latinLnBrk="0" hangingPunct="1">
        <a:defRPr sz="1200" kern="1200">
          <a:solidFill>
            <a:schemeClr val="tx1"/>
          </a:solidFill>
          <a:latin typeface="+mn-lt"/>
          <a:ea typeface="+mn-ea"/>
          <a:cs typeface="+mn-cs"/>
        </a:defRPr>
      </a:lvl4pPr>
      <a:lvl5pPr marL="1244147" algn="l" defTabSz="622073" rtl="0" eaLnBrk="1" latinLnBrk="0" hangingPunct="1">
        <a:defRPr sz="1200" kern="1200">
          <a:solidFill>
            <a:schemeClr val="tx1"/>
          </a:solidFill>
          <a:latin typeface="+mn-lt"/>
          <a:ea typeface="+mn-ea"/>
          <a:cs typeface="+mn-cs"/>
        </a:defRPr>
      </a:lvl5pPr>
      <a:lvl6pPr marL="1555184" algn="l" defTabSz="622073" rtl="0" eaLnBrk="1" latinLnBrk="0" hangingPunct="1">
        <a:defRPr sz="1200" kern="1200">
          <a:solidFill>
            <a:schemeClr val="tx1"/>
          </a:solidFill>
          <a:latin typeface="+mn-lt"/>
          <a:ea typeface="+mn-ea"/>
          <a:cs typeface="+mn-cs"/>
        </a:defRPr>
      </a:lvl6pPr>
      <a:lvl7pPr marL="1866221" algn="l" defTabSz="622073" rtl="0" eaLnBrk="1" latinLnBrk="0" hangingPunct="1">
        <a:defRPr sz="1200" kern="1200">
          <a:solidFill>
            <a:schemeClr val="tx1"/>
          </a:solidFill>
          <a:latin typeface="+mn-lt"/>
          <a:ea typeface="+mn-ea"/>
          <a:cs typeface="+mn-cs"/>
        </a:defRPr>
      </a:lvl7pPr>
      <a:lvl8pPr marL="2177258" algn="l" defTabSz="622073" rtl="0" eaLnBrk="1" latinLnBrk="0" hangingPunct="1">
        <a:defRPr sz="1200" kern="1200">
          <a:solidFill>
            <a:schemeClr val="tx1"/>
          </a:solidFill>
          <a:latin typeface="+mn-lt"/>
          <a:ea typeface="+mn-ea"/>
          <a:cs typeface="+mn-cs"/>
        </a:defRPr>
      </a:lvl8pPr>
      <a:lvl9pPr marL="2488295" algn="l" defTabSz="622073"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593410" y="2743644"/>
            <a:ext cx="6201624" cy="448014"/>
          </a:xfrm>
        </p:spPr>
        <p:txBody>
          <a:bodyPr anchor="ctr"/>
          <a:lstStyle/>
          <a:p>
            <a:r>
              <a:rPr lang="es-ES" dirty="0"/>
              <a:t>Roser Sala, Milagros </a:t>
            </a:r>
            <a:r>
              <a:rPr lang="es-ES" dirty="0" smtClean="0"/>
              <a:t>Montero &amp; </a:t>
            </a:r>
            <a:r>
              <a:rPr lang="es-ES" dirty="0"/>
              <a:t>Cristina </a:t>
            </a:r>
            <a:r>
              <a:rPr lang="es-ES" dirty="0" smtClean="0"/>
              <a:t>Trueba (CIEMAT)</a:t>
            </a:r>
          </a:p>
        </p:txBody>
      </p:sp>
      <p:sp>
        <p:nvSpPr>
          <p:cNvPr id="2" name="Título 1"/>
          <p:cNvSpPr>
            <a:spLocks noGrp="1"/>
          </p:cNvSpPr>
          <p:nvPr>
            <p:ph type="ctrTitle"/>
          </p:nvPr>
        </p:nvSpPr>
        <p:spPr>
          <a:xfrm>
            <a:off x="642796" y="1281955"/>
            <a:ext cx="8102852" cy="1470298"/>
          </a:xfrm>
        </p:spPr>
        <p:txBody>
          <a:bodyPr/>
          <a:lstStyle/>
          <a:p>
            <a:pPr>
              <a:lnSpc>
                <a:spcPct val="90000"/>
              </a:lnSpc>
            </a:pPr>
            <a:r>
              <a:rPr lang="en-US" altLang="de-DE" b="1" dirty="0">
                <a:solidFill>
                  <a:schemeClr val="tx2"/>
                </a:solidFill>
              </a:rPr>
              <a:t>Involvement of stakeholders in decisions by means of </a:t>
            </a:r>
            <a:r>
              <a:rPr lang="en-US" altLang="de-DE" b="1" dirty="0" smtClean="0">
                <a:solidFill>
                  <a:schemeClr val="tx2"/>
                </a:solidFill>
              </a:rPr>
              <a:t>Delphi study (D9.23</a:t>
            </a:r>
            <a:r>
              <a:rPr lang="en-US" altLang="de-DE" b="1" dirty="0">
                <a:solidFill>
                  <a:schemeClr val="tx2"/>
                </a:solidFill>
              </a:rPr>
              <a:t>). </a:t>
            </a:r>
            <a:r>
              <a:rPr lang="en-US" altLang="de-DE" b="1" dirty="0" smtClean="0">
                <a:solidFill>
                  <a:schemeClr val="tx2"/>
                </a:solidFill>
              </a:rPr>
              <a:t/>
            </a:r>
            <a:br>
              <a:rPr lang="en-US" altLang="de-DE" b="1" dirty="0" smtClean="0">
                <a:solidFill>
                  <a:schemeClr val="tx2"/>
                </a:solidFill>
              </a:rPr>
            </a:br>
            <a:r>
              <a:rPr lang="en-US" altLang="de-DE" sz="2400" dirty="0" err="1" smtClean="0">
                <a:solidFill>
                  <a:schemeClr val="tx2"/>
                </a:solidFill>
              </a:rPr>
              <a:t>Prioritisation</a:t>
            </a:r>
            <a:r>
              <a:rPr lang="en-US" altLang="de-DE" sz="2400" dirty="0" smtClean="0">
                <a:solidFill>
                  <a:schemeClr val="tx2"/>
                </a:solidFill>
              </a:rPr>
              <a:t> </a:t>
            </a:r>
            <a:r>
              <a:rPr lang="en-US" altLang="de-DE" sz="2400" dirty="0">
                <a:solidFill>
                  <a:schemeClr val="tx2"/>
                </a:solidFill>
              </a:rPr>
              <a:t>of preferences and uncertainties of the transition phase</a:t>
            </a:r>
          </a:p>
        </p:txBody>
      </p:sp>
    </p:spTree>
    <p:extLst>
      <p:ext uri="{BB962C8B-B14F-4D97-AF65-F5344CB8AC3E}">
        <p14:creationId xmlns:p14="http://schemas.microsoft.com/office/powerpoint/2010/main" val="1274579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Objectives of the recovery plan</a:t>
            </a:r>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10</a:t>
            </a:fld>
            <a:endParaRPr lang="es-ES" b="1" dirty="0">
              <a:latin typeface="Arial" pitchFamily="34" charset="0"/>
            </a:endParaRPr>
          </a:p>
        </p:txBody>
      </p:sp>
      <p:graphicFrame>
        <p:nvGraphicFramePr>
          <p:cNvPr id="6" name="Gráfico 5"/>
          <p:cNvGraphicFramePr/>
          <p:nvPr>
            <p:extLst>
              <p:ext uri="{D42A27DB-BD31-4B8C-83A1-F6EECF244321}">
                <p14:modId xmlns:p14="http://schemas.microsoft.com/office/powerpoint/2010/main" val="3029031409"/>
              </p:ext>
            </p:extLst>
          </p:nvPr>
        </p:nvGraphicFramePr>
        <p:xfrm>
          <a:off x="656491" y="1289537"/>
          <a:ext cx="8264397" cy="51464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01407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t>Challenges</a:t>
            </a:r>
            <a:endParaRPr lang="en-US" dirty="0"/>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11</a:t>
            </a:fld>
            <a:endParaRPr lang="es-ES" b="1" dirty="0">
              <a:latin typeface="Arial" pitchFamily="34" charset="0"/>
            </a:endParaRPr>
          </a:p>
        </p:txBody>
      </p:sp>
      <p:graphicFrame>
        <p:nvGraphicFramePr>
          <p:cNvPr id="6" name="Gráfico 5"/>
          <p:cNvGraphicFramePr/>
          <p:nvPr>
            <p:extLst>
              <p:ext uri="{D42A27DB-BD31-4B8C-83A1-F6EECF244321}">
                <p14:modId xmlns:p14="http://schemas.microsoft.com/office/powerpoint/2010/main" val="2059095668"/>
              </p:ext>
            </p:extLst>
          </p:nvPr>
        </p:nvGraphicFramePr>
        <p:xfrm>
          <a:off x="269631" y="1207478"/>
          <a:ext cx="8651258" cy="52167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511536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Uncertainties</a:t>
            </a:r>
            <a:endParaRPr lang="es-ES" dirty="0"/>
          </a:p>
        </p:txBody>
      </p:sp>
      <p:sp>
        <p:nvSpPr>
          <p:cNvPr id="3" name="2 Marcador de contenido"/>
          <p:cNvSpPr>
            <a:spLocks noGrp="1"/>
          </p:cNvSpPr>
          <p:nvPr>
            <p:ph idx="1"/>
          </p:nvPr>
        </p:nvSpPr>
        <p:spPr>
          <a:xfrm>
            <a:off x="258546" y="1151927"/>
            <a:ext cx="8685616" cy="1579241"/>
          </a:xfrm>
        </p:spPr>
        <p:txBody>
          <a:bodyPr/>
          <a:lstStyle/>
          <a:p>
            <a:pPr lvl="0"/>
            <a:r>
              <a:rPr lang="en-US" dirty="0" smtClean="0"/>
              <a:t>All </a:t>
            </a:r>
            <a:r>
              <a:rPr lang="en-US" dirty="0"/>
              <a:t>uncertainties were considered highly important, ranging from 4.6 (What are the effects at low doses? How accurate are the predictions of future levels of contamination in food and feed?) to 6.05 (How to ensure that foods found in homes and on the market do not generate panic or rejection</a:t>
            </a:r>
            <a:r>
              <a:rPr lang="en-US" dirty="0" smtClean="0"/>
              <a:t>?).</a:t>
            </a:r>
          </a:p>
          <a:p>
            <a:pPr lvl="0"/>
            <a:r>
              <a:rPr lang="en-US" dirty="0"/>
              <a:t>In general, from the results, three groups of uncertainties can be derived:</a:t>
            </a:r>
          </a:p>
          <a:p>
            <a:pPr marL="0" lvl="0" indent="0">
              <a:buNone/>
            </a:pPr>
            <a:endParaRPr lang="en-US" dirty="0" smtClean="0"/>
          </a:p>
          <a:p>
            <a:endParaRPr lang="es-ES"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12</a:t>
            </a:fld>
            <a:endParaRPr lang="es-ES" b="1" dirty="0">
              <a:latin typeface="Arial" pitchFamily="34" charset="0"/>
            </a:endParaRPr>
          </a:p>
        </p:txBody>
      </p:sp>
      <p:graphicFrame>
        <p:nvGraphicFramePr>
          <p:cNvPr id="9" name="Tabla 8"/>
          <p:cNvGraphicFramePr>
            <a:graphicFrameLocks noGrp="1"/>
          </p:cNvGraphicFramePr>
          <p:nvPr>
            <p:extLst>
              <p:ext uri="{D42A27DB-BD31-4B8C-83A1-F6EECF244321}">
                <p14:modId xmlns:p14="http://schemas.microsoft.com/office/powerpoint/2010/main" val="1335601750"/>
              </p:ext>
            </p:extLst>
          </p:nvPr>
        </p:nvGraphicFramePr>
        <p:xfrm>
          <a:off x="449808" y="2801619"/>
          <a:ext cx="8303092" cy="3291840"/>
        </p:xfrm>
        <a:graphic>
          <a:graphicData uri="http://schemas.openxmlformats.org/drawingml/2006/table">
            <a:tbl>
              <a:tblPr firstRow="1" bandRow="1">
                <a:tableStyleId>{5C22544A-7EE6-4342-B048-85BDC9FD1C3A}</a:tableStyleId>
              </a:tblPr>
              <a:tblGrid>
                <a:gridCol w="1419313">
                  <a:extLst>
                    <a:ext uri="{9D8B030D-6E8A-4147-A177-3AD203B41FA5}">
                      <a16:colId xmlns:a16="http://schemas.microsoft.com/office/drawing/2014/main" val="1590771842"/>
                    </a:ext>
                  </a:extLst>
                </a:gridCol>
                <a:gridCol w="1406342">
                  <a:extLst>
                    <a:ext uri="{9D8B030D-6E8A-4147-A177-3AD203B41FA5}">
                      <a16:colId xmlns:a16="http://schemas.microsoft.com/office/drawing/2014/main" val="67691908"/>
                    </a:ext>
                  </a:extLst>
                </a:gridCol>
                <a:gridCol w="5477437">
                  <a:extLst>
                    <a:ext uri="{9D8B030D-6E8A-4147-A177-3AD203B41FA5}">
                      <a16:colId xmlns:a16="http://schemas.microsoft.com/office/drawing/2014/main" val="3933725423"/>
                    </a:ext>
                  </a:extLst>
                </a:gridCol>
              </a:tblGrid>
              <a:tr h="370840">
                <a:tc>
                  <a:txBody>
                    <a:bodyPr/>
                    <a:lstStyle/>
                    <a:p>
                      <a:r>
                        <a:rPr lang="en-US" sz="1600" dirty="0" smtClean="0"/>
                        <a:t>Level of importance</a:t>
                      </a:r>
                      <a:endParaRPr lang="en-US" sz="1600" dirty="0"/>
                    </a:p>
                  </a:txBody>
                  <a:tcPr/>
                </a:tc>
                <a:tc>
                  <a:txBody>
                    <a:bodyPr/>
                    <a:lstStyle/>
                    <a:p>
                      <a:r>
                        <a:rPr lang="en-US" sz="1600" dirty="0" smtClean="0"/>
                        <a:t>Score</a:t>
                      </a:r>
                    </a:p>
                    <a:p>
                      <a:r>
                        <a:rPr lang="en-US" sz="1600" dirty="0" smtClean="0"/>
                        <a:t> (1 to 7)</a:t>
                      </a:r>
                      <a:endParaRPr lang="en-US" sz="1600" dirty="0"/>
                    </a:p>
                  </a:txBody>
                  <a:tcPr/>
                </a:tc>
                <a:tc>
                  <a:txBody>
                    <a:bodyPr/>
                    <a:lstStyle/>
                    <a:p>
                      <a:r>
                        <a:rPr lang="en-US" sz="1600" dirty="0" smtClean="0"/>
                        <a:t>Example</a:t>
                      </a:r>
                      <a:endParaRPr lang="en-US" sz="1600" dirty="0"/>
                    </a:p>
                  </a:txBody>
                  <a:tcPr/>
                </a:tc>
                <a:extLst>
                  <a:ext uri="{0D108BD9-81ED-4DB2-BD59-A6C34878D82A}">
                    <a16:rowId xmlns:a16="http://schemas.microsoft.com/office/drawing/2014/main" val="1910656715"/>
                  </a:ext>
                </a:extLst>
              </a:tr>
              <a:tr h="370840">
                <a:tc>
                  <a:txBody>
                    <a:bodyPr/>
                    <a:lstStyle/>
                    <a:p>
                      <a:r>
                        <a:rPr lang="en-US" sz="1600" b="1" dirty="0" smtClean="0"/>
                        <a:t>Very High</a:t>
                      </a:r>
                      <a:endParaRPr lang="en-US" sz="1600" b="1" dirty="0"/>
                    </a:p>
                  </a:txBody>
                  <a:tcPr/>
                </a:tc>
                <a:tc>
                  <a:txBody>
                    <a:bodyPr/>
                    <a:lstStyle/>
                    <a:p>
                      <a:r>
                        <a:rPr lang="en-GB" sz="1600" kern="1200" dirty="0" smtClean="0">
                          <a:solidFill>
                            <a:schemeClr val="dk1"/>
                          </a:solidFill>
                          <a:effectLst/>
                          <a:latin typeface="+mn-lt"/>
                          <a:ea typeface="+mn-ea"/>
                          <a:cs typeface="+mn-cs"/>
                        </a:rPr>
                        <a:t>Rated </a:t>
                      </a:r>
                      <a:r>
                        <a:rPr lang="en-GB" sz="1600" kern="1200" dirty="0" smtClean="0">
                          <a:solidFill>
                            <a:schemeClr val="dk1"/>
                          </a:solidFill>
                          <a:effectLst/>
                          <a:latin typeface="+mn-lt"/>
                          <a:ea typeface="+mn-ea"/>
                          <a:cs typeface="+mn-cs"/>
                        </a:rPr>
                        <a:t>6 or above</a:t>
                      </a:r>
                      <a:endParaRPr lang="en-US" sz="1600" dirty="0"/>
                    </a:p>
                  </a:txBody>
                  <a:tcPr/>
                </a:tc>
                <a:tc>
                  <a:txBody>
                    <a:bodyPr/>
                    <a:lstStyle/>
                    <a:p>
                      <a:r>
                        <a:rPr lang="en-US" sz="1600" kern="1200" dirty="0" smtClean="0">
                          <a:solidFill>
                            <a:schemeClr val="dk1"/>
                          </a:solidFill>
                          <a:effectLst/>
                          <a:latin typeface="+mn-lt"/>
                          <a:ea typeface="+mn-ea"/>
                          <a:cs typeface="+mn-cs"/>
                        </a:rPr>
                        <a:t>What are the social consequences of the different strategies? </a:t>
                      </a:r>
                    </a:p>
                    <a:p>
                      <a:r>
                        <a:rPr lang="en-US" sz="1600" kern="1200" dirty="0" smtClean="0">
                          <a:solidFill>
                            <a:schemeClr val="dk1"/>
                          </a:solidFill>
                          <a:effectLst/>
                          <a:latin typeface="+mn-lt"/>
                          <a:ea typeface="+mn-ea"/>
                          <a:cs typeface="+mn-cs"/>
                        </a:rPr>
                        <a:t>How to ensure that foods do not generate panic or rejection?</a:t>
                      </a:r>
                    </a:p>
                  </a:txBody>
                  <a:tcPr/>
                </a:tc>
                <a:extLst>
                  <a:ext uri="{0D108BD9-81ED-4DB2-BD59-A6C34878D82A}">
                    <a16:rowId xmlns:a16="http://schemas.microsoft.com/office/drawing/2014/main" val="4282385363"/>
                  </a:ext>
                </a:extLst>
              </a:tr>
              <a:tr h="370840">
                <a:tc>
                  <a:txBody>
                    <a:bodyPr/>
                    <a:lstStyle/>
                    <a:p>
                      <a:r>
                        <a:rPr lang="en-US" sz="1600" b="1" dirty="0" smtClean="0"/>
                        <a:t>High</a:t>
                      </a:r>
                      <a:endParaRPr lang="en-US" sz="1600" b="1" dirty="0"/>
                    </a:p>
                  </a:txBody>
                  <a:tcPr/>
                </a:tc>
                <a:tc>
                  <a:txBody>
                    <a:bodyPr/>
                    <a:lstStyle/>
                    <a:p>
                      <a:r>
                        <a:rPr lang="en-GB" sz="1600" kern="1200" dirty="0" smtClean="0">
                          <a:solidFill>
                            <a:schemeClr val="dk1"/>
                          </a:solidFill>
                          <a:effectLst/>
                          <a:latin typeface="+mn-lt"/>
                          <a:ea typeface="+mn-ea"/>
                          <a:cs typeface="+mn-cs"/>
                        </a:rPr>
                        <a:t>Rated </a:t>
                      </a:r>
                      <a:r>
                        <a:rPr lang="en-GB" sz="1600" kern="1200" dirty="0" smtClean="0">
                          <a:solidFill>
                            <a:schemeClr val="dk1"/>
                          </a:solidFill>
                          <a:effectLst/>
                          <a:latin typeface="+mn-lt"/>
                          <a:ea typeface="+mn-ea"/>
                          <a:cs typeface="+mn-cs"/>
                        </a:rPr>
                        <a:t>between 5 and 6</a:t>
                      </a:r>
                      <a:endParaRPr lang="en-US" sz="1600" dirty="0"/>
                    </a:p>
                  </a:txBody>
                  <a:tcPr/>
                </a:tc>
                <a:tc>
                  <a:txBody>
                    <a:bodyPr/>
                    <a:lstStyle/>
                    <a:p>
                      <a:r>
                        <a:rPr lang="en-GB" sz="1600" kern="1200" dirty="0" smtClean="0">
                          <a:solidFill>
                            <a:schemeClr val="dk1"/>
                          </a:solidFill>
                          <a:effectLst/>
                          <a:latin typeface="+mn-lt"/>
                          <a:ea typeface="+mn-ea"/>
                          <a:cs typeface="+mn-cs"/>
                        </a:rPr>
                        <a:t>What to do with the waste? </a:t>
                      </a:r>
                    </a:p>
                    <a:p>
                      <a:r>
                        <a:rPr lang="en-US" sz="1600" dirty="0" smtClean="0"/>
                        <a:t>What is the acceptable level of contamination to lift or finish recovery actions?</a:t>
                      </a:r>
                      <a:endParaRPr lang="en-US" sz="1600" dirty="0"/>
                    </a:p>
                  </a:txBody>
                  <a:tcPr/>
                </a:tc>
                <a:extLst>
                  <a:ext uri="{0D108BD9-81ED-4DB2-BD59-A6C34878D82A}">
                    <a16:rowId xmlns:a16="http://schemas.microsoft.com/office/drawing/2014/main" val="843188042"/>
                  </a:ext>
                </a:extLst>
              </a:tr>
              <a:tr h="370840">
                <a:tc>
                  <a:txBody>
                    <a:bodyPr/>
                    <a:lstStyle/>
                    <a:p>
                      <a:r>
                        <a:rPr lang="en-US" sz="1600" b="1" dirty="0" smtClean="0"/>
                        <a:t>Medium</a:t>
                      </a:r>
                      <a:endParaRPr lang="en-US" sz="1600" b="1" dirty="0"/>
                    </a:p>
                  </a:txBody>
                  <a:tcPr/>
                </a:tc>
                <a:tc>
                  <a:txBody>
                    <a:bodyPr/>
                    <a:lstStyle/>
                    <a:p>
                      <a:r>
                        <a:rPr lang="en-GB" sz="1600" kern="1200" dirty="0" smtClean="0">
                          <a:solidFill>
                            <a:schemeClr val="dk1"/>
                          </a:solidFill>
                          <a:effectLst/>
                          <a:latin typeface="+mn-lt"/>
                          <a:ea typeface="+mn-ea"/>
                          <a:cs typeface="+mn-cs"/>
                        </a:rPr>
                        <a:t>Rated </a:t>
                      </a:r>
                      <a:r>
                        <a:rPr lang="en-GB" sz="1600" kern="1200" dirty="0" smtClean="0">
                          <a:solidFill>
                            <a:schemeClr val="dk1"/>
                          </a:solidFill>
                          <a:effectLst/>
                          <a:latin typeface="+mn-lt"/>
                          <a:ea typeface="+mn-ea"/>
                          <a:cs typeface="+mn-cs"/>
                        </a:rPr>
                        <a:t>5 or below</a:t>
                      </a:r>
                      <a:endParaRPr lang="en-US" sz="1600" dirty="0"/>
                    </a:p>
                  </a:txBody>
                  <a:tcPr/>
                </a:tc>
                <a:tc>
                  <a:txBody>
                    <a:bodyPr/>
                    <a:lstStyle/>
                    <a:p>
                      <a:r>
                        <a:rPr lang="en-GB" sz="1600" kern="1200" dirty="0" smtClean="0">
                          <a:solidFill>
                            <a:schemeClr val="dk1"/>
                          </a:solidFill>
                          <a:effectLst/>
                          <a:latin typeface="+mn-lt"/>
                          <a:ea typeface="+mn-ea"/>
                          <a:cs typeface="+mn-cs"/>
                        </a:rPr>
                        <a:t>Who will pay the compensations? </a:t>
                      </a:r>
                    </a:p>
                    <a:p>
                      <a:r>
                        <a:rPr lang="en-GB" sz="1600" kern="1200" dirty="0" smtClean="0">
                          <a:solidFill>
                            <a:schemeClr val="dk1"/>
                          </a:solidFill>
                          <a:effectLst/>
                          <a:latin typeface="+mn-lt"/>
                          <a:ea typeface="+mn-ea"/>
                          <a:cs typeface="+mn-cs"/>
                        </a:rPr>
                        <a:t>How to manage the maintenance and surveillance of restricted areas in the long term? </a:t>
                      </a:r>
                    </a:p>
                  </a:txBody>
                  <a:tcPr/>
                </a:tc>
                <a:extLst>
                  <a:ext uri="{0D108BD9-81ED-4DB2-BD59-A6C34878D82A}">
                    <a16:rowId xmlns:a16="http://schemas.microsoft.com/office/drawing/2014/main" val="2843368698"/>
                  </a:ext>
                </a:extLst>
              </a:tr>
            </a:tbl>
          </a:graphicData>
        </a:graphic>
      </p:graphicFrame>
    </p:spTree>
    <p:extLst>
      <p:ext uri="{BB962C8B-B14F-4D97-AF65-F5344CB8AC3E}">
        <p14:creationId xmlns:p14="http://schemas.microsoft.com/office/powerpoint/2010/main" val="3104966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Conclusions</a:t>
            </a:r>
            <a:endParaRPr lang="es-ES" dirty="0"/>
          </a:p>
        </p:txBody>
      </p:sp>
      <p:sp>
        <p:nvSpPr>
          <p:cNvPr id="3" name="2 Marcador de contenido"/>
          <p:cNvSpPr>
            <a:spLocks noGrp="1"/>
          </p:cNvSpPr>
          <p:nvPr>
            <p:ph idx="1"/>
          </p:nvPr>
        </p:nvSpPr>
        <p:spPr>
          <a:xfrm>
            <a:off x="258546" y="1151927"/>
            <a:ext cx="8685616" cy="5068399"/>
          </a:xfrm>
        </p:spPr>
        <p:txBody>
          <a:bodyPr/>
          <a:lstStyle/>
          <a:p>
            <a:pPr marL="0" lvl="0" indent="0">
              <a:buNone/>
            </a:pPr>
            <a:r>
              <a:rPr lang="en-US" dirty="0" smtClean="0"/>
              <a:t>1. There </a:t>
            </a:r>
            <a:r>
              <a:rPr lang="en-US" dirty="0"/>
              <a:t>are </a:t>
            </a:r>
            <a:r>
              <a:rPr lang="en-US" u="sng" dirty="0" smtClean="0"/>
              <a:t>three </a:t>
            </a:r>
            <a:r>
              <a:rPr lang="en-US" u="sng" dirty="0" smtClean="0"/>
              <a:t>main </a:t>
            </a:r>
            <a:r>
              <a:rPr lang="en-US" u="sng" dirty="0"/>
              <a:t>issues </a:t>
            </a:r>
            <a:r>
              <a:rPr lang="en-US" dirty="0"/>
              <a:t>that were repeated in the results:</a:t>
            </a:r>
          </a:p>
          <a:p>
            <a:pPr lvl="1"/>
            <a:r>
              <a:rPr lang="en-US" dirty="0"/>
              <a:t>Importance of </a:t>
            </a:r>
            <a:r>
              <a:rPr lang="en-US" b="1" dirty="0"/>
              <a:t>food control</a:t>
            </a:r>
            <a:r>
              <a:rPr lang="en-US" dirty="0"/>
              <a:t>, which is directly related to the health and safety of the population.</a:t>
            </a:r>
          </a:p>
          <a:p>
            <a:pPr lvl="1"/>
            <a:r>
              <a:rPr lang="en-US" dirty="0" smtClean="0"/>
              <a:t>The need </a:t>
            </a:r>
            <a:r>
              <a:rPr lang="en-US" dirty="0"/>
              <a:t>to consider </a:t>
            </a:r>
            <a:r>
              <a:rPr lang="en-US" b="1" dirty="0" smtClean="0"/>
              <a:t>information </a:t>
            </a:r>
            <a:r>
              <a:rPr lang="en-US" b="1" dirty="0"/>
              <a:t>dissemination and risk communication</a:t>
            </a:r>
            <a:r>
              <a:rPr lang="en-US" dirty="0"/>
              <a:t> to </a:t>
            </a:r>
            <a:r>
              <a:rPr lang="en-US" dirty="0" smtClean="0"/>
              <a:t>the. </a:t>
            </a:r>
            <a:r>
              <a:rPr lang="en-US" dirty="0"/>
              <a:t>population, directly related to public trust</a:t>
            </a:r>
            <a:r>
              <a:rPr lang="en-US" dirty="0" smtClean="0"/>
              <a:t>.</a:t>
            </a:r>
          </a:p>
          <a:p>
            <a:pPr lvl="1"/>
            <a:r>
              <a:rPr lang="en-US" dirty="0"/>
              <a:t>The need for </a:t>
            </a:r>
            <a:r>
              <a:rPr lang="en-US" b="1" dirty="0"/>
              <a:t>clarity of roles, good coordination and enough </a:t>
            </a:r>
            <a:r>
              <a:rPr lang="en-US" b="1" dirty="0" smtClean="0"/>
              <a:t>training, </a:t>
            </a:r>
            <a:r>
              <a:rPr lang="en-US" dirty="0" smtClean="0"/>
              <a:t>essential to manage the problems that can arise during the transition phase</a:t>
            </a:r>
            <a:r>
              <a:rPr lang="en-US" b="1" dirty="0" smtClean="0"/>
              <a:t>.</a:t>
            </a:r>
            <a:endParaRPr lang="en-US" dirty="0" smtClean="0"/>
          </a:p>
          <a:p>
            <a:pPr marL="0" lvl="0" indent="0">
              <a:buNone/>
            </a:pPr>
            <a:r>
              <a:rPr lang="en-US" dirty="0" smtClean="0"/>
              <a:t>2. </a:t>
            </a:r>
            <a:r>
              <a:rPr lang="en-US" u="sng" dirty="0" smtClean="0"/>
              <a:t>High </a:t>
            </a:r>
            <a:r>
              <a:rPr lang="en-US" u="sng" dirty="0"/>
              <a:t>level of agreement </a:t>
            </a:r>
            <a:r>
              <a:rPr lang="en-US" dirty="0"/>
              <a:t>has been found among the stakeholders that have participated. This agreement could be explained by </a:t>
            </a:r>
            <a:r>
              <a:rPr lang="en-US" dirty="0" smtClean="0"/>
              <a:t>different reasons:</a:t>
            </a:r>
            <a:endParaRPr lang="en-US" dirty="0"/>
          </a:p>
          <a:p>
            <a:pPr lvl="1"/>
            <a:r>
              <a:rPr lang="en-US" dirty="0" smtClean="0"/>
              <a:t>All </a:t>
            </a:r>
            <a:r>
              <a:rPr lang="en-US" dirty="0"/>
              <a:t>the issues are </a:t>
            </a:r>
            <a:r>
              <a:rPr lang="en-US" dirty="0" smtClean="0"/>
              <a:t>really </a:t>
            </a:r>
            <a:r>
              <a:rPr lang="en-US" dirty="0" smtClean="0"/>
              <a:t>important, </a:t>
            </a:r>
            <a:r>
              <a:rPr lang="en-US" dirty="0"/>
              <a:t>so there is a small margin </a:t>
            </a:r>
            <a:r>
              <a:rPr lang="en-US"/>
              <a:t>for </a:t>
            </a:r>
            <a:r>
              <a:rPr lang="en-US" smtClean="0"/>
              <a:t>variability.</a:t>
            </a:r>
            <a:endParaRPr lang="en-US" dirty="0"/>
          </a:p>
          <a:p>
            <a:pPr lvl="1"/>
            <a:r>
              <a:rPr lang="en-US" dirty="0"/>
              <a:t>I</a:t>
            </a:r>
            <a:r>
              <a:rPr lang="en-US" dirty="0" smtClean="0"/>
              <a:t>nvolved </a:t>
            </a:r>
            <a:r>
              <a:rPr lang="en-US" dirty="0"/>
              <a:t>experts have similar views, probably because of the fact that a large percentage of participants </a:t>
            </a:r>
            <a:r>
              <a:rPr lang="en-US" dirty="0" smtClean="0"/>
              <a:t>belongs </a:t>
            </a:r>
            <a:r>
              <a:rPr lang="en-US" dirty="0"/>
              <a:t>to the public authorities </a:t>
            </a:r>
            <a:r>
              <a:rPr lang="en-US" dirty="0" smtClean="0"/>
              <a:t>group</a:t>
            </a:r>
            <a:r>
              <a:rPr lang="en-US" dirty="0"/>
              <a:t>. It would be necessary to incorporate other stakeholder groups </a:t>
            </a:r>
            <a:r>
              <a:rPr lang="en-US" dirty="0" smtClean="0"/>
              <a:t>in </a:t>
            </a:r>
            <a:r>
              <a:rPr lang="en-US" dirty="0"/>
              <a:t>order to verify if there is a greater </a:t>
            </a:r>
            <a:r>
              <a:rPr lang="en-US" dirty="0" smtClean="0"/>
              <a:t>divergence </a:t>
            </a:r>
            <a:r>
              <a:rPr lang="en-US" dirty="0"/>
              <a:t>in the results. </a:t>
            </a:r>
            <a:endParaRPr lang="en-US" dirty="0" smtClean="0"/>
          </a:p>
          <a:p>
            <a:pPr marL="0" indent="0">
              <a:buNone/>
            </a:pPr>
            <a:r>
              <a:rPr lang="en-US" dirty="0" smtClean="0"/>
              <a:t>3. </a:t>
            </a:r>
            <a:r>
              <a:rPr lang="en-US" u="sng" dirty="0" smtClean="0"/>
              <a:t>Role of Delphi</a:t>
            </a:r>
            <a:r>
              <a:rPr lang="en-US" dirty="0" smtClean="0"/>
              <a:t>: useful and efficient tool to obtain a quantitative assessment, if relevant stakeholders can be involved.</a:t>
            </a:r>
            <a:endParaRPr lang="en-US"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13</a:t>
            </a:fld>
            <a:endParaRPr lang="es-ES" b="1" dirty="0">
              <a:latin typeface="Arial" pitchFamily="34" charset="0"/>
            </a:endParaRPr>
          </a:p>
        </p:txBody>
      </p:sp>
    </p:spTree>
    <p:extLst>
      <p:ext uri="{BB962C8B-B14F-4D97-AF65-F5344CB8AC3E}">
        <p14:creationId xmlns:p14="http://schemas.microsoft.com/office/powerpoint/2010/main" val="29066670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ubtítulo"/>
          <p:cNvSpPr>
            <a:spLocks noGrp="1"/>
          </p:cNvSpPr>
          <p:nvPr>
            <p:ph type="subTitle" idx="1"/>
          </p:nvPr>
        </p:nvSpPr>
        <p:spPr/>
        <p:txBody>
          <a:bodyPr/>
          <a:lstStyle/>
          <a:p>
            <a:r>
              <a:rPr lang="es-ES" dirty="0" smtClean="0"/>
              <a:t>roser.sala@ciemat.es</a:t>
            </a:r>
            <a:endParaRPr lang="es-ES" dirty="0"/>
          </a:p>
        </p:txBody>
      </p:sp>
      <p:sp>
        <p:nvSpPr>
          <p:cNvPr id="5" name="4 Título"/>
          <p:cNvSpPr>
            <a:spLocks noGrp="1"/>
          </p:cNvSpPr>
          <p:nvPr>
            <p:ph type="ctrTitle"/>
          </p:nvPr>
        </p:nvSpPr>
        <p:spPr>
          <a:xfrm>
            <a:off x="700200" y="2216099"/>
            <a:ext cx="7743600" cy="839922"/>
          </a:xfrm>
        </p:spPr>
        <p:txBody>
          <a:bodyPr/>
          <a:lstStyle/>
          <a:p>
            <a:r>
              <a:rPr lang="en-US" altLang="de-DE" dirty="0">
                <a:solidFill>
                  <a:schemeClr val="tx2"/>
                </a:solidFill>
              </a:rPr>
              <a:t>Involvement of stakeholders in decisions by means of transnational surveys (D9.23). </a:t>
            </a:r>
            <a:r>
              <a:rPr lang="en-US" altLang="de-DE" dirty="0" smtClean="0">
                <a:solidFill>
                  <a:schemeClr val="tx2"/>
                </a:solidFill>
              </a:rPr>
              <a:t/>
            </a:r>
            <a:br>
              <a:rPr lang="en-US" altLang="de-DE" dirty="0" smtClean="0">
                <a:solidFill>
                  <a:schemeClr val="tx2"/>
                </a:solidFill>
              </a:rPr>
            </a:br>
            <a:r>
              <a:rPr lang="en-US" altLang="de-DE" dirty="0" err="1" smtClean="0">
                <a:solidFill>
                  <a:schemeClr val="tx2"/>
                </a:solidFill>
              </a:rPr>
              <a:t>Prioritisation</a:t>
            </a:r>
            <a:r>
              <a:rPr lang="en-US" altLang="de-DE" dirty="0" smtClean="0">
                <a:solidFill>
                  <a:schemeClr val="tx2"/>
                </a:solidFill>
              </a:rPr>
              <a:t> </a:t>
            </a:r>
            <a:r>
              <a:rPr lang="en-US" altLang="de-DE" dirty="0">
                <a:solidFill>
                  <a:schemeClr val="tx2"/>
                </a:solidFill>
              </a:rPr>
              <a:t>of preferences and uncertainties of the transition phase</a:t>
            </a:r>
            <a:endParaRPr lang="es-ES" dirty="0"/>
          </a:p>
        </p:txBody>
      </p:sp>
      <p:sp>
        <p:nvSpPr>
          <p:cNvPr id="3" name="2 Marcador de número de diapositiva"/>
          <p:cNvSpPr>
            <a:spLocks noGrp="1"/>
          </p:cNvSpPr>
          <p:nvPr>
            <p:ph type="sldNum" sz="quarter" idx="4294967295"/>
          </p:nvPr>
        </p:nvSpPr>
        <p:spPr>
          <a:xfrm>
            <a:off x="8782050" y="6529388"/>
            <a:ext cx="361950" cy="227012"/>
          </a:xfrm>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14</a:t>
            </a:fld>
            <a:endParaRPr lang="es-ES" b="1" dirty="0">
              <a:latin typeface="Arial" pitchFamily="34" charset="0"/>
            </a:endParaRPr>
          </a:p>
        </p:txBody>
      </p:sp>
    </p:spTree>
    <p:extLst>
      <p:ext uri="{BB962C8B-B14F-4D97-AF65-F5344CB8AC3E}">
        <p14:creationId xmlns:p14="http://schemas.microsoft.com/office/powerpoint/2010/main" val="3219836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Objectives</a:t>
            </a:r>
            <a:endParaRPr lang="es-ES" dirty="0"/>
          </a:p>
        </p:txBody>
      </p:sp>
      <p:sp>
        <p:nvSpPr>
          <p:cNvPr id="3" name="2 Marcador de contenido"/>
          <p:cNvSpPr>
            <a:spLocks noGrp="1"/>
          </p:cNvSpPr>
          <p:nvPr>
            <p:ph idx="1"/>
          </p:nvPr>
        </p:nvSpPr>
        <p:spPr>
          <a:xfrm>
            <a:off x="723331" y="1819800"/>
            <a:ext cx="7301553" cy="2181687"/>
          </a:xfrm>
        </p:spPr>
        <p:txBody>
          <a:bodyPr/>
          <a:lstStyle/>
          <a:p>
            <a:r>
              <a:rPr lang="en-US" sz="2000" dirty="0"/>
              <a:t>To obtain a prioritization/ranking of stakeholders’ views concerning most important issues, criteria and uncertainties </a:t>
            </a:r>
            <a:r>
              <a:rPr lang="en-US" sz="2000" dirty="0" smtClean="0"/>
              <a:t>for the decision-making in </a:t>
            </a:r>
            <a:r>
              <a:rPr lang="en-US" sz="2000" dirty="0"/>
              <a:t>the transition phase</a:t>
            </a:r>
            <a:r>
              <a:rPr lang="en-US" sz="2000" dirty="0" smtClean="0"/>
              <a:t>.</a:t>
            </a:r>
          </a:p>
          <a:p>
            <a:pPr marL="0" indent="0">
              <a:buNone/>
            </a:pPr>
            <a:endParaRPr lang="en-US" sz="2000" dirty="0"/>
          </a:p>
          <a:p>
            <a:pPr lvl="0"/>
            <a:r>
              <a:rPr lang="en-US" sz="2000" dirty="0" smtClean="0"/>
              <a:t>To </a:t>
            </a:r>
            <a:r>
              <a:rPr lang="en-US" sz="2000" dirty="0"/>
              <a:t>explore consensus amongst stakeholders of different European </a:t>
            </a:r>
            <a:r>
              <a:rPr lang="en-US" sz="2000" dirty="0" smtClean="0"/>
              <a:t>countries</a:t>
            </a:r>
            <a:r>
              <a:rPr lang="en-US" sz="2000" dirty="0"/>
              <a:t>.</a:t>
            </a:r>
            <a:endParaRPr lang="es-ES" sz="2000"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2</a:t>
            </a:fld>
            <a:endParaRPr lang="es-ES" b="1" dirty="0">
              <a:latin typeface="Arial" pitchFamily="34" charset="0"/>
            </a:endParaRPr>
          </a:p>
        </p:txBody>
      </p:sp>
    </p:spTree>
    <p:extLst>
      <p:ext uri="{BB962C8B-B14F-4D97-AF65-F5344CB8AC3E}">
        <p14:creationId xmlns:p14="http://schemas.microsoft.com/office/powerpoint/2010/main" val="23413073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Procedure</a:t>
            </a:r>
            <a:endParaRPr lang="es-ES" dirty="0"/>
          </a:p>
        </p:txBody>
      </p:sp>
      <p:sp>
        <p:nvSpPr>
          <p:cNvPr id="3" name="2 Marcador de contenido"/>
          <p:cNvSpPr>
            <a:spLocks noGrp="1"/>
          </p:cNvSpPr>
          <p:nvPr>
            <p:ph idx="1"/>
          </p:nvPr>
        </p:nvSpPr>
        <p:spPr>
          <a:xfrm>
            <a:off x="258546" y="1151927"/>
            <a:ext cx="8685616" cy="2842557"/>
          </a:xfrm>
        </p:spPr>
        <p:txBody>
          <a:bodyPr/>
          <a:lstStyle/>
          <a:p>
            <a:pPr lvl="0"/>
            <a:r>
              <a:rPr lang="en-US" dirty="0"/>
              <a:t>The study was carried out in three phases: </a:t>
            </a:r>
          </a:p>
          <a:p>
            <a:pPr marL="615057" lvl="1" indent="-342900">
              <a:buFont typeface="+mj-lt"/>
              <a:buAutoNum type="arabicPeriod"/>
            </a:pPr>
            <a:r>
              <a:rPr lang="en-US" b="1" dirty="0"/>
              <a:t>A</a:t>
            </a:r>
            <a:r>
              <a:rPr lang="en-US" dirty="0"/>
              <a:t> </a:t>
            </a:r>
            <a:r>
              <a:rPr lang="en-US" b="1" dirty="0"/>
              <a:t>first open-ended </a:t>
            </a:r>
            <a:r>
              <a:rPr lang="en-US" b="1" dirty="0" smtClean="0"/>
              <a:t>questionnaire </a:t>
            </a:r>
            <a:r>
              <a:rPr lang="en-US" dirty="0" smtClean="0"/>
              <a:t>to collect </a:t>
            </a:r>
            <a:r>
              <a:rPr lang="en-US" dirty="0"/>
              <a:t>some first ideas regarding future recovery strategies and other </a:t>
            </a:r>
            <a:r>
              <a:rPr lang="en-US" dirty="0" smtClean="0"/>
              <a:t>issues </a:t>
            </a:r>
            <a:r>
              <a:rPr lang="en-US" dirty="0"/>
              <a:t>(October 2017 - February 2018</a:t>
            </a:r>
            <a:r>
              <a:rPr lang="en-US" dirty="0" smtClean="0"/>
              <a:t>).</a:t>
            </a:r>
            <a:endParaRPr lang="en-US" dirty="0"/>
          </a:p>
          <a:p>
            <a:pPr marL="615057" lvl="1" indent="-342900">
              <a:buFont typeface="+mj-lt"/>
              <a:buAutoNum type="arabicPeriod"/>
            </a:pPr>
            <a:r>
              <a:rPr lang="en-US" b="1" dirty="0"/>
              <a:t>First round</a:t>
            </a:r>
            <a:r>
              <a:rPr lang="en-US" dirty="0"/>
              <a:t>: A questionnaire with closed questions to assess the importance of different issues, objectives, and challenges for </a:t>
            </a:r>
            <a:r>
              <a:rPr lang="en-US" dirty="0" smtClean="0"/>
              <a:t>recovery (June - </a:t>
            </a:r>
            <a:r>
              <a:rPr lang="en-US" dirty="0"/>
              <a:t>October 2018).</a:t>
            </a:r>
          </a:p>
          <a:p>
            <a:pPr marL="615057" lvl="1" indent="-342900">
              <a:buFont typeface="+mj-lt"/>
              <a:buAutoNum type="arabicPeriod"/>
            </a:pPr>
            <a:r>
              <a:rPr lang="en-US" b="1" dirty="0"/>
              <a:t>Second  round</a:t>
            </a:r>
            <a:r>
              <a:rPr lang="en-US" dirty="0"/>
              <a:t>: A second questionnaire aimed at creating a ranking of the most relevant </a:t>
            </a:r>
            <a:r>
              <a:rPr lang="en-US" dirty="0" smtClean="0"/>
              <a:t>issues. We asked participants to distribute points among the main issues to be considered during the transition phase, indicating the relative importance of each in terms of efforts and resources to devote to them (April - </a:t>
            </a:r>
            <a:r>
              <a:rPr lang="en-US" dirty="0"/>
              <a:t>May 2019</a:t>
            </a:r>
            <a:r>
              <a:rPr lang="en-US" dirty="0" smtClean="0"/>
              <a:t>).</a:t>
            </a:r>
          </a:p>
          <a:p>
            <a:pPr marL="0" lvl="0" indent="0">
              <a:buNone/>
            </a:pPr>
            <a:endParaRPr lang="en-US" dirty="0" smtClean="0"/>
          </a:p>
          <a:p>
            <a:endParaRPr lang="es-ES"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3</a:t>
            </a:fld>
            <a:endParaRPr lang="es-ES" b="1" dirty="0">
              <a:latin typeface="Arial" pitchFamily="34" charset="0"/>
            </a:endParaRPr>
          </a:p>
        </p:txBody>
      </p:sp>
      <p:pic>
        <p:nvPicPr>
          <p:cNvPr id="7" name="Imagen 6"/>
          <p:cNvPicPr>
            <a:picLocks noChangeAspect="1"/>
          </p:cNvPicPr>
          <p:nvPr/>
        </p:nvPicPr>
        <p:blipFill>
          <a:blip r:embed="rId2"/>
          <a:stretch>
            <a:fillRect/>
          </a:stretch>
        </p:blipFill>
        <p:spPr>
          <a:xfrm>
            <a:off x="4236098" y="3887931"/>
            <a:ext cx="4421399" cy="2521387"/>
          </a:xfrm>
          <a:prstGeom prst="rect">
            <a:avLst/>
          </a:prstGeom>
        </p:spPr>
      </p:pic>
      <p:sp>
        <p:nvSpPr>
          <p:cNvPr id="8" name="Rectángulo 7"/>
          <p:cNvSpPr/>
          <p:nvPr/>
        </p:nvSpPr>
        <p:spPr>
          <a:xfrm>
            <a:off x="258546" y="4064935"/>
            <a:ext cx="3777867" cy="1895775"/>
          </a:xfrm>
          <a:prstGeom prst="rect">
            <a:avLst/>
          </a:prstGeom>
        </p:spPr>
        <p:txBody>
          <a:bodyPr wrap="square">
            <a:spAutoFit/>
          </a:bodyPr>
          <a:lstStyle/>
          <a:p>
            <a:pPr marL="233279" indent="-233279" defTabSz="244078" fontAlgn="base">
              <a:lnSpc>
                <a:spcPct val="93000"/>
              </a:lnSpc>
              <a:spcBef>
                <a:spcPct val="0"/>
              </a:spcBef>
              <a:spcAft>
                <a:spcPts val="970"/>
              </a:spcAft>
              <a:buClr>
                <a:srgbClr val="000000"/>
              </a:buClr>
              <a:buSzPct val="100000"/>
              <a:buBlip>
                <a:blip r:embed="rId3"/>
              </a:buBlip>
            </a:pPr>
            <a:r>
              <a:rPr lang="en-US" dirty="0">
                <a:cs typeface="Arial" panose="020B0604020202020204" pitchFamily="34" charset="0"/>
              </a:rPr>
              <a:t>The final responses were obtained by weighting equally all the experts’ estimates from the second round and aggregating them (</a:t>
            </a:r>
            <a:r>
              <a:rPr lang="en-US" sz="1650" dirty="0">
                <a:cs typeface="Arial" panose="020B0604020202020204" pitchFamily="34" charset="0"/>
              </a:rPr>
              <a:t>as there were not extreme values, the average was considered a good measure</a:t>
            </a:r>
            <a:r>
              <a:rPr lang="en-US" dirty="0">
                <a:cs typeface="Arial" panose="020B0604020202020204" pitchFamily="34" charset="0"/>
              </a:rPr>
              <a:t>).</a:t>
            </a:r>
          </a:p>
        </p:txBody>
      </p:sp>
    </p:spTree>
    <p:extLst>
      <p:ext uri="{BB962C8B-B14F-4D97-AF65-F5344CB8AC3E}">
        <p14:creationId xmlns:p14="http://schemas.microsoft.com/office/powerpoint/2010/main" val="820346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1st round </a:t>
            </a:r>
            <a:r>
              <a:rPr lang="es-ES" dirty="0" err="1" smtClean="0"/>
              <a:t>questionnaire</a:t>
            </a:r>
            <a:endParaRPr lang="es-ES" dirty="0"/>
          </a:p>
        </p:txBody>
      </p:sp>
      <p:sp>
        <p:nvSpPr>
          <p:cNvPr id="3" name="2 Marcador de contenido"/>
          <p:cNvSpPr>
            <a:spLocks noGrp="1"/>
          </p:cNvSpPr>
          <p:nvPr>
            <p:ph idx="1"/>
          </p:nvPr>
        </p:nvSpPr>
        <p:spPr>
          <a:xfrm>
            <a:off x="415029" y="1262363"/>
            <a:ext cx="8284125" cy="3309637"/>
          </a:xfrm>
        </p:spPr>
        <p:txBody>
          <a:bodyPr/>
          <a:lstStyle/>
          <a:p>
            <a:r>
              <a:rPr lang="en-US" dirty="0" smtClean="0"/>
              <a:t>Topics:</a:t>
            </a:r>
          </a:p>
          <a:p>
            <a:pPr lvl="1"/>
            <a:r>
              <a:rPr lang="en-GB" dirty="0"/>
              <a:t>Demographic section (country, professional field, and level of influence </a:t>
            </a:r>
            <a:r>
              <a:rPr lang="es-ES" dirty="0"/>
              <a:t>).</a:t>
            </a:r>
          </a:p>
          <a:p>
            <a:pPr lvl="1"/>
            <a:r>
              <a:rPr lang="en-US" dirty="0"/>
              <a:t>Concerns in the transition phase</a:t>
            </a:r>
          </a:p>
          <a:p>
            <a:pPr lvl="1"/>
            <a:r>
              <a:rPr lang="en-US" dirty="0"/>
              <a:t>Issues to be addressed </a:t>
            </a:r>
          </a:p>
          <a:p>
            <a:pPr lvl="1"/>
            <a:r>
              <a:rPr lang="en-US" dirty="0"/>
              <a:t>Objectives of the </a:t>
            </a:r>
            <a:r>
              <a:rPr lang="en-US" dirty="0" smtClean="0"/>
              <a:t>recovery </a:t>
            </a:r>
            <a:r>
              <a:rPr lang="en-US" dirty="0"/>
              <a:t>plan</a:t>
            </a:r>
          </a:p>
          <a:p>
            <a:pPr lvl="1"/>
            <a:r>
              <a:rPr lang="en-US" dirty="0"/>
              <a:t>Main challenges</a:t>
            </a:r>
          </a:p>
          <a:p>
            <a:pPr marL="311037" lvl="1" indent="0">
              <a:buNone/>
            </a:pPr>
            <a:endParaRPr lang="en-US"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4</a:t>
            </a:fld>
            <a:endParaRPr lang="es-ES" b="1" dirty="0">
              <a:latin typeface="Arial" pitchFamily="34" charset="0"/>
            </a:endParaRPr>
          </a:p>
        </p:txBody>
      </p:sp>
      <p:pic>
        <p:nvPicPr>
          <p:cNvPr id="8" name="Imagen 7"/>
          <p:cNvPicPr>
            <a:picLocks noChangeAspect="1"/>
          </p:cNvPicPr>
          <p:nvPr/>
        </p:nvPicPr>
        <p:blipFill>
          <a:blip r:embed="rId2"/>
          <a:stretch>
            <a:fillRect/>
          </a:stretch>
        </p:blipFill>
        <p:spPr>
          <a:xfrm>
            <a:off x="2866928" y="3557587"/>
            <a:ext cx="5788814" cy="2451327"/>
          </a:xfrm>
          <a:prstGeom prst="rect">
            <a:avLst/>
          </a:prstGeom>
        </p:spPr>
      </p:pic>
    </p:spTree>
    <p:extLst>
      <p:ext uri="{BB962C8B-B14F-4D97-AF65-F5344CB8AC3E}">
        <p14:creationId xmlns:p14="http://schemas.microsoft.com/office/powerpoint/2010/main" val="2114762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2nd round </a:t>
            </a:r>
            <a:r>
              <a:rPr lang="es-ES" dirty="0" err="1" smtClean="0"/>
              <a:t>questionnaire</a:t>
            </a:r>
            <a:endParaRPr lang="es-ES" dirty="0"/>
          </a:p>
        </p:txBody>
      </p:sp>
      <p:sp>
        <p:nvSpPr>
          <p:cNvPr id="3" name="2 Marcador de contenido"/>
          <p:cNvSpPr>
            <a:spLocks noGrp="1"/>
          </p:cNvSpPr>
          <p:nvPr>
            <p:ph idx="1"/>
          </p:nvPr>
        </p:nvSpPr>
        <p:spPr>
          <a:xfrm>
            <a:off x="415029" y="1262363"/>
            <a:ext cx="2328171" cy="4578600"/>
          </a:xfrm>
        </p:spPr>
        <p:txBody>
          <a:bodyPr/>
          <a:lstStyle/>
          <a:p>
            <a:r>
              <a:rPr lang="en-US" dirty="0"/>
              <a:t>Very similar to the one of the 1st </a:t>
            </a:r>
            <a:r>
              <a:rPr lang="en-US" dirty="0" smtClean="0"/>
              <a:t>round, </a:t>
            </a:r>
            <a:r>
              <a:rPr lang="en-US" dirty="0"/>
              <a:t>providing feedback from the first round results.</a:t>
            </a:r>
          </a:p>
          <a:p>
            <a:r>
              <a:rPr lang="en-US" dirty="0" smtClean="0"/>
              <a:t>Topics:</a:t>
            </a:r>
          </a:p>
          <a:p>
            <a:pPr lvl="1"/>
            <a:r>
              <a:rPr lang="en-US" dirty="0" smtClean="0"/>
              <a:t>Issues </a:t>
            </a:r>
            <a:r>
              <a:rPr lang="en-US" dirty="0"/>
              <a:t>to be addressed </a:t>
            </a:r>
          </a:p>
          <a:p>
            <a:pPr lvl="1"/>
            <a:r>
              <a:rPr lang="en-US" dirty="0"/>
              <a:t>Objectives of the restoration plan</a:t>
            </a:r>
          </a:p>
          <a:p>
            <a:pPr lvl="1"/>
            <a:r>
              <a:rPr lang="en-US" dirty="0"/>
              <a:t>Main challenges</a:t>
            </a:r>
          </a:p>
          <a:p>
            <a:pPr lvl="1"/>
            <a:r>
              <a:rPr lang="en-US" b="1" dirty="0" smtClean="0"/>
              <a:t>Uncertainties</a:t>
            </a:r>
            <a:endParaRPr lang="en-US" b="1" dirty="0"/>
          </a:p>
          <a:p>
            <a:pPr marL="311037" lvl="1" indent="0">
              <a:buNone/>
            </a:pPr>
            <a:endParaRPr lang="en-US" dirty="0"/>
          </a:p>
        </p:txBody>
      </p:sp>
      <p:sp>
        <p:nvSpPr>
          <p:cNvPr id="4" name="3 Marcador de pie de página"/>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5</a:t>
            </a:fld>
            <a:endParaRPr lang="es-ES" b="1" dirty="0">
              <a:latin typeface="Arial" pitchFamily="34" charset="0"/>
            </a:endParaRPr>
          </a:p>
        </p:txBody>
      </p:sp>
      <p:pic>
        <p:nvPicPr>
          <p:cNvPr id="10" name="Imagen 9"/>
          <p:cNvPicPr>
            <a:picLocks noChangeAspect="1"/>
          </p:cNvPicPr>
          <p:nvPr/>
        </p:nvPicPr>
        <p:blipFill>
          <a:blip r:embed="rId2"/>
          <a:stretch>
            <a:fillRect/>
          </a:stretch>
        </p:blipFill>
        <p:spPr>
          <a:xfrm>
            <a:off x="3377749" y="4624000"/>
            <a:ext cx="4316089" cy="1656848"/>
          </a:xfrm>
          <a:prstGeom prst="rect">
            <a:avLst/>
          </a:prstGeom>
        </p:spPr>
      </p:pic>
      <p:pic>
        <p:nvPicPr>
          <p:cNvPr id="11" name="Imagen 10"/>
          <p:cNvPicPr>
            <a:picLocks noChangeAspect="1"/>
          </p:cNvPicPr>
          <p:nvPr/>
        </p:nvPicPr>
        <p:blipFill>
          <a:blip r:embed="rId3"/>
          <a:stretch>
            <a:fillRect/>
          </a:stretch>
        </p:blipFill>
        <p:spPr>
          <a:xfrm>
            <a:off x="3406324" y="1266993"/>
            <a:ext cx="4114150" cy="3171490"/>
          </a:xfrm>
          <a:prstGeom prst="rect">
            <a:avLst/>
          </a:prstGeom>
        </p:spPr>
      </p:pic>
    </p:spTree>
    <p:extLst>
      <p:ext uri="{BB962C8B-B14F-4D97-AF65-F5344CB8AC3E}">
        <p14:creationId xmlns:p14="http://schemas.microsoft.com/office/powerpoint/2010/main" val="1513794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t>Sample (1/2)</a:t>
            </a:r>
            <a:endParaRPr lang="en-US" dirty="0"/>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6</a:t>
            </a:fld>
            <a:endParaRPr lang="es-ES" b="1" dirty="0">
              <a:latin typeface="Arial" pitchFamily="34" charset="0"/>
            </a:endParaRPr>
          </a:p>
        </p:txBody>
      </p:sp>
      <p:graphicFrame>
        <p:nvGraphicFramePr>
          <p:cNvPr id="9" name="Gráfico 8"/>
          <p:cNvGraphicFramePr/>
          <p:nvPr>
            <p:extLst>
              <p:ext uri="{D42A27DB-BD31-4B8C-83A1-F6EECF244321}">
                <p14:modId xmlns:p14="http://schemas.microsoft.com/office/powerpoint/2010/main" val="3439489408"/>
              </p:ext>
            </p:extLst>
          </p:nvPr>
        </p:nvGraphicFramePr>
        <p:xfrm>
          <a:off x="258546" y="1081476"/>
          <a:ext cx="4494378" cy="32204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Gráfico 9"/>
          <p:cNvGraphicFramePr/>
          <p:nvPr>
            <p:extLst>
              <p:ext uri="{D42A27DB-BD31-4B8C-83A1-F6EECF244321}">
                <p14:modId xmlns:p14="http://schemas.microsoft.com/office/powerpoint/2010/main" val="1535834335"/>
              </p:ext>
            </p:extLst>
          </p:nvPr>
        </p:nvGraphicFramePr>
        <p:xfrm>
          <a:off x="4449171" y="3070747"/>
          <a:ext cx="4580905" cy="3261814"/>
        </p:xfrm>
        <a:graphic>
          <a:graphicData uri="http://schemas.openxmlformats.org/drawingml/2006/chart">
            <c:chart xmlns:c="http://schemas.openxmlformats.org/drawingml/2006/chart" xmlns:r="http://schemas.openxmlformats.org/officeDocument/2006/relationships" r:id="rId3"/>
          </a:graphicData>
        </a:graphic>
      </p:graphicFrame>
      <p:sp>
        <p:nvSpPr>
          <p:cNvPr id="3" name="CuadroTexto 2"/>
          <p:cNvSpPr txBox="1"/>
          <p:nvPr/>
        </p:nvSpPr>
        <p:spPr>
          <a:xfrm>
            <a:off x="5971592" y="1081476"/>
            <a:ext cx="765110" cy="369332"/>
          </a:xfrm>
          <a:prstGeom prst="rect">
            <a:avLst/>
          </a:prstGeom>
          <a:noFill/>
        </p:spPr>
        <p:txBody>
          <a:bodyPr wrap="square" rtlCol="0">
            <a:spAutoFit/>
          </a:bodyPr>
          <a:lstStyle/>
          <a:p>
            <a:r>
              <a:rPr lang="es-ES" dirty="0" smtClean="0"/>
              <a:t>N=41</a:t>
            </a:r>
            <a:endParaRPr lang="es-ES" dirty="0"/>
          </a:p>
        </p:txBody>
      </p:sp>
    </p:spTree>
    <p:extLst>
      <p:ext uri="{BB962C8B-B14F-4D97-AF65-F5344CB8AC3E}">
        <p14:creationId xmlns:p14="http://schemas.microsoft.com/office/powerpoint/2010/main" val="2036285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t>Sample (2/2)</a:t>
            </a:r>
            <a:endParaRPr lang="en-US" dirty="0"/>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7</a:t>
            </a:fld>
            <a:endParaRPr lang="es-ES" b="1" dirty="0">
              <a:latin typeface="Arial" pitchFamily="34" charset="0"/>
            </a:endParaRPr>
          </a:p>
        </p:txBody>
      </p:sp>
      <p:graphicFrame>
        <p:nvGraphicFramePr>
          <p:cNvPr id="8" name="Gráfico 7"/>
          <p:cNvGraphicFramePr/>
          <p:nvPr>
            <p:extLst>
              <p:ext uri="{D42A27DB-BD31-4B8C-83A1-F6EECF244321}">
                <p14:modId xmlns:p14="http://schemas.microsoft.com/office/powerpoint/2010/main" val="1782337485"/>
              </p:ext>
            </p:extLst>
          </p:nvPr>
        </p:nvGraphicFramePr>
        <p:xfrm>
          <a:off x="258546" y="1318903"/>
          <a:ext cx="4295775" cy="25622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p:cNvGraphicFramePr/>
          <p:nvPr>
            <p:extLst>
              <p:ext uri="{D42A27DB-BD31-4B8C-83A1-F6EECF244321}">
                <p14:modId xmlns:p14="http://schemas.microsoft.com/office/powerpoint/2010/main" val="2588986919"/>
              </p:ext>
            </p:extLst>
          </p:nvPr>
        </p:nvGraphicFramePr>
        <p:xfrm>
          <a:off x="4683832" y="3778014"/>
          <a:ext cx="4305300" cy="2495550"/>
        </p:xfrm>
        <a:graphic>
          <a:graphicData uri="http://schemas.openxmlformats.org/drawingml/2006/chart">
            <c:chart xmlns:c="http://schemas.openxmlformats.org/drawingml/2006/chart" xmlns:r="http://schemas.openxmlformats.org/officeDocument/2006/relationships" r:id="rId3"/>
          </a:graphicData>
        </a:graphic>
      </p:graphicFrame>
      <p:sp>
        <p:nvSpPr>
          <p:cNvPr id="7" name="CuadroTexto 6"/>
          <p:cNvSpPr txBox="1"/>
          <p:nvPr/>
        </p:nvSpPr>
        <p:spPr>
          <a:xfrm>
            <a:off x="5971592" y="1081476"/>
            <a:ext cx="765110" cy="369332"/>
          </a:xfrm>
          <a:prstGeom prst="rect">
            <a:avLst/>
          </a:prstGeom>
          <a:noFill/>
        </p:spPr>
        <p:txBody>
          <a:bodyPr wrap="square" rtlCol="0">
            <a:spAutoFit/>
          </a:bodyPr>
          <a:lstStyle/>
          <a:p>
            <a:r>
              <a:rPr lang="es-ES" dirty="0" smtClean="0"/>
              <a:t>N=41</a:t>
            </a:r>
            <a:endParaRPr lang="es-ES" dirty="0"/>
          </a:p>
        </p:txBody>
      </p:sp>
    </p:spTree>
    <p:extLst>
      <p:ext uri="{BB962C8B-B14F-4D97-AF65-F5344CB8AC3E}">
        <p14:creationId xmlns:p14="http://schemas.microsoft.com/office/powerpoint/2010/main" val="19796747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ctrTitle"/>
          </p:nvPr>
        </p:nvSpPr>
        <p:spPr/>
        <p:txBody>
          <a:bodyPr/>
          <a:lstStyle/>
          <a:p>
            <a:r>
              <a:rPr lang="en-US" sz="4000" b="1" dirty="0" smtClean="0"/>
              <a:t>Findings</a:t>
            </a:r>
            <a:endParaRPr lang="en-US" b="1" dirty="0"/>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8</a:t>
            </a:fld>
            <a:endParaRPr lang="es-ES" b="1" dirty="0">
              <a:latin typeface="Arial" pitchFamily="34" charset="0"/>
            </a:endParaRPr>
          </a:p>
        </p:txBody>
      </p:sp>
    </p:spTree>
    <p:extLst>
      <p:ext uri="{BB962C8B-B14F-4D97-AF65-F5344CB8AC3E}">
        <p14:creationId xmlns:p14="http://schemas.microsoft.com/office/powerpoint/2010/main" val="6298470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Issues to be addressed during transition phase</a:t>
            </a:r>
          </a:p>
        </p:txBody>
      </p:sp>
      <p:sp>
        <p:nvSpPr>
          <p:cNvPr id="4" name="Marcador de pie de página 3"/>
          <p:cNvSpPr>
            <a:spLocks noGrp="1"/>
          </p:cNvSpPr>
          <p:nvPr>
            <p:ph type="ftr" sz="quarter" idx="10"/>
          </p:nvPr>
        </p:nvSpPr>
        <p:spPr/>
        <p:txBody>
          <a:bodyPr/>
          <a:lstStyle/>
          <a:p>
            <a:r>
              <a:rPr lang="en-US" sz="900" smtClean="0"/>
              <a:t>CONFIDENCE Final Dissemination Workshop  02 - 05 December 2019. Bratislava, Slovakia </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9</a:t>
            </a:fld>
            <a:endParaRPr lang="es-ES" b="1" dirty="0">
              <a:latin typeface="Arial" pitchFamily="34" charset="0"/>
            </a:endParaRPr>
          </a:p>
        </p:txBody>
      </p:sp>
      <p:graphicFrame>
        <p:nvGraphicFramePr>
          <p:cNvPr id="8" name="Gráfico 7"/>
          <p:cNvGraphicFramePr/>
          <p:nvPr>
            <p:extLst>
              <p:ext uri="{D42A27DB-BD31-4B8C-83A1-F6EECF244321}">
                <p14:modId xmlns:p14="http://schemas.microsoft.com/office/powerpoint/2010/main" val="52810205"/>
              </p:ext>
            </p:extLst>
          </p:nvPr>
        </p:nvGraphicFramePr>
        <p:xfrm>
          <a:off x="368996" y="1233132"/>
          <a:ext cx="8510954" cy="51112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26243268"/>
      </p:ext>
    </p:extLst>
  </p:cSld>
  <p:clrMapOvr>
    <a:masterClrMapping/>
  </p:clrMapOvr>
  <p:timing>
    <p:tnLst>
      <p:par>
        <p:cTn id="1" dur="indefinite" restart="never" nodeType="tmRoot"/>
      </p:par>
    </p:tnLst>
  </p:timing>
</p:sld>
</file>

<file path=ppt/theme/theme1.xml><?xml version="1.0" encoding="utf-8"?>
<a:theme xmlns:a="http://schemas.openxmlformats.org/drawingml/2006/main" name="PTL_CONFIDENCE_GRAL_4-3_TR-WP71_v5">
  <a:themeElements>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2">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NFIDENCE-FWS_WP4-GralSCE_v1 [solo lectura]" id="{FA7A2964-6236-41E4-9485-CB14561F5D7A}" vid="{1DCE679D-B246-42C9-B666-812D0AA775B1}"/>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1937</TotalTime>
  <Words>1352</Words>
  <Application>Microsoft Office PowerPoint</Application>
  <PresentationFormat>Presentación en pantalla (4:3)</PresentationFormat>
  <Paragraphs>133</Paragraphs>
  <Slides>14</Slides>
  <Notes>4</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14</vt:i4>
      </vt:variant>
    </vt:vector>
  </HeadingPairs>
  <TitlesOfParts>
    <vt:vector size="22" baseType="lpstr">
      <vt:lpstr>ＭＳ Ｐゴシック</vt:lpstr>
      <vt:lpstr>Arial</vt:lpstr>
      <vt:lpstr>Calibri</vt:lpstr>
      <vt:lpstr>Futura Md BT</vt:lpstr>
      <vt:lpstr>Interstate-Regular</vt:lpstr>
      <vt:lpstr>Times New Roman</vt:lpstr>
      <vt:lpstr>Wingdings</vt:lpstr>
      <vt:lpstr>PTL_CONFIDENCE_GRAL_4-3_TR-WP71_v5</vt:lpstr>
      <vt:lpstr>Involvement of stakeholders in decisions by means of Delphi study (D9.23).  Prioritisation of preferences and uncertainties of the transition phase</vt:lpstr>
      <vt:lpstr>Objectives</vt:lpstr>
      <vt:lpstr>Procedure</vt:lpstr>
      <vt:lpstr>1st round questionnaire</vt:lpstr>
      <vt:lpstr>2nd round questionnaire</vt:lpstr>
      <vt:lpstr>Sample (1/2)</vt:lpstr>
      <vt:lpstr>Sample (2/2)</vt:lpstr>
      <vt:lpstr>Findings</vt:lpstr>
      <vt:lpstr>Issues to be addressed during transition phase</vt:lpstr>
      <vt:lpstr>Objectives of the recovery plan</vt:lpstr>
      <vt:lpstr>Challenges</vt:lpstr>
      <vt:lpstr>Uncertainties</vt:lpstr>
      <vt:lpstr>Conclusions</vt:lpstr>
      <vt:lpstr>Involvement of stakeholders in decisions by means of transnational surveys (D9.23).  Prioritisation of preferences and uncertainties of the transition phase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Decision making during the transition phase: establishment and optimisation of remediation strategies - agricultural area Scenario-based workshop</dc:title>
  <dc:creator>Montero Prieto, Milagros C</dc:creator>
  <cp:lastModifiedBy>Hewlett-Packard Company</cp:lastModifiedBy>
  <cp:revision>106</cp:revision>
  <dcterms:created xsi:type="dcterms:W3CDTF">2019-05-07T08:09:11Z</dcterms:created>
  <dcterms:modified xsi:type="dcterms:W3CDTF">2019-12-03T09:05:15Z</dcterms:modified>
</cp:coreProperties>
</file>