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Calibri" panose="020F0502020204030204" pitchFamily="34" charset="0"/>
      <p:regular r:id="rId8"/>
      <p:bold r:id="rId9"/>
      <p:italic r:id="rId10"/>
      <p:boldItalic r:id="rId11"/>
    </p:embeddedFont>
    <p:embeddedFont>
      <p:font typeface="Cambria Math" panose="02040503050406030204" pitchFamily="18" charset="0"/>
      <p:regular r:id="rId12"/>
    </p:embeddedFont>
    <p:embeddedFont>
      <p:font typeface="Arial Narrow" panose="020B0606020202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B8DBE2"/>
    <a:srgbClr val="9ECDD6"/>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743588-6701-4FB3-A2DE-541EA18DF22E}" v="18" dt="2019-11-27T13:57:43.3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Style léger 2 - Accentuation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49" autoAdjust="0"/>
    <p:restoredTop sz="78488" autoAdjust="0"/>
  </p:normalViewPr>
  <p:slideViewPr>
    <p:cSldViewPr snapToGrid="0">
      <p:cViewPr>
        <p:scale>
          <a:sx n="33" d="100"/>
          <a:sy n="33" d="100"/>
        </p:scale>
        <p:origin x="2076" y="24"/>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dbetter, Susan" userId="06a926d2-9d76-43e1-97c9-d61d1132a23f" providerId="ADAL" clId="{A2743588-6701-4FB3-A2DE-541EA18DF22E}"/>
    <pc:docChg chg="undo custSel modSld">
      <pc:chgData name="Leadbetter, Susan" userId="06a926d2-9d76-43e1-97c9-d61d1132a23f" providerId="ADAL" clId="{A2743588-6701-4FB3-A2DE-541EA18DF22E}" dt="2019-11-27T14:08:01.048" v="184" actId="20577"/>
      <pc:docMkLst>
        <pc:docMk/>
      </pc:docMkLst>
      <pc:sldChg chg="modSp">
        <pc:chgData name="Leadbetter, Susan" userId="06a926d2-9d76-43e1-97c9-d61d1132a23f" providerId="ADAL" clId="{A2743588-6701-4FB3-A2DE-541EA18DF22E}" dt="2019-11-27T14:08:01.048" v="184" actId="20577"/>
        <pc:sldMkLst>
          <pc:docMk/>
          <pc:sldMk cId="4157707726" sldId="327"/>
        </pc:sldMkLst>
        <pc:spChg chg="mod">
          <ac:chgData name="Leadbetter, Susan" userId="06a926d2-9d76-43e1-97c9-d61d1132a23f" providerId="ADAL" clId="{A2743588-6701-4FB3-A2DE-541EA18DF22E}" dt="2019-11-27T14:08:01.048" v="184" actId="20577"/>
          <ac:spMkLst>
            <pc:docMk/>
            <pc:sldMk cId="4157707726" sldId="327"/>
            <ac:spMk id="68" creationId="{00000000-0000-0000-0000-000000000000}"/>
          </ac:spMkLst>
        </pc:spChg>
        <pc:spChg chg="mod">
          <ac:chgData name="Leadbetter, Susan" userId="06a926d2-9d76-43e1-97c9-d61d1132a23f" providerId="ADAL" clId="{A2743588-6701-4FB3-A2DE-541EA18DF22E}" dt="2019-11-27T11:15:41.762" v="7" actId="13926"/>
          <ac:spMkLst>
            <pc:docMk/>
            <pc:sldMk cId="4157707726" sldId="327"/>
            <ac:spMk id="77" creationId="{00000000-0000-0000-0000-000000000000}"/>
          </ac:spMkLst>
        </pc:spChg>
        <pc:spChg chg="mod">
          <ac:chgData name="Leadbetter, Susan" userId="06a926d2-9d76-43e1-97c9-d61d1132a23f" providerId="ADAL" clId="{A2743588-6701-4FB3-A2DE-541EA18DF22E}" dt="2019-11-27T14:02:43.893" v="169" actId="20577"/>
          <ac:spMkLst>
            <pc:docMk/>
            <pc:sldMk cId="4157707726" sldId="327"/>
            <ac:spMk id="107"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png"/><Relationship Id="rId18" Type="http://schemas.openxmlformats.org/officeDocument/2006/relationships/image" Target="../media/image14.png"/><Relationship Id="rId26" Type="http://schemas.openxmlformats.org/officeDocument/2006/relationships/image" Target="../media/image22.png"/><Relationship Id="rId3" Type="http://schemas.openxmlformats.org/officeDocument/2006/relationships/hyperlink" Target="http://www.engage-concert.eu/" TargetMode="External"/><Relationship Id="rId21" Type="http://schemas.openxmlformats.org/officeDocument/2006/relationships/image" Target="../media/image17.png"/><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5" Type="http://schemas.openxmlformats.org/officeDocument/2006/relationships/image" Target="../media/image21.png"/><Relationship Id="rId2" Type="http://schemas.openxmlformats.org/officeDocument/2006/relationships/hyperlink" Target="https://concert-h2020.eu/" TargetMode="External"/><Relationship Id="rId16" Type="http://schemas.openxmlformats.org/officeDocument/2006/relationships/image" Target="../media/image12.png"/><Relationship Id="rId20" Type="http://schemas.openxmlformats.org/officeDocument/2006/relationships/image" Target="../media/image16.png"/><Relationship Id="rId29"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24" Type="http://schemas.openxmlformats.org/officeDocument/2006/relationships/image" Target="../media/image20.png"/><Relationship Id="rId5" Type="http://schemas.openxmlformats.org/officeDocument/2006/relationships/image" Target="../media/image1.png"/><Relationship Id="rId15" Type="http://schemas.openxmlformats.org/officeDocument/2006/relationships/image" Target="../media/image11.png"/><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image" Target="../media/image6.png"/><Relationship Id="rId19" Type="http://schemas.openxmlformats.org/officeDocument/2006/relationships/image" Target="../media/image15.pn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png"/><Relationship Id="rId22" Type="http://schemas.openxmlformats.org/officeDocument/2006/relationships/image" Target="../media/image18.png"/><Relationship Id="rId27"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075944" y="806465"/>
            <a:ext cx="15230160"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a:solidFill>
                  <a:srgbClr val="4AA0B1"/>
                </a:solidFill>
                <a:cs typeface="Segoe UI" pitchFamily="34" charset="0"/>
              </a:rPr>
              <a:t>Ensemble simulations on the Fukushima case study and comparisons to observations  </a:t>
            </a:r>
          </a:p>
          <a:p>
            <a:pPr fontAlgn="auto">
              <a:lnSpc>
                <a:spcPct val="90000"/>
              </a:lnSpc>
              <a:spcAft>
                <a:spcPts val="0"/>
              </a:spcAft>
            </a:pPr>
            <a:r>
              <a:rPr lang="en-AU" sz="2500" b="1" i="1" dirty="0">
                <a:solidFill>
                  <a:srgbClr val="4AA0B1"/>
                </a:solidFill>
                <a:cs typeface="Segoe UI" pitchFamily="34" charset="0"/>
              </a:rPr>
              <a:t>Irène Korsakissok</a:t>
            </a:r>
            <a:r>
              <a:rPr lang="en-AU" sz="2500" b="1" i="1" baseline="30000" dirty="0">
                <a:solidFill>
                  <a:srgbClr val="4AA0B1"/>
                </a:solidFill>
                <a:cs typeface="Segoe UI" pitchFamily="34" charset="0"/>
              </a:rPr>
              <a:t>1</a:t>
            </a:r>
            <a:r>
              <a:rPr lang="en-AU" sz="2500" b="1" i="1" dirty="0">
                <a:solidFill>
                  <a:srgbClr val="4AA0B1"/>
                </a:solidFill>
                <a:cs typeface="Segoe UI" pitchFamily="34" charset="0"/>
              </a:rPr>
              <a:t>, Raphaël Périllat</a:t>
            </a:r>
            <a:r>
              <a:rPr lang="en-AU" sz="2500" b="1" i="1" baseline="30000" dirty="0">
                <a:solidFill>
                  <a:srgbClr val="4AA0B1"/>
                </a:solidFill>
                <a:cs typeface="Segoe UI" pitchFamily="34" charset="0"/>
              </a:rPr>
              <a:t>2,</a:t>
            </a:r>
            <a:r>
              <a:rPr lang="en-AU" sz="2500" b="1" i="1" dirty="0">
                <a:solidFill>
                  <a:srgbClr val="4AA0B1"/>
                </a:solidFill>
                <a:cs typeface="Segoe UI" pitchFamily="34" charset="0"/>
              </a:rPr>
              <a:t>, Susan Leadbetter</a:t>
            </a:r>
            <a:r>
              <a:rPr lang="en-AU" sz="2500" b="1" i="1" baseline="30000" dirty="0">
                <a:solidFill>
                  <a:srgbClr val="4AA0B1"/>
                </a:solidFill>
                <a:cs typeface="Segoe UI" pitchFamily="34" charset="0"/>
              </a:rPr>
              <a:t>3 </a:t>
            </a:r>
          </a:p>
          <a:p>
            <a:pPr fontAlgn="auto">
              <a:lnSpc>
                <a:spcPct val="90000"/>
              </a:lnSpc>
              <a:spcBef>
                <a:spcPts val="1800"/>
              </a:spcBef>
              <a:spcAft>
                <a:spcPts val="0"/>
              </a:spcAft>
            </a:pPr>
            <a:r>
              <a:rPr lang="en-AU" sz="2500" b="1" i="1" dirty="0">
                <a:solidFill>
                  <a:srgbClr val="4AA0B1"/>
                </a:solidFill>
                <a:cs typeface="Segoe UI" pitchFamily="34" charset="0"/>
              </a:rPr>
              <a:t>With contribution of WP1 participants to the Fukushima study</a:t>
            </a:r>
          </a:p>
          <a:p>
            <a:pPr fontAlgn="auto">
              <a:lnSpc>
                <a:spcPct val="90000"/>
              </a:lnSpc>
              <a:spcBef>
                <a:spcPts val="0"/>
              </a:spcBef>
              <a:spcAft>
                <a:spcPts val="0"/>
              </a:spcAft>
            </a:pPr>
            <a:r>
              <a:rPr lang="en-AU" sz="2500" i="1" baseline="30000" dirty="0">
                <a:solidFill>
                  <a:srgbClr val="4AA0B1"/>
                </a:solidFill>
                <a:cs typeface="Segoe UI" pitchFamily="34" charset="0"/>
              </a:rPr>
              <a:t>2</a:t>
            </a:r>
            <a:r>
              <a:rPr lang="en-AU" sz="2500" i="1" dirty="0">
                <a:solidFill>
                  <a:srgbClr val="4AA0B1"/>
                </a:solidFill>
                <a:cs typeface="Segoe UI" pitchFamily="34" charset="0"/>
              </a:rPr>
              <a:t>IRSN, PSE, Fontenay-aux-Roses, France, </a:t>
            </a:r>
            <a:r>
              <a:rPr lang="en-AU" sz="2500" i="1" baseline="30000" dirty="0">
                <a:solidFill>
                  <a:srgbClr val="4AA0B1"/>
                </a:solidFill>
                <a:cs typeface="Segoe UI" pitchFamily="34" charset="0"/>
              </a:rPr>
              <a:t>2</a:t>
            </a:r>
            <a:r>
              <a:rPr lang="en-AU" sz="2500" i="1" dirty="0">
                <a:solidFill>
                  <a:srgbClr val="4AA0B1"/>
                </a:solidFill>
                <a:cs typeface="Segoe UI" pitchFamily="34" charset="0"/>
              </a:rPr>
              <a:t>PHIMECA ENGINEERING, Clermont Ferrand, France,</a:t>
            </a:r>
            <a:r>
              <a:rPr lang="en-AU" sz="2500" i="1" baseline="30000" dirty="0">
                <a:solidFill>
                  <a:srgbClr val="4AA0B1"/>
                </a:solidFill>
                <a:cs typeface="Segoe UI" pitchFamily="34" charset="0"/>
              </a:rPr>
              <a:t> 3</a:t>
            </a:r>
            <a:r>
              <a:rPr lang="en-AU" sz="2500" i="1" dirty="0">
                <a:solidFill>
                  <a:srgbClr val="4AA0B1"/>
                </a:solidFill>
                <a:cs typeface="Segoe UI" pitchFamily="34" charset="0"/>
              </a:rPr>
              <a:t>Met Office, Exeter, UK</a:t>
            </a:r>
          </a:p>
          <a:p>
            <a:pPr fontAlgn="auto">
              <a:lnSpc>
                <a:spcPct val="90000"/>
              </a:lnSpc>
              <a:spcBef>
                <a:spcPts val="0"/>
              </a:spcBef>
              <a:spcAft>
                <a:spcPts val="0"/>
              </a:spcAft>
            </a:pPr>
            <a:r>
              <a:rPr lang="en-AU" sz="2500" b="1" i="1" dirty="0">
                <a:solidFill>
                  <a:srgbClr val="4AA0B1"/>
                </a:solidFill>
                <a:cs typeface="Segoe UI" pitchFamily="34" charset="0"/>
              </a:rPr>
              <a:t>Irene.korsakissok@irsn.fr</a:t>
            </a:r>
            <a:endParaRPr lang="en-US" sz="4600" b="1"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43" name="Rectangle 500"/>
          <p:cNvSpPr/>
          <p:nvPr/>
        </p:nvSpPr>
        <p:spPr bwMode="auto">
          <a:xfrm>
            <a:off x="1200427" y="24391728"/>
            <a:ext cx="27755509" cy="1192609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US" sz="2800" dirty="0">
              <a:latin typeface="+mj-lt"/>
              <a:ea typeface="Segoe UI" pitchFamily="34" charset="0"/>
              <a:cs typeface="Segoe UI" pitchFamily="34" charset="0"/>
            </a:endParaRPr>
          </a:p>
        </p:txBody>
      </p:sp>
      <p:sp>
        <p:nvSpPr>
          <p:cNvPr id="54" name="Text Box 12"/>
          <p:cNvSpPr txBox="1">
            <a:spLocks noChangeArrowheads="1"/>
          </p:cNvSpPr>
          <p:nvPr/>
        </p:nvSpPr>
        <p:spPr bwMode="auto">
          <a:xfrm>
            <a:off x="1348592" y="24562974"/>
            <a:ext cx="1720262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Indicators to assess the quality of an ensemble by comparison to observations</a:t>
            </a:r>
          </a:p>
        </p:txBody>
      </p:sp>
      <p:sp>
        <p:nvSpPr>
          <p:cNvPr id="46" name="Rectangle 504"/>
          <p:cNvSpPr/>
          <p:nvPr/>
        </p:nvSpPr>
        <p:spPr bwMode="auto">
          <a:xfrm>
            <a:off x="1235012" y="36498978"/>
            <a:ext cx="27720925" cy="271285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09119" y="36457722"/>
            <a:ext cx="2966674"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Wp1</a:t>
            </a:r>
            <a:endParaRPr lang="sk-SK" b="1" dirty="0">
              <a:solidFill>
                <a:schemeClr val="accent2"/>
              </a:solidFill>
              <a:latin typeface="Arial Narrow" panose="020B0606020202030204" pitchFamily="34" charset="0"/>
              <a:cs typeface="Aharoni" panose="02010803020104030203" pitchFamily="2" charset="-79"/>
            </a:endParaRPr>
          </a:p>
        </p:txBody>
      </p:sp>
      <p:pic>
        <p:nvPicPr>
          <p:cNvPr id="115" name="Picture 11" descr="IRSN_logo"/>
          <p:cNvPicPr>
            <a:picLocks noChangeAspect="1" noChangeArrowheads="1"/>
          </p:cNvPicPr>
          <p:nvPr/>
        </p:nvPicPr>
        <p:blipFill>
          <a:blip r:embed="rId8">
            <a:extLst>
              <a:ext uri="{28A0092B-C50C-407E-A947-70E740481C1C}">
                <a14:useLocalDpi xmlns:a14="http://schemas.microsoft.com/office/drawing/2010/main" val="0"/>
              </a:ext>
            </a:extLst>
          </a:blip>
          <a:srcRect b="51863"/>
          <a:stretch>
            <a:fillRect/>
          </a:stretch>
        </p:blipFill>
        <p:spPr bwMode="auto">
          <a:xfrm>
            <a:off x="2067488" y="1370099"/>
            <a:ext cx="2918930" cy="92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e 12"/>
          <p:cNvGrpSpPr/>
          <p:nvPr/>
        </p:nvGrpSpPr>
        <p:grpSpPr>
          <a:xfrm>
            <a:off x="1216289" y="16737265"/>
            <a:ext cx="27749543" cy="7433176"/>
            <a:chOff x="1262058" y="18024494"/>
            <a:chExt cx="27749543" cy="6354956"/>
          </a:xfrm>
        </p:grpSpPr>
        <p:sp>
          <p:nvSpPr>
            <p:cNvPr id="49" name="Rectangle 502"/>
            <p:cNvSpPr/>
            <p:nvPr/>
          </p:nvSpPr>
          <p:spPr bwMode="auto">
            <a:xfrm>
              <a:off x="1262058" y="18024494"/>
              <a:ext cx="27749543" cy="6354956"/>
            </a:xfrm>
            <a:prstGeom prst="rect">
              <a:avLst/>
            </a:prstGeom>
            <a:solidFill>
              <a:schemeClr val="bg1">
                <a:alpha val="99000"/>
              </a:schemeClr>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US" sz="2800" dirty="0">
                <a:latin typeface="+mn-lt"/>
                <a:ea typeface="Segoe UI" pitchFamily="34" charset="0"/>
                <a:cs typeface="Segoe UI" pitchFamily="34" charset="0"/>
              </a:endParaRPr>
            </a:p>
          </p:txBody>
        </p:sp>
        <p:sp>
          <p:nvSpPr>
            <p:cNvPr id="50" name="Text Box 12"/>
            <p:cNvSpPr txBox="1">
              <a:spLocks noChangeArrowheads="1"/>
            </p:cNvSpPr>
            <p:nvPr/>
          </p:nvSpPr>
          <p:spPr bwMode="auto">
            <a:xfrm>
              <a:off x="1488242" y="18084580"/>
              <a:ext cx="9068479" cy="587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Performance of the ensembles’ medians</a:t>
              </a:r>
            </a:p>
          </p:txBody>
        </p:sp>
      </p:grpSp>
      <p:sp>
        <p:nvSpPr>
          <p:cNvPr id="75" name="Rectangle 4"/>
          <p:cNvSpPr>
            <a:spLocks noChangeArrowheads="1"/>
          </p:cNvSpPr>
          <p:nvPr/>
        </p:nvSpPr>
        <p:spPr bwMode="auto">
          <a:xfrm>
            <a:off x="1225613" y="39398226"/>
            <a:ext cx="27740219" cy="1015663"/>
          </a:xfrm>
          <a:prstGeom prst="rect">
            <a:avLst/>
          </a:prstGeom>
          <a:solidFill>
            <a:srgbClr val="B8DBE2"/>
          </a:solidFill>
          <a:ln>
            <a:noFill/>
          </a:ln>
          <a:effectLst/>
          <a:extLst/>
        </p:spPr>
        <p:txBody>
          <a:bodyPr vert="horz" wrap="square" lIns="91440" tIns="45720" rIns="91440" bIns="45720" numCol="1" anchor="ctr" anchorCtr="0" compatLnSpc="1">
            <a:prstTxWarp prst="textNoShape">
              <a:avLst/>
            </a:prstTxWarp>
            <a:spAutoFit/>
          </a:bodyPr>
          <a:lstStyle/>
          <a:p>
            <a:r>
              <a:rPr lang="en-US" altLang="fr-FR" sz="2000" dirty="0" err="1">
                <a:latin typeface="+mn-lt"/>
                <a:ea typeface="Calibri" pitchFamily="34" charset="0"/>
                <a:cs typeface="Times New Roman" pitchFamily="18" charset="0"/>
              </a:rPr>
              <a:t>Korsakissok</a:t>
            </a:r>
            <a:r>
              <a:rPr lang="en-US" altLang="fr-FR" sz="2000" dirty="0">
                <a:latin typeface="+mn-lt"/>
                <a:ea typeface="Calibri" pitchFamily="34" charset="0"/>
                <a:cs typeface="Times New Roman" pitchFamily="18" charset="0"/>
              </a:rPr>
              <a:t>, I., R. </a:t>
            </a:r>
            <a:r>
              <a:rPr lang="en-US" altLang="fr-FR" sz="2000" dirty="0" err="1">
                <a:latin typeface="+mn-lt"/>
                <a:ea typeface="Calibri" pitchFamily="34" charset="0"/>
                <a:cs typeface="Times New Roman" pitchFamily="18" charset="0"/>
              </a:rPr>
              <a:t>Périllat</a:t>
            </a:r>
            <a:r>
              <a:rPr lang="en-US" altLang="fr-FR" sz="2000" dirty="0">
                <a:latin typeface="+mn-lt"/>
                <a:ea typeface="Calibri" pitchFamily="34" charset="0"/>
                <a:cs typeface="Times New Roman" pitchFamily="18" charset="0"/>
              </a:rPr>
              <a:t>, S. </a:t>
            </a:r>
            <a:r>
              <a:rPr lang="en-US" altLang="fr-FR" sz="2000" dirty="0" err="1">
                <a:latin typeface="+mn-lt"/>
                <a:ea typeface="Calibri" pitchFamily="34" charset="0"/>
                <a:cs typeface="Times New Roman" pitchFamily="18" charset="0"/>
              </a:rPr>
              <a:t>Andronopoulos</a:t>
            </a:r>
            <a:r>
              <a:rPr lang="en-US" altLang="fr-FR" sz="2000" dirty="0">
                <a:latin typeface="+mn-lt"/>
                <a:ea typeface="Calibri" pitchFamily="34" charset="0"/>
                <a:cs typeface="Times New Roman" pitchFamily="18" charset="0"/>
              </a:rPr>
              <a:t>, P. </a:t>
            </a:r>
            <a:r>
              <a:rPr lang="en-US" altLang="fr-FR" sz="2000" dirty="0" err="1">
                <a:latin typeface="+mn-lt"/>
                <a:ea typeface="Calibri" pitchFamily="34" charset="0"/>
                <a:cs typeface="Times New Roman" pitchFamily="18" charset="0"/>
              </a:rPr>
              <a:t>Astrup</a:t>
            </a:r>
            <a:r>
              <a:rPr lang="en-US" altLang="fr-FR" sz="2000" dirty="0">
                <a:latin typeface="+mn-lt"/>
                <a:ea typeface="Calibri" pitchFamily="34" charset="0"/>
                <a:cs typeface="Times New Roman" pitchFamily="18" charset="0"/>
              </a:rPr>
              <a:t>, P. </a:t>
            </a:r>
            <a:r>
              <a:rPr lang="en-US" altLang="fr-FR" sz="2000" dirty="0" err="1">
                <a:latin typeface="+mn-lt"/>
                <a:ea typeface="Calibri" pitchFamily="34" charset="0"/>
                <a:cs typeface="Times New Roman" pitchFamily="18" charset="0"/>
              </a:rPr>
              <a:t>Bedwell</a:t>
            </a:r>
            <a:r>
              <a:rPr lang="en-US" altLang="fr-FR" sz="2000" dirty="0">
                <a:latin typeface="+mn-lt"/>
                <a:ea typeface="Calibri" pitchFamily="34" charset="0"/>
                <a:cs typeface="Times New Roman" pitchFamily="18" charset="0"/>
              </a:rPr>
              <a:t>, E. Berge, A. </a:t>
            </a:r>
            <a:r>
              <a:rPr lang="en-US" altLang="fr-FR" sz="2000" dirty="0" err="1">
                <a:latin typeface="+mn-lt"/>
                <a:ea typeface="Calibri" pitchFamily="34" charset="0"/>
                <a:cs typeface="Times New Roman" pitchFamily="18" charset="0"/>
              </a:rPr>
              <a:t>Quérel</a:t>
            </a:r>
            <a:r>
              <a:rPr lang="en-US" altLang="fr-FR" sz="2000" dirty="0">
                <a:latin typeface="+mn-lt"/>
                <a:ea typeface="Calibri" pitchFamily="34" charset="0"/>
                <a:cs typeface="Times New Roman" pitchFamily="18" charset="0"/>
              </a:rPr>
              <a:t>, H. Klein, S. </a:t>
            </a:r>
            <a:r>
              <a:rPr lang="en-US" altLang="fr-FR" sz="2000" dirty="0" err="1">
                <a:latin typeface="+mn-lt"/>
                <a:ea typeface="Calibri" pitchFamily="34" charset="0"/>
                <a:cs typeface="Times New Roman" pitchFamily="18" charset="0"/>
              </a:rPr>
              <a:t>Leadbetter</a:t>
            </a:r>
            <a:r>
              <a:rPr lang="en-US" altLang="fr-FR" sz="2000" dirty="0">
                <a:latin typeface="+mn-lt"/>
                <a:ea typeface="Calibri" pitchFamily="34" charset="0"/>
                <a:cs typeface="Times New Roman" pitchFamily="18" charset="0"/>
              </a:rPr>
              <a:t>, O. </a:t>
            </a:r>
            <a:r>
              <a:rPr lang="en-US" altLang="fr-FR" sz="2000" dirty="0" err="1">
                <a:latin typeface="+mn-lt"/>
                <a:ea typeface="Calibri" pitchFamily="34" charset="0"/>
                <a:cs typeface="Times New Roman" pitchFamily="18" charset="0"/>
              </a:rPr>
              <a:t>Saunier</a:t>
            </a:r>
            <a:r>
              <a:rPr lang="en-US" altLang="fr-FR" sz="2000" dirty="0">
                <a:latin typeface="+mn-lt"/>
                <a:ea typeface="Calibri" pitchFamily="34" charset="0"/>
                <a:cs typeface="Times New Roman" pitchFamily="18" charset="0"/>
              </a:rPr>
              <a:t>, A. </a:t>
            </a:r>
            <a:r>
              <a:rPr lang="en-US" altLang="fr-FR" sz="2000" dirty="0" err="1">
                <a:latin typeface="+mn-lt"/>
                <a:ea typeface="Calibri" pitchFamily="34" charset="0"/>
                <a:cs typeface="Times New Roman" pitchFamily="18" charset="0"/>
              </a:rPr>
              <a:t>Sogachev</a:t>
            </a:r>
            <a:r>
              <a:rPr lang="en-US" altLang="fr-FR" sz="2000" dirty="0">
                <a:latin typeface="+mn-lt"/>
                <a:ea typeface="Calibri" pitchFamily="34" charset="0"/>
                <a:cs typeface="Times New Roman" pitchFamily="18" charset="0"/>
              </a:rPr>
              <a:t>, J. Tomas and M. Ulimoen (2019). D 9.5.3 Ensemble calculation for a past accident scenario: the Fukushima case study. D9.5 Guidelines for the use of ensemble calculations in an operational context, indicators to assess the quality of uncertainty modeling and ensemble calculations, and tools for ensemble calculation for use in emergency response, European Joint Program for the Integration of Radiation Protection Research CONCERT - CONFIDENCE project.</a:t>
            </a:r>
            <a:endParaRPr lang="fr-FR" sz="2000" dirty="0">
              <a:latin typeface="+mn-lt"/>
            </a:endParaRPr>
          </a:p>
        </p:txBody>
      </p:sp>
      <p:pic>
        <p:nvPicPr>
          <p:cNvPr id="60" name="Picture 51" descr="A picture containing drawing&#10;&#10;Description automatically generated">
            <a:extLst>
              <a:ext uri="{FF2B5EF4-FFF2-40B4-BE49-F238E27FC236}">
                <a16:creationId xmlns:a16="http://schemas.microsoft.com/office/drawing/2014/main" xmlns="" id="{AD267E37-4FDB-427B-B465-3BCAA64E326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58364" y="2825990"/>
            <a:ext cx="3937179" cy="1028298"/>
          </a:xfrm>
          <a:prstGeom prst="rect">
            <a:avLst/>
          </a:prstGeom>
        </p:spPr>
      </p:pic>
      <p:grpSp>
        <p:nvGrpSpPr>
          <p:cNvPr id="7" name="Groupe 6"/>
          <p:cNvGrpSpPr/>
          <p:nvPr/>
        </p:nvGrpSpPr>
        <p:grpSpPr>
          <a:xfrm>
            <a:off x="1215166" y="12250367"/>
            <a:ext cx="14293452" cy="4207657"/>
            <a:chOff x="1256568" y="5562948"/>
            <a:chExt cx="14293452" cy="4207657"/>
          </a:xfrm>
        </p:grpSpPr>
        <p:grpSp>
          <p:nvGrpSpPr>
            <p:cNvPr id="12" name="Groupe 11"/>
            <p:cNvGrpSpPr/>
            <p:nvPr/>
          </p:nvGrpSpPr>
          <p:grpSpPr>
            <a:xfrm>
              <a:off x="1256568" y="5562948"/>
              <a:ext cx="14293452" cy="4207657"/>
              <a:chOff x="1256569" y="5511961"/>
              <a:chExt cx="14293452" cy="4625781"/>
            </a:xfrm>
          </p:grpSpPr>
          <p:sp>
            <p:nvSpPr>
              <p:cNvPr id="39" name="Rectangle 495"/>
              <p:cNvSpPr/>
              <p:nvPr/>
            </p:nvSpPr>
            <p:spPr bwMode="auto">
              <a:xfrm>
                <a:off x="1256569" y="5511961"/>
                <a:ext cx="14293452" cy="462578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GB" dirty="0">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90908" y="5514451"/>
                <a:ext cx="8582560"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Design of a meteorological ensemble</a:t>
                </a:r>
              </a:p>
            </p:txBody>
          </p:sp>
          <p:sp>
            <p:nvSpPr>
              <p:cNvPr id="112" name="Text Box 12"/>
              <p:cNvSpPr txBox="1">
                <a:spLocks noChangeArrowheads="1"/>
              </p:cNvSpPr>
              <p:nvPr/>
            </p:nvSpPr>
            <p:spPr bwMode="auto">
              <a:xfrm>
                <a:off x="1577619" y="6229744"/>
                <a:ext cx="9331408" cy="386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2800" dirty="0">
                    <a:latin typeface="+mj-lt"/>
                  </a:rPr>
                  <a:t>The ECMWF Integrated Forecast System was used to create a 72 hour ensemble forecast starting  00:00UTC 14 March 2011 with the following specification:</a:t>
                </a:r>
              </a:p>
              <a:p>
                <a:pPr marL="457200" indent="-457200">
                  <a:buFont typeface="Arial" panose="020B0604020202020204" pitchFamily="34" charset="0"/>
                  <a:buChar char="•"/>
                </a:pPr>
                <a:r>
                  <a:rPr lang="en-GB" sz="2800" dirty="0">
                    <a:solidFill>
                      <a:srgbClr val="4AA0B1"/>
                    </a:solidFill>
                    <a:latin typeface="+mj-lt"/>
                  </a:rPr>
                  <a:t>Ensemble members</a:t>
                </a:r>
                <a:r>
                  <a:rPr lang="en-GB" sz="2800" dirty="0">
                    <a:latin typeface="+mj-lt"/>
                  </a:rPr>
                  <a:t>: 1 control and 50 perturbed members </a:t>
                </a:r>
              </a:p>
              <a:p>
                <a:pPr marL="457200" indent="-457200">
                  <a:buFont typeface="Arial" panose="020B0604020202020204" pitchFamily="34" charset="0"/>
                  <a:buChar char="•"/>
                </a:pPr>
                <a:r>
                  <a:rPr lang="en-GB" sz="2800" dirty="0">
                    <a:solidFill>
                      <a:srgbClr val="4AA0B1"/>
                    </a:solidFill>
                    <a:latin typeface="+mj-lt"/>
                  </a:rPr>
                  <a:t>Spatial coverage</a:t>
                </a:r>
                <a:r>
                  <a:rPr lang="en-GB" sz="2800" dirty="0">
                    <a:latin typeface="+mj-lt"/>
                  </a:rPr>
                  <a:t>: 32°N to 43°N and 134°E to 148°E </a:t>
                </a:r>
              </a:p>
              <a:p>
                <a:pPr marL="457200" indent="-457200">
                  <a:buFont typeface="Arial" panose="020B0604020202020204" pitchFamily="34" charset="0"/>
                  <a:buChar char="•"/>
                </a:pPr>
                <a:r>
                  <a:rPr lang="en-GB" sz="2800" dirty="0">
                    <a:solidFill>
                      <a:srgbClr val="4AA0B1"/>
                    </a:solidFill>
                    <a:latin typeface="+mj-lt"/>
                  </a:rPr>
                  <a:t>Spatial resolution: </a:t>
                </a:r>
                <a:r>
                  <a:rPr lang="en-GB" sz="2800" dirty="0">
                    <a:latin typeface="+mj-lt"/>
                  </a:rPr>
                  <a:t>0.2° (~22km) </a:t>
                </a:r>
              </a:p>
              <a:p>
                <a:pPr marL="457200" indent="-457200">
                  <a:buFont typeface="Arial" panose="020B0604020202020204" pitchFamily="34" charset="0"/>
                  <a:buChar char="•"/>
                </a:pPr>
                <a:r>
                  <a:rPr lang="en-GB" sz="2800" dirty="0">
                    <a:solidFill>
                      <a:srgbClr val="4AA0B1"/>
                    </a:solidFill>
                    <a:latin typeface="+mj-lt"/>
                  </a:rPr>
                  <a:t>Temporal resolution</a:t>
                </a:r>
                <a:r>
                  <a:rPr lang="en-GB" sz="2800" dirty="0">
                    <a:latin typeface="+mj-lt"/>
                  </a:rPr>
                  <a:t>: 1 hour </a:t>
                </a:r>
              </a:p>
              <a:p>
                <a:pPr marL="457200" indent="-457200">
                  <a:buFont typeface="Arial" panose="020B0604020202020204" pitchFamily="34" charset="0"/>
                  <a:buChar char="•"/>
                </a:pPr>
                <a:r>
                  <a:rPr lang="en-GB" sz="2800" dirty="0">
                    <a:solidFill>
                      <a:srgbClr val="4AA0B1"/>
                    </a:solidFill>
                    <a:latin typeface="+mj-lt"/>
                  </a:rPr>
                  <a:t>Vertical resolution</a:t>
                </a:r>
                <a:r>
                  <a:rPr lang="en-GB" sz="2800" dirty="0">
                    <a:latin typeface="+mj-lt"/>
                  </a:rPr>
                  <a:t>: 36 levels</a:t>
                </a:r>
              </a:p>
            </p:txBody>
          </p:sp>
        </p:grpSp>
        <p:pic>
          <p:nvPicPr>
            <p:cNvPr id="61" name="Image 60"/>
            <p:cNvPicPr/>
            <p:nvPr/>
          </p:nvPicPr>
          <p:blipFill>
            <a:blip r:embed="rId10">
              <a:extLst>
                <a:ext uri="{28A0092B-C50C-407E-A947-70E740481C1C}">
                  <a14:useLocalDpi xmlns:a14="http://schemas.microsoft.com/office/drawing/2010/main" val="0"/>
                </a:ext>
              </a:extLst>
            </a:blip>
            <a:srcRect l="6647" t="5318" r="10094" b="5391"/>
            <a:stretch>
              <a:fillRect/>
            </a:stretch>
          </p:blipFill>
          <p:spPr bwMode="auto">
            <a:xfrm>
              <a:off x="10947339" y="5661809"/>
              <a:ext cx="4227884" cy="4068503"/>
            </a:xfrm>
            <a:prstGeom prst="rect">
              <a:avLst/>
            </a:prstGeom>
            <a:noFill/>
            <a:ln>
              <a:noFill/>
            </a:ln>
          </p:spPr>
        </p:pic>
      </p:grpSp>
      <p:grpSp>
        <p:nvGrpSpPr>
          <p:cNvPr id="11" name="Groupe 10"/>
          <p:cNvGrpSpPr/>
          <p:nvPr/>
        </p:nvGrpSpPr>
        <p:grpSpPr>
          <a:xfrm>
            <a:off x="15780489" y="5259202"/>
            <a:ext cx="13124316" cy="11187745"/>
            <a:chOff x="15815810" y="6839257"/>
            <a:chExt cx="13124316" cy="10749285"/>
          </a:xfrm>
        </p:grpSpPr>
        <p:sp>
          <p:nvSpPr>
            <p:cNvPr id="62" name="Rectangle 495"/>
            <p:cNvSpPr/>
            <p:nvPr/>
          </p:nvSpPr>
          <p:spPr bwMode="auto">
            <a:xfrm>
              <a:off x="15815810" y="6856215"/>
              <a:ext cx="13124316" cy="1073232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GB" dirty="0">
                <a:latin typeface="Segoe UI" pitchFamily="34" charset="0"/>
                <a:ea typeface="Segoe UI" pitchFamily="34" charset="0"/>
                <a:cs typeface="Segoe UI" pitchFamily="34" charset="0"/>
              </a:endParaRPr>
            </a:p>
          </p:txBody>
        </p:sp>
        <p:sp>
          <p:nvSpPr>
            <p:cNvPr id="63" name="Text Box 12"/>
            <p:cNvSpPr txBox="1">
              <a:spLocks noChangeArrowheads="1"/>
            </p:cNvSpPr>
            <p:nvPr/>
          </p:nvSpPr>
          <p:spPr bwMode="auto">
            <a:xfrm>
              <a:off x="15924432" y="6839257"/>
              <a:ext cx="5824684"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Ensemble of source terms</a:t>
              </a:r>
            </a:p>
          </p:txBody>
        </p:sp>
        <p:sp>
          <p:nvSpPr>
            <p:cNvPr id="66" name="Text Box 12"/>
            <p:cNvSpPr txBox="1">
              <a:spLocks noChangeArrowheads="1"/>
            </p:cNvSpPr>
            <p:nvPr/>
          </p:nvSpPr>
          <p:spPr bwMode="auto">
            <a:xfrm>
              <a:off x="16010504" y="7470459"/>
              <a:ext cx="12598066" cy="896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buFont typeface="Arial" panose="020B0604020202020204" pitchFamily="34" charset="0"/>
                <a:buChar char="•"/>
              </a:pPr>
              <a:r>
                <a:rPr lang="en-GB" sz="2800" dirty="0">
                  <a:latin typeface="+mj-lt"/>
                </a:rPr>
                <a:t>9 source terms (ST) from the literature are used in this study</a:t>
              </a:r>
            </a:p>
            <a:p>
              <a:pPr marL="457200" indent="-457200">
                <a:buFont typeface="Arial" panose="020B0604020202020204" pitchFamily="34" charset="0"/>
                <a:buChar char="•"/>
              </a:pPr>
              <a:r>
                <a:rPr lang="en-GB" sz="2800" dirty="0">
                  <a:latin typeface="+mj-lt"/>
                </a:rPr>
                <a:t>Differences in kinetics, global quantity, isotopic composition</a:t>
              </a:r>
            </a:p>
          </p:txBody>
        </p:sp>
      </p:grpSp>
      <p:graphicFrame>
        <p:nvGraphicFramePr>
          <p:cNvPr id="9" name="Tableau 8"/>
          <p:cNvGraphicFramePr>
            <a:graphicFrameLocks noGrp="1"/>
          </p:cNvGraphicFramePr>
          <p:nvPr>
            <p:extLst>
              <p:ext uri="{D42A27DB-BD31-4B8C-83A1-F6EECF244321}">
                <p14:modId xmlns:p14="http://schemas.microsoft.com/office/powerpoint/2010/main" val="90011265"/>
              </p:ext>
            </p:extLst>
          </p:nvPr>
        </p:nvGraphicFramePr>
        <p:xfrm>
          <a:off x="15975183" y="6906933"/>
          <a:ext cx="12643449" cy="9385410"/>
        </p:xfrm>
        <a:graphic>
          <a:graphicData uri="http://schemas.openxmlformats.org/drawingml/2006/table">
            <a:tbl>
              <a:tblPr firstRow="1" firstCol="1" bandRow="1">
                <a:tableStyleId>{5C22544A-7EE6-4342-B048-85BDC9FD1C3A}</a:tableStyleId>
              </a:tblPr>
              <a:tblGrid>
                <a:gridCol w="646745">
                  <a:extLst>
                    <a:ext uri="{9D8B030D-6E8A-4147-A177-3AD203B41FA5}">
                      <a16:colId xmlns:a16="http://schemas.microsoft.com/office/drawing/2014/main" xmlns="" val="20000"/>
                    </a:ext>
                  </a:extLst>
                </a:gridCol>
                <a:gridCol w="3436816">
                  <a:extLst>
                    <a:ext uri="{9D8B030D-6E8A-4147-A177-3AD203B41FA5}">
                      <a16:colId xmlns:a16="http://schemas.microsoft.com/office/drawing/2014/main" xmlns="" val="20001"/>
                    </a:ext>
                  </a:extLst>
                </a:gridCol>
                <a:gridCol w="1574800">
                  <a:extLst>
                    <a:ext uri="{9D8B030D-6E8A-4147-A177-3AD203B41FA5}">
                      <a16:colId xmlns:a16="http://schemas.microsoft.com/office/drawing/2014/main" xmlns="" val="20002"/>
                    </a:ext>
                  </a:extLst>
                </a:gridCol>
                <a:gridCol w="1574800">
                  <a:extLst>
                    <a:ext uri="{9D8B030D-6E8A-4147-A177-3AD203B41FA5}">
                      <a16:colId xmlns:a16="http://schemas.microsoft.com/office/drawing/2014/main" xmlns="" val="20003"/>
                    </a:ext>
                  </a:extLst>
                </a:gridCol>
                <a:gridCol w="5410288">
                  <a:extLst>
                    <a:ext uri="{9D8B030D-6E8A-4147-A177-3AD203B41FA5}">
                      <a16:colId xmlns:a16="http://schemas.microsoft.com/office/drawing/2014/main" xmlns="" val="20004"/>
                    </a:ext>
                  </a:extLst>
                </a:gridCol>
              </a:tblGrid>
              <a:tr h="1138037">
                <a:tc>
                  <a:txBody>
                    <a:bodyPr/>
                    <a:lstStyle/>
                    <a:p>
                      <a:pPr>
                        <a:lnSpc>
                          <a:spcPct val="107000"/>
                        </a:lnSpc>
                        <a:spcAft>
                          <a:spcPts val="800"/>
                        </a:spcAft>
                      </a:pPr>
                      <a:endParaRPr lang="en-GB" sz="2400" dirty="0">
                        <a:effectLst/>
                        <a:latin typeface="+mj-lt"/>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Source term</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Total </a:t>
                      </a:r>
                      <a:r>
                        <a:rPr lang="en-GB" sz="2400" baseline="30000" dirty="0">
                          <a:effectLst/>
                          <a:latin typeface="+mj-lt"/>
                          <a:cs typeface="Arial" panose="020B0604020202020204" pitchFamily="34" charset="0"/>
                        </a:rPr>
                        <a:t>137</a:t>
                      </a:r>
                      <a:r>
                        <a:rPr lang="en-GB" sz="2400" dirty="0">
                          <a:effectLst/>
                          <a:latin typeface="+mj-lt"/>
                          <a:cs typeface="Arial" panose="020B0604020202020204" pitchFamily="34" charset="0"/>
                        </a:rPr>
                        <a:t>Cs (</a:t>
                      </a:r>
                      <a:r>
                        <a:rPr lang="en-GB" sz="2400" dirty="0" err="1">
                          <a:effectLst/>
                          <a:latin typeface="+mj-lt"/>
                          <a:cs typeface="Arial" panose="020B0604020202020204" pitchFamily="34" charset="0"/>
                        </a:rPr>
                        <a:t>PBq</a:t>
                      </a:r>
                      <a:r>
                        <a:rPr lang="en-GB" sz="2400" dirty="0">
                          <a:effectLst/>
                          <a:latin typeface="+mj-lt"/>
                          <a:cs typeface="Arial" panose="020B0604020202020204" pitchFamily="34" charset="0"/>
                        </a:rPr>
                        <a:t>) </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marL="0" marR="0" lvl="0" indent="0" algn="l" defTabSz="3525492" rtl="0" eaLnBrk="1" fontAlgn="auto" latinLnBrk="0" hangingPunct="1">
                        <a:lnSpc>
                          <a:spcPct val="107000"/>
                        </a:lnSpc>
                        <a:spcBef>
                          <a:spcPts val="0"/>
                        </a:spcBef>
                        <a:spcAft>
                          <a:spcPts val="800"/>
                        </a:spcAft>
                        <a:buClrTx/>
                        <a:buSzTx/>
                        <a:buFontTx/>
                        <a:buNone/>
                        <a:tabLst/>
                        <a:defRPr/>
                      </a:pPr>
                      <a:r>
                        <a:rPr lang="en-GB" sz="2400" b="1" kern="1200" dirty="0">
                          <a:solidFill>
                            <a:schemeClr val="lt1"/>
                          </a:solidFill>
                          <a:effectLst/>
                          <a:latin typeface="+mn-lt"/>
                          <a:ea typeface="+mn-ea"/>
                          <a:cs typeface="Arial" panose="020B0604020202020204" pitchFamily="34" charset="0"/>
                        </a:rPr>
                        <a:t>March 14-16</a:t>
                      </a:r>
                      <a:r>
                        <a:rPr lang="en-GB" sz="2400" b="1" kern="1200" baseline="30000" dirty="0">
                          <a:solidFill>
                            <a:schemeClr val="lt1"/>
                          </a:solidFill>
                          <a:effectLst/>
                          <a:latin typeface="+mn-lt"/>
                          <a:ea typeface="+mn-ea"/>
                          <a:cs typeface="Arial" panose="020B0604020202020204" pitchFamily="34" charset="0"/>
                        </a:rPr>
                        <a:t>th</a:t>
                      </a:r>
                      <a:r>
                        <a:rPr lang="en-GB" sz="2400" b="1" kern="1200" dirty="0">
                          <a:solidFill>
                            <a:schemeClr val="lt1"/>
                          </a:solidFill>
                          <a:effectLst/>
                          <a:latin typeface="+mn-lt"/>
                          <a:ea typeface="+mn-ea"/>
                          <a:cs typeface="Arial" panose="020B0604020202020204" pitchFamily="34" charset="0"/>
                        </a:rPr>
                        <a:t> </a:t>
                      </a:r>
                      <a:r>
                        <a:rPr lang="en-GB" sz="2400" b="1" kern="1200" baseline="30000" dirty="0">
                          <a:solidFill>
                            <a:schemeClr val="lt1"/>
                          </a:solidFill>
                          <a:effectLst/>
                          <a:latin typeface="+mn-lt"/>
                          <a:ea typeface="+mn-ea"/>
                          <a:cs typeface="Arial" panose="020B0604020202020204" pitchFamily="34" charset="0"/>
                        </a:rPr>
                        <a:t>137</a:t>
                      </a:r>
                      <a:r>
                        <a:rPr lang="en-GB" sz="2400" b="1" kern="1200" dirty="0">
                          <a:solidFill>
                            <a:schemeClr val="lt1"/>
                          </a:solidFill>
                          <a:effectLst/>
                          <a:latin typeface="+mn-lt"/>
                          <a:ea typeface="+mn-ea"/>
                          <a:cs typeface="Arial" panose="020B0604020202020204" pitchFamily="34" charset="0"/>
                        </a:rPr>
                        <a:t>Cs (</a:t>
                      </a:r>
                      <a:r>
                        <a:rPr lang="en-GB" sz="2400" b="1" kern="1200" dirty="0" err="1">
                          <a:solidFill>
                            <a:schemeClr val="lt1"/>
                          </a:solidFill>
                          <a:effectLst/>
                          <a:latin typeface="+mn-lt"/>
                          <a:ea typeface="+mn-ea"/>
                          <a:cs typeface="Arial" panose="020B0604020202020204" pitchFamily="34" charset="0"/>
                        </a:rPr>
                        <a:t>PBq</a:t>
                      </a:r>
                      <a:r>
                        <a:rPr lang="en-GB" sz="2400" b="1" kern="1200" dirty="0">
                          <a:solidFill>
                            <a:schemeClr val="lt1"/>
                          </a:solidFill>
                          <a:effectLst/>
                          <a:latin typeface="+mn-lt"/>
                          <a:ea typeface="+mn-ea"/>
                          <a:cs typeface="Arial" panose="020B0604020202020204" pitchFamily="34" charset="0"/>
                        </a:rPr>
                        <a:t>) </a:t>
                      </a:r>
                      <a:endParaRPr lang="fr-FR" sz="2400" b="1" kern="1200" dirty="0">
                        <a:solidFill>
                          <a:schemeClr val="lt1"/>
                        </a:solidFill>
                        <a:effectLst/>
                        <a:latin typeface="+mn-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Observations used</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0"/>
                  </a:ext>
                </a:extLst>
              </a:tr>
              <a:tr h="1019247">
                <a:tc>
                  <a:txBody>
                    <a:bodyPr/>
                    <a:lstStyle/>
                    <a:p>
                      <a:pPr>
                        <a:lnSpc>
                          <a:spcPct val="107000"/>
                        </a:lnSpc>
                        <a:spcAft>
                          <a:spcPts val="800"/>
                        </a:spcAft>
                      </a:pPr>
                      <a:r>
                        <a:rPr lang="en-GB" sz="2400" dirty="0">
                          <a:effectLst/>
                          <a:latin typeface="+mj-lt"/>
                          <a:cs typeface="Arial" panose="020B0604020202020204" pitchFamily="34" charset="0"/>
                        </a:rPr>
                        <a:t>1</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err="1">
                          <a:effectLst/>
                          <a:latin typeface="+mj-lt"/>
                          <a:cs typeface="Arial" panose="020B0604020202020204" pitchFamily="34" charset="0"/>
                        </a:rPr>
                        <a:t>Stohl</a:t>
                      </a:r>
                      <a:r>
                        <a:rPr lang="en-GB" sz="2400" dirty="0">
                          <a:effectLst/>
                          <a:latin typeface="+mj-lt"/>
                          <a:cs typeface="Arial" panose="020B0604020202020204" pitchFamily="34" charset="0"/>
                        </a:rPr>
                        <a:t> et al. (2011)</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35.7</a:t>
                      </a:r>
                      <a:endParaRPr lang="fr-FR" sz="2400" dirty="0">
                        <a:solidFill>
                          <a:srgbClr val="4AA0B1"/>
                        </a:solidFill>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fr-FR" sz="2400" dirty="0">
                          <a:solidFill>
                            <a:schemeClr val="tx1"/>
                          </a:solidFill>
                          <a:effectLst/>
                          <a:latin typeface="+mj-lt"/>
                          <a:ea typeface="Calibri" panose="020F0502020204030204" pitchFamily="34" charset="0"/>
                          <a:cs typeface="Arial" panose="020B0604020202020204" pitchFamily="34" charset="0"/>
                        </a:rPr>
                        <a:t>21.4</a:t>
                      </a: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Concentrations in the air over the entire Northern Hemisphere.</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Facility events.</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1"/>
                  </a:ext>
                </a:extLst>
              </a:tr>
              <a:tr h="679498">
                <a:tc>
                  <a:txBody>
                    <a:bodyPr/>
                    <a:lstStyle/>
                    <a:p>
                      <a:pPr>
                        <a:lnSpc>
                          <a:spcPct val="107000"/>
                        </a:lnSpc>
                        <a:spcAft>
                          <a:spcPts val="800"/>
                        </a:spcAft>
                      </a:pPr>
                      <a:r>
                        <a:rPr lang="en-GB" sz="2400" dirty="0">
                          <a:effectLst/>
                          <a:latin typeface="+mj-lt"/>
                          <a:cs typeface="Arial" panose="020B0604020202020204" pitchFamily="34" charset="0"/>
                        </a:rPr>
                        <a:t>2</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a:effectLst/>
                          <a:latin typeface="+mj-lt"/>
                          <a:cs typeface="Arial" panose="020B0604020202020204" pitchFamily="34" charset="0"/>
                        </a:rPr>
                        <a:t>Winiarek et al. (2012)</a:t>
                      </a:r>
                      <a:endParaRPr lang="fr-FR" sz="240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10-19 </a:t>
                      </a:r>
                      <a:endParaRPr lang="fr-FR" sz="2400" dirty="0">
                        <a:solidFill>
                          <a:srgbClr val="4AA0B1"/>
                        </a:solidFill>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fr-FR" sz="2400" dirty="0">
                          <a:solidFill>
                            <a:schemeClr val="tx1"/>
                          </a:solidFill>
                          <a:effectLst/>
                          <a:latin typeface="+mj-lt"/>
                          <a:ea typeface="Calibri" panose="020F0502020204030204" pitchFamily="34" charset="0"/>
                          <a:cs typeface="Arial" panose="020B0604020202020204" pitchFamily="34" charset="0"/>
                        </a:rPr>
                        <a:t>3.1</a:t>
                      </a: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Concentrations in the air over Japan and North America.</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2"/>
                  </a:ext>
                </a:extLst>
              </a:tr>
              <a:tr h="1019247">
                <a:tc>
                  <a:txBody>
                    <a:bodyPr/>
                    <a:lstStyle/>
                    <a:p>
                      <a:pPr>
                        <a:lnSpc>
                          <a:spcPct val="107000"/>
                        </a:lnSpc>
                        <a:spcAft>
                          <a:spcPts val="0"/>
                        </a:spcAft>
                      </a:pPr>
                      <a:r>
                        <a:rPr lang="en-GB" sz="2400" dirty="0">
                          <a:effectLst/>
                          <a:latin typeface="+mj-lt"/>
                          <a:cs typeface="Arial" panose="020B0604020202020204" pitchFamily="34" charset="0"/>
                        </a:rPr>
                        <a:t>3</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Terada et al. (2012)</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8.7 </a:t>
                      </a:r>
                      <a:endParaRPr lang="fr-FR" sz="2400" dirty="0">
                        <a:solidFill>
                          <a:srgbClr val="4AA0B1"/>
                        </a:solidFill>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fr-FR" sz="2400" dirty="0">
                          <a:solidFill>
                            <a:schemeClr val="tx1"/>
                          </a:solidFill>
                          <a:effectLst/>
                          <a:latin typeface="+mj-lt"/>
                          <a:ea typeface="Calibri" panose="020F0502020204030204" pitchFamily="34" charset="0"/>
                          <a:cs typeface="Arial" panose="020B0604020202020204" pitchFamily="34" charset="0"/>
                        </a:rPr>
                        <a:t>4.9</a:t>
                      </a: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Concentrations in the air over Japan.</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Dose rates close to FDNPP.</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Facility events.</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3"/>
                  </a:ext>
                </a:extLst>
              </a:tr>
              <a:tr h="1019247">
                <a:tc>
                  <a:txBody>
                    <a:bodyPr/>
                    <a:lstStyle/>
                    <a:p>
                      <a:pPr>
                        <a:lnSpc>
                          <a:spcPct val="107000"/>
                        </a:lnSpc>
                        <a:spcAft>
                          <a:spcPts val="800"/>
                        </a:spcAft>
                      </a:pPr>
                      <a:r>
                        <a:rPr lang="en-GB" sz="2400" dirty="0">
                          <a:effectLst/>
                          <a:latin typeface="+mj-lt"/>
                          <a:cs typeface="Arial" panose="020B0604020202020204" pitchFamily="34" charset="0"/>
                        </a:rPr>
                        <a:t>4</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a:effectLst/>
                          <a:latin typeface="+mj-lt"/>
                          <a:cs typeface="Arial" panose="020B0604020202020204" pitchFamily="34" charset="0"/>
                        </a:rPr>
                        <a:t>Mathieu et al. (2012)</a:t>
                      </a:r>
                      <a:endParaRPr lang="fr-FR" sz="240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20.6</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fr-FR" sz="2400" dirty="0">
                          <a:solidFill>
                            <a:schemeClr val="tx1"/>
                          </a:solidFill>
                          <a:effectLst/>
                          <a:latin typeface="+mj-lt"/>
                          <a:ea typeface="Calibri" panose="020F0502020204030204" pitchFamily="34" charset="0"/>
                          <a:cs typeface="Arial" panose="020B0604020202020204" pitchFamily="34" charset="0"/>
                        </a:rPr>
                        <a:t>13.2</a:t>
                      </a: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Concentrations in the air over Japan.</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Dose rates close to FDNPP.</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Facility events.</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4"/>
                  </a:ext>
                </a:extLst>
              </a:tr>
              <a:tr h="505134">
                <a:tc>
                  <a:txBody>
                    <a:bodyPr/>
                    <a:lstStyle/>
                    <a:p>
                      <a:pPr>
                        <a:lnSpc>
                          <a:spcPct val="107000"/>
                        </a:lnSpc>
                        <a:spcAft>
                          <a:spcPts val="800"/>
                        </a:spcAft>
                      </a:pPr>
                      <a:r>
                        <a:rPr lang="en-GB" sz="2400" dirty="0">
                          <a:effectLst/>
                          <a:latin typeface="+mj-lt"/>
                          <a:cs typeface="Arial" panose="020B0604020202020204" pitchFamily="34" charset="0"/>
                        </a:rPr>
                        <a:t>5</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err="1">
                          <a:effectLst/>
                          <a:latin typeface="+mj-lt"/>
                          <a:cs typeface="Arial" panose="020B0604020202020204" pitchFamily="34" charset="0"/>
                        </a:rPr>
                        <a:t>Saunier</a:t>
                      </a:r>
                      <a:r>
                        <a:rPr lang="en-GB" sz="2400" dirty="0">
                          <a:effectLst/>
                          <a:latin typeface="+mj-lt"/>
                          <a:cs typeface="Arial" panose="020B0604020202020204" pitchFamily="34" charset="0"/>
                        </a:rPr>
                        <a:t> et al. (2013)</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15.5</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fr-FR" sz="2400" dirty="0">
                          <a:solidFill>
                            <a:schemeClr val="tx1"/>
                          </a:solidFill>
                          <a:effectLst/>
                          <a:latin typeface="+mj-lt"/>
                          <a:ea typeface="Calibri" panose="020F0502020204030204" pitchFamily="34" charset="0"/>
                          <a:cs typeface="Arial" panose="020B0604020202020204" pitchFamily="34" charset="0"/>
                        </a:rPr>
                        <a:t>6.5</a:t>
                      </a: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Dose rates in Japan.</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5"/>
                  </a:ext>
                </a:extLst>
              </a:tr>
              <a:tr h="1358996">
                <a:tc>
                  <a:txBody>
                    <a:bodyPr/>
                    <a:lstStyle/>
                    <a:p>
                      <a:pPr>
                        <a:lnSpc>
                          <a:spcPct val="107000"/>
                        </a:lnSpc>
                        <a:spcAft>
                          <a:spcPts val="800"/>
                        </a:spcAft>
                      </a:pPr>
                      <a:r>
                        <a:rPr lang="en-GB" sz="2400" dirty="0">
                          <a:effectLst/>
                          <a:latin typeface="+mj-lt"/>
                          <a:cs typeface="Arial" panose="020B0604020202020204" pitchFamily="34" charset="0"/>
                        </a:rPr>
                        <a:t>6</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Kobayashi et al. (2013)</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en-GB" sz="2400" dirty="0">
                          <a:effectLst/>
                          <a:latin typeface="+mj-lt"/>
                          <a:cs typeface="Arial" panose="020B0604020202020204" pitchFamily="34" charset="0"/>
                        </a:rPr>
                        <a:t>13</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800"/>
                        </a:spcAft>
                      </a:pPr>
                      <a:r>
                        <a:rPr lang="fr-FR" sz="2400" dirty="0">
                          <a:solidFill>
                            <a:schemeClr val="tx1"/>
                          </a:solidFill>
                          <a:effectLst/>
                          <a:latin typeface="+mj-lt"/>
                          <a:ea typeface="Calibri" panose="020F0502020204030204" pitchFamily="34" charset="0"/>
                          <a:cs typeface="Arial" panose="020B0604020202020204" pitchFamily="34" charset="0"/>
                        </a:rPr>
                        <a:t>10.6</a:t>
                      </a: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Depositions over the sea.</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Concentrations in air over Japan.</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Dose rates close to the facility.</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Facility events.</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6"/>
                  </a:ext>
                </a:extLst>
              </a:tr>
              <a:tr h="1019247">
                <a:tc>
                  <a:txBody>
                    <a:bodyPr/>
                    <a:lstStyle/>
                    <a:p>
                      <a:pPr>
                        <a:lnSpc>
                          <a:spcPct val="107000"/>
                        </a:lnSpc>
                        <a:spcAft>
                          <a:spcPts val="0"/>
                        </a:spcAft>
                      </a:pPr>
                      <a:r>
                        <a:rPr lang="en-GB" sz="2400" dirty="0">
                          <a:effectLst/>
                          <a:latin typeface="+mj-lt"/>
                          <a:cs typeface="Arial" panose="020B0604020202020204" pitchFamily="34" charset="0"/>
                        </a:rPr>
                        <a:t>7</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err="1">
                          <a:effectLst/>
                          <a:latin typeface="+mj-lt"/>
                          <a:cs typeface="Arial" panose="020B0604020202020204" pitchFamily="34" charset="0"/>
                        </a:rPr>
                        <a:t>Katata</a:t>
                      </a:r>
                      <a:r>
                        <a:rPr lang="en-GB" sz="2400" dirty="0">
                          <a:effectLst/>
                          <a:latin typeface="+mj-lt"/>
                          <a:cs typeface="Arial" panose="020B0604020202020204" pitchFamily="34" charset="0"/>
                        </a:rPr>
                        <a:t> et al. (2015)</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14.1</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fr-FR" sz="2400" dirty="0">
                          <a:solidFill>
                            <a:schemeClr val="tx1"/>
                          </a:solidFill>
                          <a:effectLst/>
                          <a:latin typeface="+mj-lt"/>
                          <a:ea typeface="Calibri" panose="020F0502020204030204" pitchFamily="34" charset="0"/>
                          <a:cs typeface="Arial" panose="020B0604020202020204" pitchFamily="34" charset="0"/>
                        </a:rPr>
                        <a:t>5.3</a:t>
                      </a: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Concentrations in the air over Japan.</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Dose rates close to FDNPP.</a:t>
                      </a:r>
                      <a:endParaRPr lang="fr-FR" sz="2400" dirty="0">
                        <a:effectLst/>
                        <a:latin typeface="+mj-lt"/>
                        <a:cs typeface="Arial" panose="020B0604020202020204" pitchFamily="34" charset="0"/>
                      </a:endParaRPr>
                    </a:p>
                    <a:p>
                      <a:pPr>
                        <a:lnSpc>
                          <a:spcPct val="107000"/>
                        </a:lnSpc>
                        <a:spcAft>
                          <a:spcPts val="0"/>
                        </a:spcAft>
                      </a:pPr>
                      <a:r>
                        <a:rPr lang="en-GB" sz="2400" dirty="0">
                          <a:effectLst/>
                          <a:latin typeface="+mj-lt"/>
                          <a:cs typeface="Arial" panose="020B0604020202020204" pitchFamily="34" charset="0"/>
                        </a:rPr>
                        <a:t>Depositions over the sea.</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7"/>
                  </a:ext>
                </a:extLst>
              </a:tr>
              <a:tr h="370597">
                <a:tc>
                  <a:txBody>
                    <a:bodyPr/>
                    <a:lstStyle/>
                    <a:p>
                      <a:pPr>
                        <a:lnSpc>
                          <a:spcPct val="107000"/>
                        </a:lnSpc>
                        <a:spcAft>
                          <a:spcPts val="0"/>
                        </a:spcAft>
                      </a:pPr>
                      <a:r>
                        <a:rPr lang="en-GB" sz="2400" dirty="0">
                          <a:effectLst/>
                          <a:latin typeface="+mj-lt"/>
                          <a:cs typeface="Arial" panose="020B0604020202020204" pitchFamily="34" charset="0"/>
                        </a:rPr>
                        <a:t>8</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a:effectLst/>
                          <a:latin typeface="+mj-lt"/>
                          <a:cs typeface="Arial" panose="020B0604020202020204" pitchFamily="34" charset="0"/>
                        </a:rPr>
                        <a:t>Yumimoto et al. (2016)</a:t>
                      </a:r>
                      <a:endParaRPr lang="fr-FR" sz="240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8.12</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fr-FR" sz="2400" dirty="0">
                          <a:solidFill>
                            <a:schemeClr val="tx1"/>
                          </a:solidFill>
                          <a:effectLst/>
                          <a:latin typeface="+mj-lt"/>
                          <a:ea typeface="Calibri" panose="020F0502020204030204" pitchFamily="34" charset="0"/>
                          <a:cs typeface="Arial" panose="020B0604020202020204" pitchFamily="34" charset="0"/>
                        </a:rPr>
                        <a:t>3.2</a:t>
                      </a:r>
                    </a:p>
                  </a:txBody>
                  <a:tcPr marL="60712" marR="60712" marT="0" marB="0"/>
                </a:tc>
                <a:tc>
                  <a:txBody>
                    <a:bodyPr/>
                    <a:lstStyle/>
                    <a:p>
                      <a:pPr>
                        <a:lnSpc>
                          <a:spcPct val="107000"/>
                        </a:lnSpc>
                        <a:spcAft>
                          <a:spcPts val="0"/>
                        </a:spcAft>
                      </a:pPr>
                      <a:r>
                        <a:rPr lang="en-GB" sz="2400">
                          <a:effectLst/>
                          <a:latin typeface="+mj-lt"/>
                          <a:cs typeface="Arial" panose="020B0604020202020204" pitchFamily="34" charset="0"/>
                        </a:rPr>
                        <a:t>Total deposition over Japan.</a:t>
                      </a:r>
                      <a:endParaRPr lang="fr-FR" sz="240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8"/>
                  </a:ext>
                </a:extLst>
              </a:tr>
              <a:tr h="409248">
                <a:tc>
                  <a:txBody>
                    <a:bodyPr/>
                    <a:lstStyle/>
                    <a:p>
                      <a:pPr>
                        <a:lnSpc>
                          <a:spcPct val="107000"/>
                        </a:lnSpc>
                        <a:spcAft>
                          <a:spcPts val="0"/>
                        </a:spcAft>
                      </a:pPr>
                      <a:r>
                        <a:rPr lang="en-GB" sz="2400" dirty="0">
                          <a:effectLst/>
                          <a:latin typeface="+mj-lt"/>
                          <a:cs typeface="Arial" panose="020B0604020202020204" pitchFamily="34" charset="0"/>
                        </a:rPr>
                        <a:t>9</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err="1">
                          <a:effectLst/>
                          <a:latin typeface="+mj-lt"/>
                          <a:cs typeface="Arial" panose="020B0604020202020204" pitchFamily="34" charset="0"/>
                        </a:rPr>
                        <a:t>Saunier</a:t>
                      </a:r>
                      <a:r>
                        <a:rPr lang="en-GB" sz="2400" dirty="0">
                          <a:effectLst/>
                          <a:latin typeface="+mj-lt"/>
                          <a:cs typeface="Arial" panose="020B0604020202020204" pitchFamily="34" charset="0"/>
                        </a:rPr>
                        <a:t> et al. (2016)</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8.1</a:t>
                      </a:r>
                      <a:endParaRPr lang="fr-FR" sz="2400" dirty="0">
                        <a:effectLst/>
                        <a:latin typeface="+mj-lt"/>
                        <a:ea typeface="Calibri" panose="020F0502020204030204" pitchFamily="34" charset="0"/>
                        <a:cs typeface="Arial" panose="020B0604020202020204" pitchFamily="34" charset="0"/>
                      </a:endParaRPr>
                    </a:p>
                  </a:txBody>
                  <a:tcPr marL="60712" marR="60712" marT="0" marB="0"/>
                </a:tc>
                <a:tc>
                  <a:txBody>
                    <a:bodyPr/>
                    <a:lstStyle/>
                    <a:p>
                      <a:pPr>
                        <a:lnSpc>
                          <a:spcPct val="107000"/>
                        </a:lnSpc>
                        <a:spcAft>
                          <a:spcPts val="0"/>
                        </a:spcAft>
                      </a:pPr>
                      <a:r>
                        <a:rPr lang="fr-FR" sz="2400" dirty="0">
                          <a:solidFill>
                            <a:schemeClr val="tx1"/>
                          </a:solidFill>
                          <a:effectLst/>
                          <a:latin typeface="+mj-lt"/>
                          <a:ea typeface="Calibri" panose="020F0502020204030204" pitchFamily="34" charset="0"/>
                          <a:cs typeface="Arial" panose="020B0604020202020204" pitchFamily="34" charset="0"/>
                        </a:rPr>
                        <a:t>3.1</a:t>
                      </a:r>
                    </a:p>
                  </a:txBody>
                  <a:tcPr marL="60712" marR="60712" marT="0" marB="0"/>
                </a:tc>
                <a:tc>
                  <a:txBody>
                    <a:bodyPr/>
                    <a:lstStyle/>
                    <a:p>
                      <a:pPr>
                        <a:lnSpc>
                          <a:spcPct val="107000"/>
                        </a:lnSpc>
                        <a:spcAft>
                          <a:spcPts val="0"/>
                        </a:spcAft>
                      </a:pPr>
                      <a:r>
                        <a:rPr lang="en-GB" sz="2400" dirty="0">
                          <a:effectLst/>
                          <a:latin typeface="+mj-lt"/>
                          <a:cs typeface="Arial" panose="020B0604020202020204" pitchFamily="34" charset="0"/>
                        </a:rPr>
                        <a:t>Concentrations in the air over Japan.</a:t>
                      </a:r>
                      <a:endParaRPr lang="fr-FR" sz="2400" dirty="0">
                        <a:effectLst/>
                        <a:latin typeface="+mj-lt"/>
                        <a:ea typeface="Calibri" panose="020F0502020204030204" pitchFamily="34" charset="0"/>
                        <a:cs typeface="Arial" panose="020B0604020202020204" pitchFamily="34" charset="0"/>
                      </a:endParaRPr>
                    </a:p>
                  </a:txBody>
                  <a:tcPr marL="60712" marR="60712" marT="0" marB="0"/>
                </a:tc>
                <a:extLst>
                  <a:ext uri="{0D108BD9-81ED-4DB2-BD59-A6C34878D82A}">
                    <a16:rowId xmlns:a16="http://schemas.microsoft.com/office/drawing/2014/main" xmlns="" val="10009"/>
                  </a:ext>
                </a:extLst>
              </a:tr>
            </a:tbl>
          </a:graphicData>
        </a:graphic>
      </p:graphicFrame>
      <p:grpSp>
        <p:nvGrpSpPr>
          <p:cNvPr id="72" name="Groupe 71"/>
          <p:cNvGrpSpPr/>
          <p:nvPr/>
        </p:nvGrpSpPr>
        <p:grpSpPr>
          <a:xfrm>
            <a:off x="1200427" y="5286794"/>
            <a:ext cx="14308191" cy="6774873"/>
            <a:chOff x="1256569" y="5230617"/>
            <a:chExt cx="14308191" cy="5055532"/>
          </a:xfrm>
        </p:grpSpPr>
        <p:sp>
          <p:nvSpPr>
            <p:cNvPr id="74" name="Rectangle 495"/>
            <p:cNvSpPr/>
            <p:nvPr/>
          </p:nvSpPr>
          <p:spPr bwMode="auto">
            <a:xfrm>
              <a:off x="1256569" y="5236451"/>
              <a:ext cx="14293452" cy="504969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en-GB" dirty="0">
                <a:latin typeface="Segoe UI" pitchFamily="34" charset="0"/>
                <a:ea typeface="Segoe UI" pitchFamily="34" charset="0"/>
                <a:cs typeface="Segoe UI" pitchFamily="34" charset="0"/>
              </a:endParaRPr>
            </a:p>
          </p:txBody>
        </p:sp>
        <p:sp>
          <p:nvSpPr>
            <p:cNvPr id="76" name="Text Box 12"/>
            <p:cNvSpPr txBox="1">
              <a:spLocks noChangeArrowheads="1"/>
            </p:cNvSpPr>
            <p:nvPr/>
          </p:nvSpPr>
          <p:spPr bwMode="auto">
            <a:xfrm>
              <a:off x="1484161" y="5230617"/>
              <a:ext cx="2949408" cy="512668"/>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77" name="Text Box 12"/>
            <p:cNvSpPr txBox="1">
              <a:spLocks noChangeArrowheads="1"/>
            </p:cNvSpPr>
            <p:nvPr/>
          </p:nvSpPr>
          <p:spPr bwMode="auto">
            <a:xfrm>
              <a:off x="1511229" y="5668498"/>
              <a:ext cx="14053531" cy="4554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2800" dirty="0">
                  <a:latin typeface="+mj-lt"/>
                </a:rPr>
                <a:t>The Fukushima disaster occurred in March 2011, triggered by an earthquake followed by a tsunami. Radioactive materials were released in the atmosphere by the damaged reactors, mostly during the 3 weeks following the earthquake. It resulted in significant contamination of the air and ground in Japan. Two release periods were observed to be responsible for the highest contamination on Honshu island, the first one on  March 14-16th and the second one on March 20-22nd. The first 3-day episode was retained for study in CONFIDENCE WP1 (</a:t>
              </a:r>
              <a:r>
                <a:rPr lang="en-GB" sz="2800" dirty="0" err="1">
                  <a:latin typeface="+mj-lt"/>
                </a:rPr>
                <a:t>Korsakissok</a:t>
              </a:r>
              <a:r>
                <a:rPr lang="en-GB" sz="2800" dirty="0">
                  <a:latin typeface="+mj-lt"/>
                </a:rPr>
                <a:t> et al, 2019). Even eight years after the accident,  uncertainties remain high. Meteorological fields are difficult to reproduce, due to complex orography, stable situations, low wind speeds and precipitation episodes. Source terms are also subject to high uncertainties and their assessment still relies on the combination of facility events, radiological observations, meteorological and dispersion modelling. In the CONFIDENCE project, meteorological and source term uncertainties were propagated through atmospheric dispersion models by six participants and compared to radiological observations. </a:t>
              </a:r>
              <a:r>
                <a:rPr lang="en-GB" sz="2800" dirty="0">
                  <a:solidFill>
                    <a:srgbClr val="4AA0B1"/>
                  </a:solidFill>
                  <a:latin typeface="+mj-lt"/>
                </a:rPr>
                <a:t>This poster presents some statistical indicators to compare the ensembles’ outputs with observations in order to assess their quality. </a:t>
              </a:r>
            </a:p>
          </p:txBody>
        </p:sp>
      </p:grpSp>
      <p:sp>
        <p:nvSpPr>
          <p:cNvPr id="42" name="Text Box 12"/>
          <p:cNvSpPr txBox="1">
            <a:spLocks noChangeArrowheads="1"/>
          </p:cNvSpPr>
          <p:nvPr/>
        </p:nvSpPr>
        <p:spPr bwMode="auto">
          <a:xfrm>
            <a:off x="1441350" y="25108408"/>
            <a:ext cx="12848011" cy="438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r>
              <a:rPr lang="en-US" sz="2800" dirty="0">
                <a:latin typeface="+mj-lt"/>
              </a:rPr>
              <a:t>The </a:t>
            </a:r>
            <a:r>
              <a:rPr lang="en-US" sz="2800" dirty="0">
                <a:solidFill>
                  <a:srgbClr val="4AA0B1"/>
                </a:solidFill>
                <a:latin typeface="+mj-lt"/>
              </a:rPr>
              <a:t>Rank histogram </a:t>
            </a:r>
            <a:r>
              <a:rPr lang="en-US" sz="2800" dirty="0">
                <a:latin typeface="+mj-lt"/>
              </a:rPr>
              <a:t>is a method to estimate if an ensemble is representative of the observed uncertainty. It indicates the ability of the ensemble to encompass the observations.</a:t>
            </a:r>
          </a:p>
          <a:p>
            <a:pPr algn="just"/>
            <a:r>
              <a:rPr lang="en-US" sz="2800" dirty="0">
                <a:latin typeface="+mj-lt"/>
              </a:rPr>
              <a:t>The rank of an observation is determined by counting how many members of the ensemble are below this observation. The rank histogram shows the number of observations of each rank counted on all stations and time steps. Theoretically, a “perfect” rank histogram would be flat, indicating no bias in the model results. An under-dispersive ensemble is U-shaped, indicating there are uncertainties not (well) taken into account; an over-dispersive ensemble would be ∩-shaped.</a:t>
            </a:r>
          </a:p>
          <a:p>
            <a:pPr algn="just"/>
            <a:endParaRPr lang="en-US" sz="2800" dirty="0">
              <a:latin typeface="+mj-lt"/>
            </a:endParaRPr>
          </a:p>
        </p:txBody>
      </p:sp>
      <p:pic>
        <p:nvPicPr>
          <p:cNvPr id="56" name="Image 55"/>
          <p:cNvPicPr/>
          <p:nvPr/>
        </p:nvPicPr>
        <p:blipFill>
          <a:blip r:embed="rId11" cstate="print">
            <a:extLst>
              <a:ext uri="{28A0092B-C50C-407E-A947-70E740481C1C}">
                <a14:useLocalDpi xmlns:a14="http://schemas.microsoft.com/office/drawing/2010/main" val="0"/>
              </a:ext>
            </a:extLst>
          </a:blip>
          <a:stretch>
            <a:fillRect/>
          </a:stretch>
        </p:blipFill>
        <p:spPr bwMode="auto">
          <a:xfrm>
            <a:off x="23568827" y="28755194"/>
            <a:ext cx="5288206" cy="4169813"/>
          </a:xfrm>
          <a:prstGeom prst="rect">
            <a:avLst/>
          </a:prstGeom>
          <a:noFill/>
          <a:ln>
            <a:noFill/>
          </a:ln>
        </p:spPr>
      </p:pic>
      <mc:AlternateContent xmlns:mc="http://schemas.openxmlformats.org/markup-compatibility/2006" xmlns:a14="http://schemas.microsoft.com/office/drawing/2010/main">
        <mc:Choice Requires="a14">
          <p:sp>
            <p:nvSpPr>
              <p:cNvPr id="58" name="Text Box 12"/>
              <p:cNvSpPr txBox="1">
                <a:spLocks noChangeArrowheads="1"/>
              </p:cNvSpPr>
              <p:nvPr/>
            </p:nvSpPr>
            <p:spPr bwMode="auto">
              <a:xfrm>
                <a:off x="14505895" y="25049853"/>
                <a:ext cx="9002096" cy="369605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2800" dirty="0">
                    <a:latin typeface="+mj-lt"/>
                  </a:rPr>
                  <a:t>The </a:t>
                </a:r>
                <a:r>
                  <a:rPr lang="en-GB" sz="2800" dirty="0">
                    <a:solidFill>
                      <a:srgbClr val="4AA0B1"/>
                    </a:solidFill>
                    <a:latin typeface="+mj-lt"/>
                  </a:rPr>
                  <a:t>Brier score </a:t>
                </a:r>
                <a:r>
                  <a:rPr lang="en-GB" sz="2800" dirty="0">
                    <a:latin typeface="+mj-lt"/>
                  </a:rPr>
                  <a:t>is defined as follows:      </a:t>
                </a:r>
                <a14:m>
                  <m:oMath xmlns:m="http://schemas.openxmlformats.org/officeDocument/2006/math">
                    <m:f>
                      <m:fPr>
                        <m:ctrlPr>
                          <a:rPr lang="fr-FR" sz="2800" i="1">
                            <a:latin typeface="Cambria Math" panose="02040503050406030204" pitchFamily="18" charset="0"/>
                          </a:rPr>
                        </m:ctrlPr>
                      </m:fPr>
                      <m:num>
                        <m:r>
                          <a:rPr lang="en-GB" sz="2800" i="1">
                            <a:latin typeface="Cambria Math" panose="02040503050406030204" pitchFamily="18" charset="0"/>
                          </a:rPr>
                          <m:t>1</m:t>
                        </m:r>
                      </m:num>
                      <m:den>
                        <m:r>
                          <a:rPr lang="en-GB" sz="2800" i="1">
                            <a:latin typeface="Cambria Math" panose="02040503050406030204" pitchFamily="18" charset="0"/>
                          </a:rPr>
                          <m:t>𝑁</m:t>
                        </m:r>
                      </m:den>
                    </m:f>
                    <m:nary>
                      <m:naryPr>
                        <m:chr m:val="∑"/>
                        <m:limLoc m:val="undOvr"/>
                        <m:ctrlPr>
                          <a:rPr lang="fr-FR" sz="2800" i="1">
                            <a:latin typeface="Cambria Math" panose="02040503050406030204" pitchFamily="18" charset="0"/>
                          </a:rPr>
                        </m:ctrlPr>
                      </m:naryPr>
                      <m:sub>
                        <m:r>
                          <a:rPr lang="en-GB" sz="2800" i="1">
                            <a:latin typeface="Cambria Math" panose="02040503050406030204" pitchFamily="18" charset="0"/>
                          </a:rPr>
                          <m:t>𝑡</m:t>
                        </m:r>
                        <m:r>
                          <a:rPr lang="en-GB" sz="2800" i="1">
                            <a:latin typeface="Cambria Math" panose="02040503050406030204" pitchFamily="18" charset="0"/>
                          </a:rPr>
                          <m:t>=1</m:t>
                        </m:r>
                      </m:sub>
                      <m:sup>
                        <m:r>
                          <a:rPr lang="en-GB" sz="2800" i="1">
                            <a:latin typeface="Cambria Math" panose="02040503050406030204" pitchFamily="18" charset="0"/>
                          </a:rPr>
                          <m:t>𝑁</m:t>
                        </m:r>
                      </m:sup>
                      <m:e>
                        <m:sSup>
                          <m:sSupPr>
                            <m:ctrlPr>
                              <a:rPr lang="fr-FR" sz="2800" i="1">
                                <a:latin typeface="Cambria Math" panose="02040503050406030204" pitchFamily="18" charset="0"/>
                              </a:rPr>
                            </m:ctrlPr>
                          </m:sSupPr>
                          <m:e>
                            <m:d>
                              <m:dPr>
                                <m:ctrlPr>
                                  <a:rPr lang="fr-FR" sz="2800" i="1">
                                    <a:latin typeface="Cambria Math" panose="02040503050406030204" pitchFamily="18" charset="0"/>
                                  </a:rPr>
                                </m:ctrlPr>
                              </m:dPr>
                              <m:e>
                                <m:sSub>
                                  <m:sSubPr>
                                    <m:ctrlPr>
                                      <a:rPr lang="fr-FR" sz="2800" i="1">
                                        <a:latin typeface="Cambria Math" panose="02040503050406030204" pitchFamily="18" charset="0"/>
                                      </a:rPr>
                                    </m:ctrlPr>
                                  </m:sSubPr>
                                  <m:e>
                                    <m:r>
                                      <a:rPr lang="en-GB" sz="2800" i="1">
                                        <a:latin typeface="Cambria Math" panose="02040503050406030204" pitchFamily="18" charset="0"/>
                                      </a:rPr>
                                      <m:t>𝑝</m:t>
                                    </m:r>
                                  </m:e>
                                  <m:sub>
                                    <m:r>
                                      <a:rPr lang="en-GB" sz="2800" i="1">
                                        <a:latin typeface="Cambria Math" panose="02040503050406030204" pitchFamily="18" charset="0"/>
                                      </a:rPr>
                                      <m:t>𝑖</m:t>
                                    </m:r>
                                  </m:sub>
                                </m:sSub>
                                <m:r>
                                  <a:rPr lang="en-GB" sz="2800" i="1">
                                    <a:latin typeface="Cambria Math" panose="02040503050406030204" pitchFamily="18" charset="0"/>
                                  </a:rPr>
                                  <m:t>−</m:t>
                                </m:r>
                                <m:sSub>
                                  <m:sSubPr>
                                    <m:ctrlPr>
                                      <a:rPr lang="fr-FR" sz="2800" i="1">
                                        <a:latin typeface="Cambria Math" panose="02040503050406030204" pitchFamily="18" charset="0"/>
                                      </a:rPr>
                                    </m:ctrlPr>
                                  </m:sSubPr>
                                  <m:e>
                                    <m:r>
                                      <a:rPr lang="en-GB" sz="2800" i="1">
                                        <a:latin typeface="Cambria Math" panose="02040503050406030204" pitchFamily="18" charset="0"/>
                                      </a:rPr>
                                      <m:t>𝑜</m:t>
                                    </m:r>
                                  </m:e>
                                  <m:sub>
                                    <m:r>
                                      <a:rPr lang="en-GB" sz="2800" i="1">
                                        <a:latin typeface="Cambria Math" panose="02040503050406030204" pitchFamily="18" charset="0"/>
                                      </a:rPr>
                                      <m:t>𝑖</m:t>
                                    </m:r>
                                  </m:sub>
                                </m:sSub>
                              </m:e>
                            </m:d>
                          </m:e>
                          <m:sup>
                            <m:r>
                              <a:rPr lang="en-GB" sz="2800" i="1">
                                <a:latin typeface="Cambria Math" panose="02040503050406030204" pitchFamily="18" charset="0"/>
                              </a:rPr>
                              <m:t>2</m:t>
                            </m:r>
                          </m:sup>
                        </m:sSup>
                      </m:e>
                    </m:nary>
                  </m:oMath>
                </a14:m>
                <a:endParaRPr lang="fr-FR" sz="2800" dirty="0"/>
              </a:p>
              <a:p>
                <a:pPr algn="just"/>
                <a:r>
                  <a:rPr lang="en-GB" sz="2800" dirty="0">
                    <a:latin typeface="+mj-lt"/>
                  </a:rPr>
                  <a:t>Where </a:t>
                </a:r>
                <a14:m>
                  <m:oMath xmlns:m="http://schemas.openxmlformats.org/officeDocument/2006/math">
                    <m:sSub>
                      <m:sSubPr>
                        <m:ctrlPr>
                          <a:rPr lang="fr-FR" sz="2800" i="1">
                            <a:latin typeface="Cambria Math" panose="02040503050406030204" pitchFamily="18" charset="0"/>
                          </a:rPr>
                        </m:ctrlPr>
                      </m:sSubPr>
                      <m:e>
                        <m:r>
                          <a:rPr lang="en-GB" sz="2800">
                            <a:latin typeface="Cambria Math" panose="02040503050406030204" pitchFamily="18" charset="0"/>
                          </a:rPr>
                          <m:t>𝑝</m:t>
                        </m:r>
                      </m:e>
                      <m:sub>
                        <m:r>
                          <a:rPr lang="en-GB" sz="2800">
                            <a:latin typeface="Cambria Math" panose="02040503050406030204" pitchFamily="18" charset="0"/>
                          </a:rPr>
                          <m:t>𝑖</m:t>
                        </m:r>
                      </m:sub>
                    </m:sSub>
                  </m:oMath>
                </a14:m>
                <a:r>
                  <a:rPr lang="en-GB" sz="2800" dirty="0">
                    <a:latin typeface="+mj-lt"/>
                  </a:rPr>
                  <a:t> is the probability of exceeding a given threshold according to the ensemble (between 0 and 1) and </a:t>
                </a:r>
                <a14:m>
                  <m:oMath xmlns:m="http://schemas.openxmlformats.org/officeDocument/2006/math">
                    <m:sSub>
                      <m:sSubPr>
                        <m:ctrlPr>
                          <a:rPr lang="fr-FR" sz="2800" i="1">
                            <a:latin typeface="Cambria Math" panose="02040503050406030204" pitchFamily="18" charset="0"/>
                          </a:rPr>
                        </m:ctrlPr>
                      </m:sSubPr>
                      <m:e>
                        <m:r>
                          <a:rPr lang="en-GB" sz="2800">
                            <a:latin typeface="Cambria Math" panose="02040503050406030204" pitchFamily="18" charset="0"/>
                          </a:rPr>
                          <m:t>𝑜</m:t>
                        </m:r>
                      </m:e>
                      <m:sub>
                        <m:r>
                          <a:rPr lang="en-GB" sz="2800">
                            <a:latin typeface="Cambria Math" panose="02040503050406030204" pitchFamily="18" charset="0"/>
                          </a:rPr>
                          <m:t>𝑖</m:t>
                        </m:r>
                      </m:sub>
                    </m:sSub>
                  </m:oMath>
                </a14:m>
                <a:r>
                  <a:rPr lang="en-GB" sz="2800" dirty="0">
                    <a:latin typeface="+mj-lt"/>
                  </a:rPr>
                  <a:t> is the outcome, given by the observation (1 if the threshold is exceeded, 0 otherwise). Therefore, the closer to zero the score is, the better the ensemble is at forecasting the probability of threshold exceedance. The Brier score can then be plotted against different possible thresholds.</a:t>
                </a:r>
                <a:endParaRPr lang="en-US" sz="2800" dirty="0">
                  <a:latin typeface="+mj-lt"/>
                </a:endParaRPr>
              </a:p>
            </p:txBody>
          </p:sp>
        </mc:Choice>
        <mc:Fallback xmlns="">
          <p:sp>
            <p:nvSpPr>
              <p:cNvPr id="58" name="Text Box 12"/>
              <p:cNvSpPr txBox="1">
                <a:spLocks noRot="1" noChangeAspect="1" noMove="1" noResize="1" noEditPoints="1" noAdjustHandles="1" noChangeArrowheads="1" noChangeShapeType="1" noTextEdit="1"/>
              </p:cNvSpPr>
              <p:nvPr/>
            </p:nvSpPr>
            <p:spPr bwMode="auto">
              <a:xfrm>
                <a:off x="14505895" y="25049853"/>
                <a:ext cx="9002096" cy="3696051"/>
              </a:xfrm>
              <a:prstGeom prst="rect">
                <a:avLst/>
              </a:prstGeom>
              <a:blipFill rotWithShape="0">
                <a:blip r:embed="rId12"/>
                <a:stretch>
                  <a:fillRect l="-1626" r="-1626" b="-395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8" name="Text Box 12"/>
              <p:cNvSpPr txBox="1">
                <a:spLocks noChangeArrowheads="1"/>
              </p:cNvSpPr>
              <p:nvPr/>
            </p:nvSpPr>
            <p:spPr bwMode="auto">
              <a:xfrm>
                <a:off x="1377439" y="17579821"/>
                <a:ext cx="9308847" cy="488804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1200"/>
                  </a:spcAft>
                </a:pPr>
                <a:r>
                  <a:rPr lang="en-US" sz="2800" dirty="0">
                    <a:latin typeface="+mj-lt"/>
                  </a:rPr>
                  <a:t>From the results of the ensemble run, </a:t>
                </a:r>
                <a:r>
                  <a:rPr lang="en-US" sz="2800" dirty="0">
                    <a:solidFill>
                      <a:srgbClr val="4AA0B1"/>
                    </a:solidFill>
                    <a:latin typeface="+mj-lt"/>
                  </a:rPr>
                  <a:t>the ensemble median </a:t>
                </a:r>
                <a:r>
                  <a:rPr lang="en-US" sz="2800" dirty="0">
                    <a:latin typeface="+mj-lt"/>
                  </a:rPr>
                  <a:t>can be used, as a “representative” simulation resulting from taking into account all uncertainties. Deterministic model-to-observations statistical scores can then be computed.</a:t>
                </a:r>
              </a:p>
              <a:p>
                <a:pPr algn="just">
                  <a:spcAft>
                    <a:spcPts val="1200"/>
                  </a:spcAft>
                </a:pPr>
                <a:r>
                  <a:rPr lang="en-US" sz="2800" dirty="0">
                    <a:latin typeface="+mj-lt"/>
                  </a:rPr>
                  <a:t>If </a:t>
                </a:r>
                <a14:m>
                  <m:oMath xmlns:m="http://schemas.openxmlformats.org/officeDocument/2006/math">
                    <m:sSub>
                      <m:sSubPr>
                        <m:ctrlPr>
                          <a:rPr lang="fr-FR" sz="2800" b="0" i="1" smtClean="0">
                            <a:latin typeface="Cambria Math" panose="02040503050406030204" pitchFamily="18" charset="0"/>
                          </a:rPr>
                        </m:ctrlPr>
                      </m:sSubPr>
                      <m:e>
                        <m:r>
                          <a:rPr lang="fr-FR" sz="2800" b="0" i="1" smtClean="0">
                            <a:latin typeface="Cambria Math" panose="02040503050406030204" pitchFamily="18" charset="0"/>
                          </a:rPr>
                          <m:t>𝑜</m:t>
                        </m:r>
                      </m:e>
                      <m:sub>
                        <m:r>
                          <a:rPr lang="fr-FR" sz="2800" b="0" i="1" smtClean="0">
                            <a:latin typeface="Cambria Math" panose="02040503050406030204" pitchFamily="18" charset="0"/>
                          </a:rPr>
                          <m:t>𝑖</m:t>
                        </m:r>
                      </m:sub>
                    </m:sSub>
                  </m:oMath>
                </a14:m>
                <a:r>
                  <a:rPr lang="en-US" sz="2800" dirty="0">
                    <a:latin typeface="+mj-lt"/>
                  </a:rPr>
                  <a:t> are the scalar observations </a:t>
                </a:r>
                <a:r>
                  <a:rPr lang="fr-FR" sz="2800" dirty="0">
                    <a:latin typeface="+mj-lt"/>
                  </a:rPr>
                  <a:t>and </a:t>
                </a:r>
                <a14:m>
                  <m:oMath xmlns:m="http://schemas.openxmlformats.org/officeDocument/2006/math">
                    <m:sSub>
                      <m:sSubPr>
                        <m:ctrlPr>
                          <a:rPr lang="fr-FR" sz="2800" b="0" i="1" smtClean="0">
                            <a:latin typeface="Cambria Math" panose="02040503050406030204" pitchFamily="18" charset="0"/>
                          </a:rPr>
                        </m:ctrlPr>
                      </m:sSubPr>
                      <m:e>
                        <m:r>
                          <a:rPr lang="fr-FR" sz="2800" b="0" i="1" smtClean="0">
                            <a:latin typeface="Cambria Math" panose="02040503050406030204" pitchFamily="18" charset="0"/>
                          </a:rPr>
                          <m:t>𝑠</m:t>
                        </m:r>
                      </m:e>
                      <m:sub>
                        <m:r>
                          <a:rPr lang="fr-FR" sz="2800" b="0" i="1" smtClean="0">
                            <a:latin typeface="Cambria Math" panose="02040503050406030204" pitchFamily="18" charset="0"/>
                          </a:rPr>
                          <m:t>𝑖</m:t>
                        </m:r>
                      </m:sub>
                    </m:sSub>
                  </m:oMath>
                </a14:m>
                <a:r>
                  <a:rPr lang="en-US" sz="2800" dirty="0">
                    <a:latin typeface="+mj-lt"/>
                  </a:rPr>
                  <a:t> are the corresponding values of the representative simulation (for </a:t>
                </a:r>
                <a14:m>
                  <m:oMath xmlns:m="http://schemas.openxmlformats.org/officeDocument/2006/math">
                    <m:r>
                      <a:rPr lang="fr-FR" sz="2800" b="0" i="1" smtClean="0">
                        <a:latin typeface="Cambria Math" panose="02040503050406030204" pitchFamily="18" charset="0"/>
                      </a:rPr>
                      <m:t>𝑖</m:t>
                    </m:r>
                  </m:oMath>
                </a14:m>
                <a:r>
                  <a:rPr lang="en-US" sz="2800" dirty="0">
                    <a:latin typeface="+mj-lt"/>
                  </a:rPr>
                  <a:t> in </a:t>
                </a:r>
                <a14:m>
                  <m:oMath xmlns:m="http://schemas.openxmlformats.org/officeDocument/2006/math">
                    <m:d>
                      <m:dPr>
                        <m:begChr m:val="["/>
                        <m:endChr m:val="]"/>
                        <m:ctrlPr>
                          <a:rPr lang="fr-FR" sz="2800" b="0" i="1" smtClean="0">
                            <a:latin typeface="Cambria Math" panose="02040503050406030204" pitchFamily="18" charset="0"/>
                          </a:rPr>
                        </m:ctrlPr>
                      </m:dPr>
                      <m:e>
                        <m:r>
                          <a:rPr lang="fr-FR" sz="2800" b="0" i="1" smtClean="0">
                            <a:latin typeface="Cambria Math" panose="02040503050406030204" pitchFamily="18" charset="0"/>
                          </a:rPr>
                          <m:t>0, </m:t>
                        </m:r>
                        <m:r>
                          <a:rPr lang="fr-FR" sz="2800" b="0" i="1" smtClean="0">
                            <a:latin typeface="Cambria Math" panose="02040503050406030204" pitchFamily="18" charset="0"/>
                          </a:rPr>
                          <m:t>𝑁</m:t>
                        </m:r>
                      </m:e>
                    </m:d>
                  </m:oMath>
                </a14:m>
                <a:r>
                  <a:rPr lang="en-US" sz="2800" dirty="0">
                    <a:latin typeface="+mj-lt"/>
                  </a:rPr>
                  <a:t> with </a:t>
                </a:r>
                <a14:m>
                  <m:oMath xmlns:m="http://schemas.openxmlformats.org/officeDocument/2006/math">
                    <m:r>
                      <a:rPr lang="fr-FR" sz="2800" b="0" i="1" smtClean="0">
                        <a:latin typeface="Cambria Math" panose="02040503050406030204" pitchFamily="18" charset="0"/>
                      </a:rPr>
                      <m:t>𝑁</m:t>
                    </m:r>
                  </m:oMath>
                </a14:m>
                <a:r>
                  <a:rPr lang="en-US" sz="2800" dirty="0">
                    <a:latin typeface="+mj-lt"/>
                  </a:rPr>
                  <a:t> the number of observations), then we can define the </a:t>
                </a:r>
                <a:r>
                  <a:rPr lang="en-US" sz="2800" dirty="0">
                    <a:solidFill>
                      <a:srgbClr val="4AA0B1"/>
                    </a:solidFill>
                    <a:latin typeface="+mj-lt"/>
                  </a:rPr>
                  <a:t>Root Mean Square Error </a:t>
                </a:r>
                <a:r>
                  <a:rPr lang="en-US" sz="2800" dirty="0">
                    <a:latin typeface="+mj-lt"/>
                  </a:rPr>
                  <a:t>and the </a:t>
                </a:r>
                <a:r>
                  <a:rPr lang="en-US" sz="2800" dirty="0">
                    <a:solidFill>
                      <a:srgbClr val="4AA0B1"/>
                    </a:solidFill>
                    <a:latin typeface="+mj-lt"/>
                  </a:rPr>
                  <a:t>Pearson Correlation Coefficient </a:t>
                </a:r>
                <a:r>
                  <a:rPr lang="en-US" sz="2800" dirty="0">
                    <a:latin typeface="+mj-lt"/>
                  </a:rPr>
                  <a:t>by:</a:t>
                </a:r>
              </a:p>
              <a:p>
                <a:pPr algn="ctr"/>
                <a14:m>
                  <m:oMath xmlns:m="http://schemas.openxmlformats.org/officeDocument/2006/math">
                    <m:r>
                      <a:rPr lang="fr-FR" sz="2800" b="0" i="1" smtClean="0">
                        <a:latin typeface="Cambria Math" panose="02040503050406030204" pitchFamily="18" charset="0"/>
                        <a:ea typeface="Cambria Math" panose="02040503050406030204" pitchFamily="18" charset="0"/>
                      </a:rPr>
                      <m:t>𝑅𝑀𝑆𝐸</m:t>
                    </m:r>
                    <m:r>
                      <a:rPr lang="fr-FR" sz="2800" b="0" i="1" smtClean="0">
                        <a:latin typeface="Cambria Math" panose="02040503050406030204" pitchFamily="18" charset="0"/>
                        <a:ea typeface="Cambria Math" panose="02040503050406030204" pitchFamily="18" charset="0"/>
                      </a:rPr>
                      <m:t>=</m:t>
                    </m:r>
                    <m:rad>
                      <m:radPr>
                        <m:degHide m:val="on"/>
                        <m:ctrlPr>
                          <a:rPr lang="fr-FR" sz="2800" i="1">
                            <a:latin typeface="Cambria Math" panose="02040503050406030204" pitchFamily="18" charset="0"/>
                            <a:ea typeface="Cambria Math" panose="02040503050406030204" pitchFamily="18" charset="0"/>
                          </a:rPr>
                        </m:ctrlPr>
                      </m:radPr>
                      <m:deg/>
                      <m:e>
                        <m:f>
                          <m:fPr>
                            <m:ctrlPr>
                              <a:rPr lang="fr-FR" sz="2800" i="1">
                                <a:latin typeface="Cambria Math" panose="02040503050406030204" pitchFamily="18" charset="0"/>
                                <a:ea typeface="Cambria Math" panose="02040503050406030204" pitchFamily="18" charset="0"/>
                              </a:rPr>
                            </m:ctrlPr>
                          </m:fPr>
                          <m:num>
                            <m:r>
                              <a:rPr lang="en-GB" sz="2800">
                                <a:latin typeface="Cambria Math" panose="02040503050406030204" pitchFamily="18" charset="0"/>
                                <a:ea typeface="Cambria Math" panose="02040503050406030204" pitchFamily="18" charset="0"/>
                              </a:rPr>
                              <m:t>1</m:t>
                            </m:r>
                          </m:num>
                          <m:den>
                            <m:r>
                              <a:rPr lang="en-GB" sz="2800">
                                <a:latin typeface="Cambria Math" panose="02040503050406030204" pitchFamily="18" charset="0"/>
                                <a:ea typeface="Cambria Math" panose="02040503050406030204" pitchFamily="18" charset="0"/>
                              </a:rPr>
                              <m:t>𝑁</m:t>
                            </m:r>
                          </m:den>
                        </m:f>
                        <m:nary>
                          <m:naryPr>
                            <m:chr m:val="∑"/>
                            <m:limLoc m:val="undOvr"/>
                            <m:ctrlPr>
                              <a:rPr lang="fr-FR" sz="2800" i="1">
                                <a:latin typeface="Cambria Math" panose="02040503050406030204" pitchFamily="18" charset="0"/>
                                <a:ea typeface="Cambria Math" panose="02040503050406030204" pitchFamily="18" charset="0"/>
                              </a:rPr>
                            </m:ctrlPr>
                          </m:naryPr>
                          <m:sub>
                            <m:r>
                              <a:rPr lang="en-GB" sz="2800">
                                <a:latin typeface="Cambria Math" panose="02040503050406030204" pitchFamily="18" charset="0"/>
                                <a:ea typeface="Cambria Math" panose="02040503050406030204" pitchFamily="18" charset="0"/>
                              </a:rPr>
                              <m:t>𝑡</m:t>
                            </m:r>
                            <m:r>
                              <a:rPr lang="en-GB" sz="2800">
                                <a:latin typeface="Cambria Math" panose="02040503050406030204" pitchFamily="18" charset="0"/>
                                <a:ea typeface="Cambria Math" panose="02040503050406030204" pitchFamily="18" charset="0"/>
                              </a:rPr>
                              <m:t>=1</m:t>
                            </m:r>
                          </m:sub>
                          <m:sup>
                            <m:r>
                              <a:rPr lang="en-GB" sz="2800">
                                <a:latin typeface="Cambria Math" panose="02040503050406030204" pitchFamily="18" charset="0"/>
                                <a:ea typeface="Cambria Math" panose="02040503050406030204" pitchFamily="18" charset="0"/>
                              </a:rPr>
                              <m:t>𝑁</m:t>
                            </m:r>
                          </m:sup>
                          <m:e>
                            <m:sSup>
                              <m:sSupPr>
                                <m:ctrlPr>
                                  <a:rPr lang="fr-FR" sz="2800" i="1">
                                    <a:latin typeface="Cambria Math" panose="02040503050406030204" pitchFamily="18" charset="0"/>
                                    <a:ea typeface="Cambria Math" panose="02040503050406030204" pitchFamily="18" charset="0"/>
                                  </a:rPr>
                                </m:ctrlPr>
                              </m:sSupPr>
                              <m:e>
                                <m:d>
                                  <m:dPr>
                                    <m:ctrlPr>
                                      <a:rPr lang="fr-FR" sz="2800" i="1">
                                        <a:latin typeface="Cambria Math" panose="02040503050406030204" pitchFamily="18" charset="0"/>
                                        <a:ea typeface="Cambria Math" panose="02040503050406030204" pitchFamily="18" charset="0"/>
                                      </a:rPr>
                                    </m:ctrlPr>
                                  </m:d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𝑠</m:t>
                                        </m:r>
                                      </m:e>
                                      <m:sub>
                                        <m:r>
                                          <a:rPr lang="en-GB" sz="2800">
                                            <a:latin typeface="Cambria Math" panose="02040503050406030204" pitchFamily="18" charset="0"/>
                                            <a:ea typeface="Cambria Math" panose="02040503050406030204" pitchFamily="18" charset="0"/>
                                          </a:rPr>
                                          <m:t>𝑖</m:t>
                                        </m:r>
                                      </m:sub>
                                    </m:sSub>
                                    <m:r>
                                      <a:rPr lang="en-GB" sz="2800">
                                        <a:latin typeface="Cambria Math" panose="02040503050406030204" pitchFamily="18" charset="0"/>
                                        <a:ea typeface="Cambria Math" panose="02040503050406030204" pitchFamily="18" charset="0"/>
                                      </a:rPr>
                                      <m:t>−</m:t>
                                    </m:r>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𝑜</m:t>
                                        </m:r>
                                      </m:e>
                                      <m:sub>
                                        <m:r>
                                          <a:rPr lang="en-GB" sz="2800">
                                            <a:latin typeface="Cambria Math" panose="02040503050406030204" pitchFamily="18" charset="0"/>
                                            <a:ea typeface="Cambria Math" panose="02040503050406030204" pitchFamily="18" charset="0"/>
                                          </a:rPr>
                                          <m:t>𝑖</m:t>
                                        </m:r>
                                      </m:sub>
                                    </m:sSub>
                                  </m:e>
                                </m:d>
                              </m:e>
                              <m:sup>
                                <m:r>
                                  <a:rPr lang="en-GB" sz="2800">
                                    <a:latin typeface="Cambria Math" panose="02040503050406030204" pitchFamily="18" charset="0"/>
                                    <a:ea typeface="Cambria Math" panose="02040503050406030204" pitchFamily="18" charset="0"/>
                                  </a:rPr>
                                  <m:t>2</m:t>
                                </m:r>
                              </m:sup>
                            </m:sSup>
                          </m:e>
                        </m:nary>
                      </m:e>
                    </m:rad>
                  </m:oMath>
                </a14:m>
                <a:r>
                  <a:rPr lang="fr-FR" sz="2800" dirty="0">
                    <a:latin typeface="Cambria Math" panose="02040503050406030204" pitchFamily="18" charset="0"/>
                    <a:ea typeface="Cambria Math" panose="02040503050406030204" pitchFamily="18" charset="0"/>
                  </a:rPr>
                  <a:t>     </a:t>
                </a:r>
                <a14:m>
                  <m:oMath xmlns:m="http://schemas.openxmlformats.org/officeDocument/2006/math">
                    <m:r>
                      <m:rPr>
                        <m:sty m:val="p"/>
                      </m:rPr>
                      <a:rPr lang="fr-FR" sz="2800" b="0" i="0" smtClean="0">
                        <a:latin typeface="Cambria Math" panose="02040503050406030204" pitchFamily="18" charset="0"/>
                        <a:ea typeface="Cambria Math" panose="02040503050406030204" pitchFamily="18" charset="0"/>
                      </a:rPr>
                      <m:t>PCC</m:t>
                    </m:r>
                    <m:r>
                      <a:rPr lang="fr-FR" sz="2800" b="0" i="0" smtClean="0">
                        <a:latin typeface="Cambria Math" panose="02040503050406030204" pitchFamily="18" charset="0"/>
                        <a:ea typeface="Cambria Math" panose="02040503050406030204" pitchFamily="18" charset="0"/>
                      </a:rPr>
                      <m:t>=</m:t>
                    </m:r>
                    <m:f>
                      <m:fPr>
                        <m:ctrlPr>
                          <a:rPr lang="fr-FR" sz="2800" i="1">
                            <a:latin typeface="Cambria Math" panose="02040503050406030204" pitchFamily="18" charset="0"/>
                            <a:ea typeface="Cambria Math" panose="02040503050406030204" pitchFamily="18" charset="0"/>
                          </a:rPr>
                        </m:ctrlPr>
                      </m:fPr>
                      <m:num>
                        <m:nary>
                          <m:naryPr>
                            <m:chr m:val="∑"/>
                            <m:limLoc m:val="subSup"/>
                            <m:ctrlPr>
                              <a:rPr lang="fr-FR" sz="2800" i="1">
                                <a:latin typeface="Cambria Math" panose="02040503050406030204" pitchFamily="18" charset="0"/>
                                <a:ea typeface="Cambria Math" panose="02040503050406030204" pitchFamily="18" charset="0"/>
                              </a:rPr>
                            </m:ctrlPr>
                          </m:naryPr>
                          <m:sub>
                            <m:r>
                              <a:rPr lang="en-GB" sz="2800">
                                <a:latin typeface="Cambria Math" panose="02040503050406030204" pitchFamily="18" charset="0"/>
                                <a:ea typeface="Cambria Math" panose="02040503050406030204" pitchFamily="18" charset="0"/>
                              </a:rPr>
                              <m:t>𝑖</m:t>
                            </m:r>
                            <m:r>
                              <a:rPr lang="en-GB" sz="2800">
                                <a:latin typeface="Cambria Math" panose="02040503050406030204" pitchFamily="18" charset="0"/>
                                <a:ea typeface="Cambria Math" panose="02040503050406030204" pitchFamily="18" charset="0"/>
                              </a:rPr>
                              <m:t>=1</m:t>
                            </m:r>
                          </m:sub>
                          <m:sup>
                            <m:r>
                              <a:rPr lang="en-GB" sz="2800">
                                <a:latin typeface="Cambria Math" panose="02040503050406030204" pitchFamily="18" charset="0"/>
                                <a:ea typeface="Cambria Math" panose="02040503050406030204" pitchFamily="18" charset="0"/>
                              </a:rPr>
                              <m:t>𝑁</m:t>
                            </m:r>
                          </m:sup>
                          <m:e>
                            <m:d>
                              <m:dPr>
                                <m:ctrlPr>
                                  <a:rPr lang="fr-FR" sz="2800" i="1">
                                    <a:latin typeface="Cambria Math" panose="02040503050406030204" pitchFamily="18" charset="0"/>
                                    <a:ea typeface="Cambria Math" panose="02040503050406030204" pitchFamily="18" charset="0"/>
                                  </a:rPr>
                                </m:ctrlPr>
                              </m:d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𝑠</m:t>
                                    </m:r>
                                  </m:e>
                                  <m:sub>
                                    <m:r>
                                      <a:rPr lang="en-GB" sz="2800">
                                        <a:latin typeface="Cambria Math" panose="02040503050406030204" pitchFamily="18" charset="0"/>
                                        <a:ea typeface="Cambria Math" panose="02040503050406030204" pitchFamily="18" charset="0"/>
                                      </a:rPr>
                                      <m:t>𝑖</m:t>
                                    </m:r>
                                  </m:sub>
                                </m:sSub>
                                <m:r>
                                  <a:rPr lang="en-GB" sz="2800">
                                    <a:latin typeface="Cambria Math" panose="02040503050406030204" pitchFamily="18" charset="0"/>
                                    <a:ea typeface="Cambria Math" panose="02040503050406030204" pitchFamily="18" charset="0"/>
                                  </a:rPr>
                                  <m:t>−</m:t>
                                </m:r>
                                <m:acc>
                                  <m:accPr>
                                    <m:chr m:val="̅"/>
                                    <m:ctrlPr>
                                      <a:rPr lang="fr-FR" sz="2800" i="1">
                                        <a:latin typeface="Cambria Math" panose="02040503050406030204" pitchFamily="18" charset="0"/>
                                        <a:ea typeface="Cambria Math" panose="02040503050406030204" pitchFamily="18" charset="0"/>
                                      </a:rPr>
                                    </m:ctrlPr>
                                  </m:acc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𝑠</m:t>
                                        </m:r>
                                      </m:e>
                                      <m:sub>
                                        <m:r>
                                          <a:rPr lang="en-GB" sz="2800">
                                            <a:latin typeface="Cambria Math" panose="02040503050406030204" pitchFamily="18" charset="0"/>
                                            <a:ea typeface="Cambria Math" panose="02040503050406030204" pitchFamily="18" charset="0"/>
                                          </a:rPr>
                                          <m:t>𝑖</m:t>
                                        </m:r>
                                      </m:sub>
                                    </m:sSub>
                                  </m:e>
                                </m:acc>
                              </m:e>
                            </m:d>
                            <m:d>
                              <m:dPr>
                                <m:ctrlPr>
                                  <a:rPr lang="fr-FR" sz="2800" i="1">
                                    <a:latin typeface="Cambria Math" panose="02040503050406030204" pitchFamily="18" charset="0"/>
                                    <a:ea typeface="Cambria Math" panose="02040503050406030204" pitchFamily="18" charset="0"/>
                                  </a:rPr>
                                </m:ctrlPr>
                              </m:d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𝑜</m:t>
                                    </m:r>
                                  </m:e>
                                  <m:sub>
                                    <m:r>
                                      <a:rPr lang="en-GB" sz="2800">
                                        <a:latin typeface="Cambria Math" panose="02040503050406030204" pitchFamily="18" charset="0"/>
                                        <a:ea typeface="Cambria Math" panose="02040503050406030204" pitchFamily="18" charset="0"/>
                                      </a:rPr>
                                      <m:t>𝑖</m:t>
                                    </m:r>
                                  </m:sub>
                                </m:sSub>
                                <m:r>
                                  <a:rPr lang="en-GB" sz="2800">
                                    <a:latin typeface="Cambria Math" panose="02040503050406030204" pitchFamily="18" charset="0"/>
                                    <a:ea typeface="Cambria Math" panose="02040503050406030204" pitchFamily="18" charset="0"/>
                                  </a:rPr>
                                  <m:t>−</m:t>
                                </m:r>
                                <m:acc>
                                  <m:accPr>
                                    <m:chr m:val="̅"/>
                                    <m:ctrlPr>
                                      <a:rPr lang="fr-FR" sz="2800" i="1">
                                        <a:latin typeface="Cambria Math" panose="02040503050406030204" pitchFamily="18" charset="0"/>
                                        <a:ea typeface="Cambria Math" panose="02040503050406030204" pitchFamily="18" charset="0"/>
                                      </a:rPr>
                                    </m:ctrlPr>
                                  </m:acc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𝑜</m:t>
                                        </m:r>
                                      </m:e>
                                      <m:sub>
                                        <m:r>
                                          <a:rPr lang="en-GB" sz="2800">
                                            <a:latin typeface="Cambria Math" panose="02040503050406030204" pitchFamily="18" charset="0"/>
                                            <a:ea typeface="Cambria Math" panose="02040503050406030204" pitchFamily="18" charset="0"/>
                                          </a:rPr>
                                          <m:t>𝑖</m:t>
                                        </m:r>
                                      </m:sub>
                                    </m:sSub>
                                  </m:e>
                                </m:acc>
                              </m:e>
                            </m:d>
                          </m:e>
                        </m:nary>
                      </m:num>
                      <m:den>
                        <m:rad>
                          <m:radPr>
                            <m:degHide m:val="on"/>
                            <m:ctrlPr>
                              <a:rPr lang="fr-FR" sz="2800" i="1">
                                <a:latin typeface="Cambria Math" panose="02040503050406030204" pitchFamily="18" charset="0"/>
                                <a:ea typeface="Cambria Math" panose="02040503050406030204" pitchFamily="18" charset="0"/>
                              </a:rPr>
                            </m:ctrlPr>
                          </m:radPr>
                          <m:deg/>
                          <m:e>
                            <m:nary>
                              <m:naryPr>
                                <m:chr m:val="∑"/>
                                <m:limLoc m:val="subSup"/>
                                <m:ctrlPr>
                                  <a:rPr lang="fr-FR" sz="2800" i="1">
                                    <a:latin typeface="Cambria Math" panose="02040503050406030204" pitchFamily="18" charset="0"/>
                                    <a:ea typeface="Cambria Math" panose="02040503050406030204" pitchFamily="18" charset="0"/>
                                  </a:rPr>
                                </m:ctrlPr>
                              </m:naryPr>
                              <m:sub>
                                <m:r>
                                  <a:rPr lang="en-GB" sz="2800">
                                    <a:latin typeface="Cambria Math" panose="02040503050406030204" pitchFamily="18" charset="0"/>
                                    <a:ea typeface="Cambria Math" panose="02040503050406030204" pitchFamily="18" charset="0"/>
                                  </a:rPr>
                                  <m:t>𝑖</m:t>
                                </m:r>
                                <m:r>
                                  <a:rPr lang="en-GB" sz="2800">
                                    <a:latin typeface="Cambria Math" panose="02040503050406030204" pitchFamily="18" charset="0"/>
                                    <a:ea typeface="Cambria Math" panose="02040503050406030204" pitchFamily="18" charset="0"/>
                                  </a:rPr>
                                  <m:t>=1</m:t>
                                </m:r>
                              </m:sub>
                              <m:sup>
                                <m:r>
                                  <a:rPr lang="en-GB" sz="2800">
                                    <a:latin typeface="Cambria Math" panose="02040503050406030204" pitchFamily="18" charset="0"/>
                                    <a:ea typeface="Cambria Math" panose="02040503050406030204" pitchFamily="18" charset="0"/>
                                  </a:rPr>
                                  <m:t>𝑁</m:t>
                                </m:r>
                              </m:sup>
                              <m:e>
                                <m:sSup>
                                  <m:sSupPr>
                                    <m:ctrlPr>
                                      <a:rPr lang="fr-FR" sz="2800" i="1">
                                        <a:latin typeface="Cambria Math" panose="02040503050406030204" pitchFamily="18" charset="0"/>
                                        <a:ea typeface="Cambria Math" panose="02040503050406030204" pitchFamily="18" charset="0"/>
                                      </a:rPr>
                                    </m:ctrlPr>
                                  </m:sSupPr>
                                  <m:e>
                                    <m:d>
                                      <m:dPr>
                                        <m:ctrlPr>
                                          <a:rPr lang="fr-FR" sz="2800" i="1">
                                            <a:latin typeface="Cambria Math" panose="02040503050406030204" pitchFamily="18" charset="0"/>
                                            <a:ea typeface="Cambria Math" panose="02040503050406030204" pitchFamily="18" charset="0"/>
                                          </a:rPr>
                                        </m:ctrlPr>
                                      </m:d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𝑠</m:t>
                                            </m:r>
                                          </m:e>
                                          <m:sub>
                                            <m:r>
                                              <a:rPr lang="en-GB" sz="2800">
                                                <a:latin typeface="Cambria Math" panose="02040503050406030204" pitchFamily="18" charset="0"/>
                                                <a:ea typeface="Cambria Math" panose="02040503050406030204" pitchFamily="18" charset="0"/>
                                              </a:rPr>
                                              <m:t>𝑖</m:t>
                                            </m:r>
                                          </m:sub>
                                        </m:sSub>
                                        <m:r>
                                          <a:rPr lang="en-GB" sz="2800">
                                            <a:latin typeface="Cambria Math" panose="02040503050406030204" pitchFamily="18" charset="0"/>
                                            <a:ea typeface="Cambria Math" panose="02040503050406030204" pitchFamily="18" charset="0"/>
                                          </a:rPr>
                                          <m:t>−</m:t>
                                        </m:r>
                                        <m:acc>
                                          <m:accPr>
                                            <m:chr m:val="̅"/>
                                            <m:ctrlPr>
                                              <a:rPr lang="fr-FR" sz="2800" i="1">
                                                <a:latin typeface="Cambria Math" panose="02040503050406030204" pitchFamily="18" charset="0"/>
                                                <a:ea typeface="Cambria Math" panose="02040503050406030204" pitchFamily="18" charset="0"/>
                                              </a:rPr>
                                            </m:ctrlPr>
                                          </m:acc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𝑠</m:t>
                                                </m:r>
                                              </m:e>
                                              <m:sub>
                                                <m:r>
                                                  <a:rPr lang="en-GB" sz="2800">
                                                    <a:latin typeface="Cambria Math" panose="02040503050406030204" pitchFamily="18" charset="0"/>
                                                    <a:ea typeface="Cambria Math" panose="02040503050406030204" pitchFamily="18" charset="0"/>
                                                  </a:rPr>
                                                  <m:t>𝑖</m:t>
                                                </m:r>
                                              </m:sub>
                                            </m:sSub>
                                          </m:e>
                                        </m:acc>
                                      </m:e>
                                    </m:d>
                                  </m:e>
                                  <m:sup>
                                    <m:r>
                                      <a:rPr lang="en-GB" sz="2800">
                                        <a:latin typeface="Cambria Math" panose="02040503050406030204" pitchFamily="18" charset="0"/>
                                        <a:ea typeface="Cambria Math" panose="02040503050406030204" pitchFamily="18" charset="0"/>
                                      </a:rPr>
                                      <m:t>2</m:t>
                                    </m:r>
                                  </m:sup>
                                </m:sSup>
                              </m:e>
                            </m:nary>
                          </m:e>
                        </m:rad>
                        <m:rad>
                          <m:radPr>
                            <m:degHide m:val="on"/>
                            <m:ctrlPr>
                              <a:rPr lang="fr-FR" sz="2800" i="1">
                                <a:latin typeface="Cambria Math" panose="02040503050406030204" pitchFamily="18" charset="0"/>
                                <a:ea typeface="Cambria Math" panose="02040503050406030204" pitchFamily="18" charset="0"/>
                              </a:rPr>
                            </m:ctrlPr>
                          </m:radPr>
                          <m:deg/>
                          <m:e>
                            <m:nary>
                              <m:naryPr>
                                <m:chr m:val="∑"/>
                                <m:limLoc m:val="subSup"/>
                                <m:ctrlPr>
                                  <a:rPr lang="fr-FR" sz="2800" i="1">
                                    <a:latin typeface="Cambria Math" panose="02040503050406030204" pitchFamily="18" charset="0"/>
                                    <a:ea typeface="Cambria Math" panose="02040503050406030204" pitchFamily="18" charset="0"/>
                                  </a:rPr>
                                </m:ctrlPr>
                              </m:naryPr>
                              <m:sub>
                                <m:r>
                                  <a:rPr lang="en-GB" sz="2800">
                                    <a:latin typeface="Cambria Math" panose="02040503050406030204" pitchFamily="18" charset="0"/>
                                    <a:ea typeface="Cambria Math" panose="02040503050406030204" pitchFamily="18" charset="0"/>
                                  </a:rPr>
                                  <m:t>𝑖</m:t>
                                </m:r>
                                <m:r>
                                  <a:rPr lang="en-GB" sz="2800">
                                    <a:latin typeface="Cambria Math" panose="02040503050406030204" pitchFamily="18" charset="0"/>
                                    <a:ea typeface="Cambria Math" panose="02040503050406030204" pitchFamily="18" charset="0"/>
                                  </a:rPr>
                                  <m:t>=1</m:t>
                                </m:r>
                              </m:sub>
                              <m:sup>
                                <m:r>
                                  <a:rPr lang="en-GB" sz="2800">
                                    <a:latin typeface="Cambria Math" panose="02040503050406030204" pitchFamily="18" charset="0"/>
                                    <a:ea typeface="Cambria Math" panose="02040503050406030204" pitchFamily="18" charset="0"/>
                                  </a:rPr>
                                  <m:t>𝑁</m:t>
                                </m:r>
                              </m:sup>
                              <m:e>
                                <m:sSup>
                                  <m:sSupPr>
                                    <m:ctrlPr>
                                      <a:rPr lang="fr-FR" sz="2800" i="1">
                                        <a:latin typeface="Cambria Math" panose="02040503050406030204" pitchFamily="18" charset="0"/>
                                        <a:ea typeface="Cambria Math" panose="02040503050406030204" pitchFamily="18" charset="0"/>
                                      </a:rPr>
                                    </m:ctrlPr>
                                  </m:sSupPr>
                                  <m:e>
                                    <m:d>
                                      <m:dPr>
                                        <m:ctrlPr>
                                          <a:rPr lang="fr-FR" sz="2800" i="1">
                                            <a:latin typeface="Cambria Math" panose="02040503050406030204" pitchFamily="18" charset="0"/>
                                            <a:ea typeface="Cambria Math" panose="02040503050406030204" pitchFamily="18" charset="0"/>
                                          </a:rPr>
                                        </m:ctrlPr>
                                      </m:d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𝑜</m:t>
                                            </m:r>
                                          </m:e>
                                          <m:sub>
                                            <m:r>
                                              <a:rPr lang="en-GB" sz="2800">
                                                <a:latin typeface="Cambria Math" panose="02040503050406030204" pitchFamily="18" charset="0"/>
                                                <a:ea typeface="Cambria Math" panose="02040503050406030204" pitchFamily="18" charset="0"/>
                                              </a:rPr>
                                              <m:t>𝑖</m:t>
                                            </m:r>
                                          </m:sub>
                                        </m:sSub>
                                        <m:r>
                                          <a:rPr lang="en-GB" sz="2800">
                                            <a:latin typeface="Cambria Math" panose="02040503050406030204" pitchFamily="18" charset="0"/>
                                            <a:ea typeface="Cambria Math" panose="02040503050406030204" pitchFamily="18" charset="0"/>
                                          </a:rPr>
                                          <m:t>−</m:t>
                                        </m:r>
                                        <m:acc>
                                          <m:accPr>
                                            <m:chr m:val="̅"/>
                                            <m:ctrlPr>
                                              <a:rPr lang="fr-FR" sz="2800" i="1">
                                                <a:latin typeface="Cambria Math" panose="02040503050406030204" pitchFamily="18" charset="0"/>
                                                <a:ea typeface="Cambria Math" panose="02040503050406030204" pitchFamily="18" charset="0"/>
                                              </a:rPr>
                                            </m:ctrlPr>
                                          </m:accPr>
                                          <m:e>
                                            <m:sSub>
                                              <m:sSubPr>
                                                <m:ctrlPr>
                                                  <a:rPr lang="fr-FR" sz="2800" i="1">
                                                    <a:latin typeface="Cambria Math" panose="02040503050406030204" pitchFamily="18" charset="0"/>
                                                    <a:ea typeface="Cambria Math" panose="02040503050406030204" pitchFamily="18" charset="0"/>
                                                  </a:rPr>
                                                </m:ctrlPr>
                                              </m:sSubPr>
                                              <m:e>
                                                <m:r>
                                                  <a:rPr lang="en-GB" sz="2800">
                                                    <a:latin typeface="Cambria Math" panose="02040503050406030204" pitchFamily="18" charset="0"/>
                                                    <a:ea typeface="Cambria Math" panose="02040503050406030204" pitchFamily="18" charset="0"/>
                                                  </a:rPr>
                                                  <m:t>𝑜</m:t>
                                                </m:r>
                                              </m:e>
                                              <m:sub>
                                                <m:r>
                                                  <a:rPr lang="en-GB" sz="2800">
                                                    <a:latin typeface="Cambria Math" panose="02040503050406030204" pitchFamily="18" charset="0"/>
                                                    <a:ea typeface="Cambria Math" panose="02040503050406030204" pitchFamily="18" charset="0"/>
                                                  </a:rPr>
                                                  <m:t>𝑖</m:t>
                                                </m:r>
                                              </m:sub>
                                            </m:sSub>
                                          </m:e>
                                        </m:acc>
                                      </m:e>
                                    </m:d>
                                  </m:e>
                                  <m:sup>
                                    <m:r>
                                      <a:rPr lang="en-GB" sz="2800">
                                        <a:latin typeface="Cambria Math" panose="02040503050406030204" pitchFamily="18" charset="0"/>
                                        <a:ea typeface="Cambria Math" panose="02040503050406030204" pitchFamily="18" charset="0"/>
                                      </a:rPr>
                                      <m:t>2</m:t>
                                    </m:r>
                                  </m:sup>
                                </m:sSup>
                              </m:e>
                            </m:nary>
                          </m:e>
                        </m:rad>
                      </m:den>
                    </m:f>
                  </m:oMath>
                </a14:m>
                <a:endParaRPr lang="fr-FR" sz="2800" dirty="0">
                  <a:latin typeface="Cambria Math" panose="02040503050406030204" pitchFamily="18" charset="0"/>
                  <a:ea typeface="Cambria Math" panose="02040503050406030204" pitchFamily="18" charset="0"/>
                </a:endParaRPr>
              </a:p>
            </p:txBody>
          </p:sp>
        </mc:Choice>
        <mc:Fallback xmlns="">
          <p:sp>
            <p:nvSpPr>
              <p:cNvPr id="68" name="Text Box 12"/>
              <p:cNvSpPr txBox="1">
                <a:spLocks noRot="1" noChangeAspect="1" noMove="1" noResize="1" noEditPoints="1" noAdjustHandles="1" noChangeArrowheads="1" noChangeShapeType="1" noTextEdit="1"/>
              </p:cNvSpPr>
              <p:nvPr/>
            </p:nvSpPr>
            <p:spPr bwMode="auto">
              <a:xfrm>
                <a:off x="1377439" y="17579821"/>
                <a:ext cx="9308847" cy="4888044"/>
              </a:xfrm>
              <a:prstGeom prst="rect">
                <a:avLst/>
              </a:prstGeom>
              <a:blipFill>
                <a:blip r:embed="rId13"/>
                <a:stretch>
                  <a:fillRect l="-1572" t="-1372" r="-157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p:graphicFrame>
        <p:nvGraphicFramePr>
          <p:cNvPr id="69" name="Tableau 68"/>
          <p:cNvGraphicFramePr>
            <a:graphicFrameLocks noGrp="1"/>
          </p:cNvGraphicFramePr>
          <p:nvPr>
            <p:extLst>
              <p:ext uri="{D42A27DB-BD31-4B8C-83A1-F6EECF244321}">
                <p14:modId xmlns:p14="http://schemas.microsoft.com/office/powerpoint/2010/main" val="2203382897"/>
              </p:ext>
            </p:extLst>
          </p:nvPr>
        </p:nvGraphicFramePr>
        <p:xfrm>
          <a:off x="19830541" y="16833196"/>
          <a:ext cx="8940899" cy="3385637"/>
        </p:xfrm>
        <a:graphic>
          <a:graphicData uri="http://schemas.openxmlformats.org/drawingml/2006/table">
            <a:tbl>
              <a:tblPr firstRow="1" firstCol="1" bandRow="1">
                <a:tableStyleId>{5C22544A-7EE6-4342-B048-85BDC9FD1C3A}</a:tableStyleId>
              </a:tblPr>
              <a:tblGrid>
                <a:gridCol w="2394574">
                  <a:extLst>
                    <a:ext uri="{9D8B030D-6E8A-4147-A177-3AD203B41FA5}">
                      <a16:colId xmlns:a16="http://schemas.microsoft.com/office/drawing/2014/main" xmlns="" val="20000"/>
                    </a:ext>
                  </a:extLst>
                </a:gridCol>
                <a:gridCol w="1079570">
                  <a:extLst>
                    <a:ext uri="{9D8B030D-6E8A-4147-A177-3AD203B41FA5}">
                      <a16:colId xmlns:a16="http://schemas.microsoft.com/office/drawing/2014/main" xmlns="" val="20001"/>
                    </a:ext>
                  </a:extLst>
                </a:gridCol>
                <a:gridCol w="1148478">
                  <a:extLst>
                    <a:ext uri="{9D8B030D-6E8A-4147-A177-3AD203B41FA5}">
                      <a16:colId xmlns:a16="http://schemas.microsoft.com/office/drawing/2014/main" xmlns="" val="20002"/>
                    </a:ext>
                  </a:extLst>
                </a:gridCol>
                <a:gridCol w="1010664">
                  <a:extLst>
                    <a:ext uri="{9D8B030D-6E8A-4147-A177-3AD203B41FA5}">
                      <a16:colId xmlns:a16="http://schemas.microsoft.com/office/drawing/2014/main" xmlns="" val="20003"/>
                    </a:ext>
                  </a:extLst>
                </a:gridCol>
                <a:gridCol w="1102538">
                  <a:extLst>
                    <a:ext uri="{9D8B030D-6E8A-4147-A177-3AD203B41FA5}">
                      <a16:colId xmlns:a16="http://schemas.microsoft.com/office/drawing/2014/main" xmlns="" val="20004"/>
                    </a:ext>
                  </a:extLst>
                </a:gridCol>
                <a:gridCol w="1148479">
                  <a:extLst>
                    <a:ext uri="{9D8B030D-6E8A-4147-A177-3AD203B41FA5}">
                      <a16:colId xmlns:a16="http://schemas.microsoft.com/office/drawing/2014/main" xmlns="" val="20005"/>
                    </a:ext>
                  </a:extLst>
                </a:gridCol>
                <a:gridCol w="1056596">
                  <a:extLst>
                    <a:ext uri="{9D8B030D-6E8A-4147-A177-3AD203B41FA5}">
                      <a16:colId xmlns:a16="http://schemas.microsoft.com/office/drawing/2014/main" xmlns="" val="20006"/>
                    </a:ext>
                  </a:extLst>
                </a:gridCol>
              </a:tblGrid>
              <a:tr h="884705">
                <a:tc>
                  <a:txBody>
                    <a:bodyPr/>
                    <a:lstStyle/>
                    <a:p>
                      <a:pPr algn="ctr">
                        <a:lnSpc>
                          <a:spcPct val="100000"/>
                        </a:lnSpc>
                        <a:spcAft>
                          <a:spcPts val="0"/>
                        </a:spcAft>
                      </a:pPr>
                      <a:r>
                        <a:rPr lang="en-GB" sz="2400" dirty="0">
                          <a:effectLst/>
                        </a:rPr>
                        <a:t>Air concentration scores for  </a:t>
                      </a:r>
                      <a:r>
                        <a:rPr lang="en-GB" sz="2400" baseline="30000" dirty="0">
                          <a:effectLst/>
                        </a:rPr>
                        <a:t>137</a:t>
                      </a:r>
                      <a:r>
                        <a:rPr lang="en-GB" sz="2400" dirty="0">
                          <a:effectLst/>
                        </a:rPr>
                        <a:t>Cs</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DTU</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EEAE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IRSN</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NMI</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MO</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RIVM</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442353">
                <a:tc>
                  <a:txBody>
                    <a:bodyPr/>
                    <a:lstStyle/>
                    <a:p>
                      <a:pPr algn="ctr">
                        <a:lnSpc>
                          <a:spcPct val="100000"/>
                        </a:lnSpc>
                        <a:spcAft>
                          <a:spcPts val="0"/>
                        </a:spcAft>
                      </a:pPr>
                      <a:r>
                        <a:rPr lang="en-GB" sz="2400" dirty="0">
                          <a:effectLst/>
                        </a:rPr>
                        <a:t>RMSE (</a:t>
                      </a:r>
                      <a:r>
                        <a:rPr lang="en-GB" sz="2400" dirty="0" err="1">
                          <a:effectLst/>
                        </a:rPr>
                        <a:t>Bq</a:t>
                      </a:r>
                      <a:r>
                        <a:rPr lang="en-GB" sz="2400" dirty="0">
                          <a:effectLst/>
                        </a:rPr>
                        <a:t>/m</a:t>
                      </a:r>
                      <a:r>
                        <a:rPr lang="en-GB" sz="2400" baseline="30000" dirty="0">
                          <a:effectLst/>
                        </a:rPr>
                        <a:t>3</a:t>
                      </a:r>
                      <a:r>
                        <a:rPr lang="en-GB" sz="2400" dirty="0">
                          <a:effectLst/>
                        </a:rPr>
                        <a:t>)</a:t>
                      </a:r>
                    </a:p>
                    <a:p>
                      <a:pPr algn="ctr">
                        <a:lnSpc>
                          <a:spcPct val="100000"/>
                        </a:lnSpc>
                        <a:spcAft>
                          <a:spcPts val="0"/>
                        </a:spcAft>
                      </a:pPr>
                      <a:r>
                        <a:rPr lang="en-GB" sz="2400" dirty="0">
                          <a:effectLst/>
                        </a:rPr>
                        <a:t> (× 10</a:t>
                      </a:r>
                      <a:r>
                        <a:rPr lang="en-GB" sz="2400" baseline="30000" dirty="0">
                          <a:effectLst/>
                        </a:rPr>
                        <a:t>2</a:t>
                      </a:r>
                      <a:r>
                        <a:rPr lang="en-GB" sz="2400" dirty="0">
                          <a:effectLst/>
                        </a:rPr>
                        <a:t>)</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5.57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1.83</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2.07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1.90</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2.54</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1.93</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442353">
                <a:tc>
                  <a:txBody>
                    <a:bodyPr/>
                    <a:lstStyle/>
                    <a:p>
                      <a:pPr algn="ctr">
                        <a:lnSpc>
                          <a:spcPct val="100000"/>
                        </a:lnSpc>
                        <a:spcAft>
                          <a:spcPts val="0"/>
                        </a:spcAft>
                      </a:pPr>
                      <a:r>
                        <a:rPr lang="en-GB" sz="2400" dirty="0">
                          <a:effectLst/>
                        </a:rPr>
                        <a:t>PCC</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0.23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0.36</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0.22</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0.45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a:effectLst/>
                        </a:rPr>
                        <a:t>0.23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0.26</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442353">
                <a:tc>
                  <a:txBody>
                    <a:bodyPr/>
                    <a:lstStyle/>
                    <a:p>
                      <a:pPr algn="ctr">
                        <a:lnSpc>
                          <a:spcPct val="100000"/>
                        </a:lnSpc>
                        <a:spcAft>
                          <a:spcPts val="0"/>
                        </a:spcAft>
                      </a:pPr>
                      <a:r>
                        <a:rPr lang="en-GB" sz="2400">
                          <a:effectLst/>
                        </a:rPr>
                        <a:t>FMT (%)</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41.7</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46.5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63.8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26.3</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32.6</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28.9</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442353">
                <a:tc>
                  <a:txBody>
                    <a:bodyPr/>
                    <a:lstStyle/>
                    <a:p>
                      <a:pPr algn="ctr">
                        <a:lnSpc>
                          <a:spcPct val="100000"/>
                        </a:lnSpc>
                        <a:spcAft>
                          <a:spcPts val="0"/>
                        </a:spcAft>
                      </a:pPr>
                      <a:r>
                        <a:rPr lang="en-GB" sz="2400" dirty="0">
                          <a:effectLst/>
                        </a:rPr>
                        <a:t>FAC2 (%)</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10.3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11.8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18.7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4.9</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8.5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6.6</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442353">
                <a:tc>
                  <a:txBody>
                    <a:bodyPr/>
                    <a:lstStyle/>
                    <a:p>
                      <a:pPr algn="ctr">
                        <a:lnSpc>
                          <a:spcPct val="100000"/>
                        </a:lnSpc>
                        <a:spcAft>
                          <a:spcPts val="0"/>
                        </a:spcAft>
                      </a:pPr>
                      <a:r>
                        <a:rPr lang="en-GB" sz="2400" dirty="0">
                          <a:effectLst/>
                        </a:rPr>
                        <a:t>FAC5 (%)</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24.5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26.4</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41.7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13.2</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18.8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16.2</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bl>
          </a:graphicData>
        </a:graphic>
      </p:graphicFrame>
      <p:graphicFrame>
        <p:nvGraphicFramePr>
          <p:cNvPr id="70" name="Tableau 69"/>
          <p:cNvGraphicFramePr>
            <a:graphicFrameLocks noGrp="1"/>
          </p:cNvGraphicFramePr>
          <p:nvPr>
            <p:extLst>
              <p:ext uri="{D42A27DB-BD31-4B8C-83A1-F6EECF244321}">
                <p14:modId xmlns:p14="http://schemas.microsoft.com/office/powerpoint/2010/main" val="948755312"/>
              </p:ext>
            </p:extLst>
          </p:nvPr>
        </p:nvGraphicFramePr>
        <p:xfrm>
          <a:off x="19830541" y="20350254"/>
          <a:ext cx="8940899" cy="2901892"/>
        </p:xfrm>
        <a:graphic>
          <a:graphicData uri="http://schemas.openxmlformats.org/drawingml/2006/table">
            <a:tbl>
              <a:tblPr firstRow="1" firstCol="1" bandRow="1">
                <a:tableStyleId>{5C22544A-7EE6-4342-B048-85BDC9FD1C3A}</a:tableStyleId>
              </a:tblPr>
              <a:tblGrid>
                <a:gridCol w="2394574">
                  <a:extLst>
                    <a:ext uri="{9D8B030D-6E8A-4147-A177-3AD203B41FA5}">
                      <a16:colId xmlns:a16="http://schemas.microsoft.com/office/drawing/2014/main" xmlns="" val="20000"/>
                    </a:ext>
                  </a:extLst>
                </a:gridCol>
                <a:gridCol w="1079570">
                  <a:extLst>
                    <a:ext uri="{9D8B030D-6E8A-4147-A177-3AD203B41FA5}">
                      <a16:colId xmlns:a16="http://schemas.microsoft.com/office/drawing/2014/main" xmlns="" val="20001"/>
                    </a:ext>
                  </a:extLst>
                </a:gridCol>
                <a:gridCol w="1148478">
                  <a:extLst>
                    <a:ext uri="{9D8B030D-6E8A-4147-A177-3AD203B41FA5}">
                      <a16:colId xmlns:a16="http://schemas.microsoft.com/office/drawing/2014/main" xmlns="" val="20002"/>
                    </a:ext>
                  </a:extLst>
                </a:gridCol>
                <a:gridCol w="1010664">
                  <a:extLst>
                    <a:ext uri="{9D8B030D-6E8A-4147-A177-3AD203B41FA5}">
                      <a16:colId xmlns:a16="http://schemas.microsoft.com/office/drawing/2014/main" xmlns="" val="20003"/>
                    </a:ext>
                  </a:extLst>
                </a:gridCol>
                <a:gridCol w="997746">
                  <a:extLst>
                    <a:ext uri="{9D8B030D-6E8A-4147-A177-3AD203B41FA5}">
                      <a16:colId xmlns:a16="http://schemas.microsoft.com/office/drawing/2014/main" xmlns="" val="20004"/>
                    </a:ext>
                  </a:extLst>
                </a:gridCol>
                <a:gridCol w="1253271">
                  <a:extLst>
                    <a:ext uri="{9D8B030D-6E8A-4147-A177-3AD203B41FA5}">
                      <a16:colId xmlns:a16="http://schemas.microsoft.com/office/drawing/2014/main" xmlns="" val="20005"/>
                    </a:ext>
                  </a:extLst>
                </a:gridCol>
                <a:gridCol w="1056596">
                  <a:extLst>
                    <a:ext uri="{9D8B030D-6E8A-4147-A177-3AD203B41FA5}">
                      <a16:colId xmlns:a16="http://schemas.microsoft.com/office/drawing/2014/main" xmlns="" val="20006"/>
                    </a:ext>
                  </a:extLst>
                </a:gridCol>
              </a:tblGrid>
              <a:tr h="483792">
                <a:tc>
                  <a:txBody>
                    <a:bodyPr/>
                    <a:lstStyle/>
                    <a:p>
                      <a:pPr algn="ctr">
                        <a:lnSpc>
                          <a:spcPct val="100000"/>
                        </a:lnSpc>
                        <a:spcAft>
                          <a:spcPts val="0"/>
                        </a:spcAft>
                      </a:pPr>
                      <a:r>
                        <a:rPr lang="en-GB" sz="2400" dirty="0">
                          <a:effectLst/>
                        </a:rPr>
                        <a:t>Dose rate scores</a:t>
                      </a:r>
                    </a:p>
                  </a:txBody>
                  <a:tcPr marL="68580" marR="68580" marT="0" marB="0" anchor="ctr"/>
                </a:tc>
                <a:tc>
                  <a:txBody>
                    <a:bodyPr/>
                    <a:lstStyle/>
                    <a:p>
                      <a:pPr algn="ctr">
                        <a:lnSpc>
                          <a:spcPct val="100000"/>
                        </a:lnSpc>
                        <a:spcAft>
                          <a:spcPts val="0"/>
                        </a:spcAft>
                      </a:pPr>
                      <a:r>
                        <a:rPr lang="en-GB" sz="2400" dirty="0">
                          <a:effectLst/>
                        </a:rPr>
                        <a:t>DTU</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EEAE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IRSN</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NMI</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MO/PHE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RIVM</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421645">
                <a:tc>
                  <a:txBody>
                    <a:bodyPr/>
                    <a:lstStyle/>
                    <a:p>
                      <a:pPr marL="0" marR="0" lvl="0" indent="0" algn="ctr" defTabSz="3525492" rtl="0" eaLnBrk="1" fontAlgn="auto" latinLnBrk="0" hangingPunct="1">
                        <a:lnSpc>
                          <a:spcPct val="100000"/>
                        </a:lnSpc>
                        <a:spcBef>
                          <a:spcPts val="0"/>
                        </a:spcBef>
                        <a:spcAft>
                          <a:spcPts val="0"/>
                        </a:spcAft>
                        <a:buClrTx/>
                        <a:buSzTx/>
                        <a:buFontTx/>
                        <a:buNone/>
                        <a:tabLst/>
                        <a:defRPr/>
                      </a:pPr>
                      <a:r>
                        <a:rPr lang="en-GB" sz="2400" dirty="0">
                          <a:effectLst/>
                        </a:rPr>
                        <a:t>RMSE (</a:t>
                      </a:r>
                      <a:r>
                        <a:rPr lang="en-GB" sz="2400" dirty="0" err="1">
                          <a:effectLst/>
                        </a:rPr>
                        <a:t>nSv</a:t>
                      </a:r>
                      <a:r>
                        <a:rPr lang="en-GB" sz="2400" dirty="0">
                          <a:effectLst/>
                        </a:rPr>
                        <a:t>/h) (× 10</a:t>
                      </a:r>
                      <a:r>
                        <a:rPr lang="en-GB" sz="2400" baseline="30000" dirty="0">
                          <a:effectLst/>
                        </a:rPr>
                        <a:t>3</a:t>
                      </a:r>
                      <a:r>
                        <a:rPr lang="en-GB" sz="2400" dirty="0">
                          <a:effectLst/>
                        </a:rPr>
                        <a:t>)</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4.95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4.85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4.92</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6.70</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4.81</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a:effectLst/>
                        </a:rPr>
                        <a:t>9.23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421645">
                <a:tc>
                  <a:txBody>
                    <a:bodyPr/>
                    <a:lstStyle/>
                    <a:p>
                      <a:pPr algn="ctr">
                        <a:lnSpc>
                          <a:spcPct val="100000"/>
                        </a:lnSpc>
                        <a:spcAft>
                          <a:spcPts val="0"/>
                        </a:spcAft>
                      </a:pPr>
                      <a:r>
                        <a:rPr lang="en-GB" sz="2400" dirty="0">
                          <a:effectLst/>
                        </a:rPr>
                        <a:t>PCC</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0.33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0.34</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0.37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0.15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0.38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0.04</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421645">
                <a:tc>
                  <a:txBody>
                    <a:bodyPr/>
                    <a:lstStyle/>
                    <a:p>
                      <a:pPr algn="ctr">
                        <a:lnSpc>
                          <a:spcPct val="100000"/>
                        </a:lnSpc>
                        <a:spcAft>
                          <a:spcPts val="0"/>
                        </a:spcAft>
                      </a:pPr>
                      <a:r>
                        <a:rPr lang="en-GB" sz="2400">
                          <a:effectLst/>
                        </a:rPr>
                        <a:t>FMT (%)</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81.3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79.3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97.8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93.5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97.2</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89.7</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421645">
                <a:tc>
                  <a:txBody>
                    <a:bodyPr/>
                    <a:lstStyle/>
                    <a:p>
                      <a:pPr algn="ctr">
                        <a:lnSpc>
                          <a:spcPct val="100000"/>
                        </a:lnSpc>
                        <a:spcAft>
                          <a:spcPts val="0"/>
                        </a:spcAft>
                      </a:pPr>
                      <a:r>
                        <a:rPr lang="en-GB" sz="2400" dirty="0">
                          <a:effectLst/>
                        </a:rPr>
                        <a:t>FAC2 (%)</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37.7</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38.6</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41.4</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41.4</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43.4</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20.1</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421645">
                <a:tc>
                  <a:txBody>
                    <a:bodyPr/>
                    <a:lstStyle/>
                    <a:p>
                      <a:pPr algn="ctr">
                        <a:lnSpc>
                          <a:spcPct val="100000"/>
                        </a:lnSpc>
                        <a:spcAft>
                          <a:spcPts val="0"/>
                        </a:spcAft>
                      </a:pPr>
                      <a:r>
                        <a:rPr lang="en-GB" sz="2400" dirty="0">
                          <a:effectLst/>
                        </a:rPr>
                        <a:t>FAC5 (%)</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74.1</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73.3</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a:effectLst/>
                        </a:rPr>
                        <a:t>77.5</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83.8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4AA0B1"/>
                    </a:solidFill>
                  </a:tcPr>
                </a:tc>
                <a:tc>
                  <a:txBody>
                    <a:bodyPr/>
                    <a:lstStyle/>
                    <a:p>
                      <a:pPr algn="ctr">
                        <a:lnSpc>
                          <a:spcPct val="100000"/>
                        </a:lnSpc>
                        <a:spcAft>
                          <a:spcPts val="0"/>
                        </a:spcAft>
                      </a:pPr>
                      <a:r>
                        <a:rPr lang="en-GB" sz="2400" dirty="0">
                          <a:effectLst/>
                        </a:rPr>
                        <a:t>77.1</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GB" sz="2400" dirty="0">
                          <a:effectLst/>
                        </a:rPr>
                        <a:t>47.7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bl>
          </a:graphicData>
        </a:graphic>
      </p:graphicFrame>
      <p:pic>
        <p:nvPicPr>
          <p:cNvPr id="78" name="Image 77"/>
          <p:cNvPicPr/>
          <p:nvPr/>
        </p:nvPicPr>
        <p:blipFill>
          <a:blip r:embed="rId14" cstate="print">
            <a:extLst>
              <a:ext uri="{28A0092B-C50C-407E-A947-70E740481C1C}">
                <a14:useLocalDpi xmlns:a14="http://schemas.microsoft.com/office/drawing/2010/main" val="0"/>
              </a:ext>
            </a:extLst>
          </a:blip>
          <a:stretch>
            <a:fillRect/>
          </a:stretch>
        </p:blipFill>
        <p:spPr bwMode="auto">
          <a:xfrm>
            <a:off x="23650874" y="24479042"/>
            <a:ext cx="5205362" cy="4183621"/>
          </a:xfrm>
          <a:prstGeom prst="rect">
            <a:avLst/>
          </a:prstGeom>
          <a:noFill/>
          <a:ln>
            <a:noFill/>
          </a:ln>
        </p:spPr>
      </p:pic>
      <p:sp>
        <p:nvSpPr>
          <p:cNvPr id="83" name="Text Box 12"/>
          <p:cNvSpPr txBox="1">
            <a:spLocks noChangeArrowheads="1"/>
          </p:cNvSpPr>
          <p:nvPr/>
        </p:nvSpPr>
        <p:spPr bwMode="auto">
          <a:xfrm>
            <a:off x="1550629" y="22493170"/>
            <a:ext cx="18070416" cy="1456464"/>
          </a:xfrm>
          <a:prstGeom prst="rect">
            <a:avLst/>
          </a:prstGeom>
          <a:solidFill>
            <a:srgbClr val="B8DBE2">
              <a:alpha val="40000"/>
            </a:srgbClr>
          </a:solidFill>
          <a:ln w="9525">
            <a:noFill/>
            <a:miter lim="800000"/>
            <a:headEnd/>
            <a:tailEnd/>
          </a:ln>
          <a:effectLst>
            <a:outerShdw dist="35921" dir="2700000" algn="ctr" rotWithShape="0">
              <a:schemeClr val="bg2"/>
            </a:outerShdw>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a:latin typeface="+mn-lt"/>
                <a:cs typeface="Segoe UI" pitchFamily="34" charset="0"/>
              </a:rPr>
              <a:t>The “best” score is obtained by different participants depending on the variable and score.</a:t>
            </a:r>
          </a:p>
          <a:p>
            <a:pPr marL="457200" indent="-457200" algn="just" eaLnBrk="1" hangingPunct="1">
              <a:buFont typeface="Arial" panose="020B0604020202020204" pitchFamily="34" charset="0"/>
              <a:buChar char="•"/>
            </a:pPr>
            <a:r>
              <a:rPr lang="en-US" sz="3000" dirty="0">
                <a:latin typeface="+mn-lt"/>
                <a:cs typeface="Segoe UI" pitchFamily="34" charset="0"/>
              </a:rPr>
              <a:t>4 out of 6 participants have the “best” score at least once.</a:t>
            </a:r>
          </a:p>
          <a:p>
            <a:pPr marL="457200" indent="-457200" algn="just" eaLnBrk="1" hangingPunct="1">
              <a:buFont typeface="Arial" panose="020B0604020202020204" pitchFamily="34" charset="0"/>
              <a:buChar char="•"/>
            </a:pPr>
            <a:r>
              <a:rPr lang="en-US" sz="3000" dirty="0">
                <a:latin typeface="+mn-lt"/>
                <a:cs typeface="Segoe UI" pitchFamily="34" charset="0"/>
              </a:rPr>
              <a:t>The performance of some ensembles’ medians is comparable to what can be achieved by ‘best estimates’.</a:t>
            </a:r>
          </a:p>
        </p:txBody>
      </p:sp>
      <p:sp>
        <p:nvSpPr>
          <p:cNvPr id="96" name="Rectangle 4"/>
          <p:cNvSpPr>
            <a:spLocks noChangeArrowheads="1"/>
          </p:cNvSpPr>
          <p:nvPr/>
        </p:nvSpPr>
        <p:spPr bwMode="auto">
          <a:xfrm>
            <a:off x="19830541" y="23237105"/>
            <a:ext cx="925514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fr-FR" sz="2400" b="1" dirty="0">
                <a:solidFill>
                  <a:srgbClr val="4AA0B1"/>
                </a:solidFill>
                <a:latin typeface="+mn-lt"/>
                <a:ea typeface="Calibri" pitchFamily="34" charset="0"/>
                <a:cs typeface="Times New Roman" pitchFamily="18" charset="0"/>
              </a:rPr>
              <a:t>Deterministic scores of ensembles’ medians for the 6 participants to the Fukushima study, for air concentrations and gamma dose rates.</a:t>
            </a:r>
            <a:endParaRPr lang="fr-FR" sz="2400" b="1" dirty="0">
              <a:solidFill>
                <a:srgbClr val="4AA0B1"/>
              </a:solidFill>
              <a:latin typeface="+mn-lt"/>
            </a:endParaRPr>
          </a:p>
        </p:txBody>
      </p:sp>
      <p:grpSp>
        <p:nvGrpSpPr>
          <p:cNvPr id="20" name="Groupe 19"/>
          <p:cNvGrpSpPr/>
          <p:nvPr/>
        </p:nvGrpSpPr>
        <p:grpSpPr>
          <a:xfrm>
            <a:off x="12676322" y="29176880"/>
            <a:ext cx="11008335" cy="5687992"/>
            <a:chOff x="12489065" y="25103966"/>
            <a:chExt cx="11008335" cy="5687992"/>
          </a:xfrm>
        </p:grpSpPr>
        <p:grpSp>
          <p:nvGrpSpPr>
            <p:cNvPr id="10" name="Groupe 9"/>
            <p:cNvGrpSpPr/>
            <p:nvPr/>
          </p:nvGrpSpPr>
          <p:grpSpPr>
            <a:xfrm>
              <a:off x="12489065" y="25103966"/>
              <a:ext cx="11008335" cy="5687992"/>
              <a:chOff x="11234314" y="28770938"/>
              <a:chExt cx="8690669" cy="4490457"/>
            </a:xfrm>
          </p:grpSpPr>
          <p:pic>
            <p:nvPicPr>
              <p:cNvPr id="90" name="Image 89"/>
              <p:cNvPicPr/>
              <p:nvPr/>
            </p:nvPicPr>
            <p:blipFill>
              <a:blip r:embed="rId15" cstate="print">
                <a:extLst>
                  <a:ext uri="{28A0092B-C50C-407E-A947-70E740481C1C}">
                    <a14:useLocalDpi xmlns:a14="http://schemas.microsoft.com/office/drawing/2010/main" val="0"/>
                  </a:ext>
                </a:extLst>
              </a:blip>
              <a:stretch>
                <a:fillRect/>
              </a:stretch>
            </p:blipFill>
            <p:spPr bwMode="auto">
              <a:xfrm>
                <a:off x="11234314" y="28770938"/>
                <a:ext cx="2692979" cy="2123387"/>
              </a:xfrm>
              <a:prstGeom prst="rect">
                <a:avLst/>
              </a:prstGeom>
              <a:noFill/>
              <a:ln>
                <a:noFill/>
              </a:ln>
            </p:spPr>
          </p:pic>
          <p:pic>
            <p:nvPicPr>
              <p:cNvPr id="91" name="Image 90"/>
              <p:cNvPicPr/>
              <p:nvPr/>
            </p:nvPicPr>
            <p:blipFill>
              <a:blip r:embed="rId16" cstate="print">
                <a:extLst>
                  <a:ext uri="{28A0092B-C50C-407E-A947-70E740481C1C}">
                    <a14:useLocalDpi xmlns:a14="http://schemas.microsoft.com/office/drawing/2010/main" val="0"/>
                  </a:ext>
                </a:extLst>
              </a:blip>
              <a:stretch>
                <a:fillRect/>
              </a:stretch>
            </p:blipFill>
            <p:spPr bwMode="auto">
              <a:xfrm>
                <a:off x="14270805" y="28828812"/>
                <a:ext cx="2693412" cy="2054992"/>
              </a:xfrm>
              <a:prstGeom prst="rect">
                <a:avLst/>
              </a:prstGeom>
              <a:noFill/>
              <a:ln>
                <a:noFill/>
              </a:ln>
            </p:spPr>
          </p:pic>
          <p:pic>
            <p:nvPicPr>
              <p:cNvPr id="92" name="Image 91"/>
              <p:cNvPicPr/>
              <p:nvPr/>
            </p:nvPicPr>
            <p:blipFill>
              <a:blip r:embed="rId17" cstate="print">
                <a:extLst>
                  <a:ext uri="{28A0092B-C50C-407E-A947-70E740481C1C}">
                    <a14:useLocalDpi xmlns:a14="http://schemas.microsoft.com/office/drawing/2010/main" val="0"/>
                  </a:ext>
                </a:extLst>
              </a:blip>
              <a:stretch>
                <a:fillRect/>
              </a:stretch>
            </p:blipFill>
            <p:spPr bwMode="auto">
              <a:xfrm>
                <a:off x="17233329" y="28770938"/>
                <a:ext cx="2691654" cy="2123387"/>
              </a:xfrm>
              <a:prstGeom prst="rect">
                <a:avLst/>
              </a:prstGeom>
              <a:noFill/>
              <a:ln>
                <a:noFill/>
              </a:ln>
            </p:spPr>
          </p:pic>
          <p:pic>
            <p:nvPicPr>
              <p:cNvPr id="93" name="Image 92"/>
              <p:cNvPicPr/>
              <p:nvPr/>
            </p:nvPicPr>
            <p:blipFill>
              <a:blip r:embed="rId18" cstate="print">
                <a:extLst>
                  <a:ext uri="{28A0092B-C50C-407E-A947-70E740481C1C}">
                    <a14:useLocalDpi xmlns:a14="http://schemas.microsoft.com/office/drawing/2010/main" val="0"/>
                  </a:ext>
                </a:extLst>
              </a:blip>
              <a:stretch>
                <a:fillRect/>
              </a:stretch>
            </p:blipFill>
            <p:spPr bwMode="auto">
              <a:xfrm>
                <a:off x="11254757" y="31139144"/>
                <a:ext cx="2691539" cy="2122251"/>
              </a:xfrm>
              <a:prstGeom prst="rect">
                <a:avLst/>
              </a:prstGeom>
              <a:noFill/>
              <a:ln>
                <a:noFill/>
              </a:ln>
            </p:spPr>
          </p:pic>
          <p:pic>
            <p:nvPicPr>
              <p:cNvPr id="94" name="Image 93"/>
              <p:cNvPicPr/>
              <p:nvPr/>
            </p:nvPicPr>
            <p:blipFill>
              <a:blip r:embed="rId19" cstate="print">
                <a:extLst>
                  <a:ext uri="{28A0092B-C50C-407E-A947-70E740481C1C}">
                    <a14:useLocalDpi xmlns:a14="http://schemas.microsoft.com/office/drawing/2010/main" val="0"/>
                  </a:ext>
                </a:extLst>
              </a:blip>
              <a:stretch>
                <a:fillRect/>
              </a:stretch>
            </p:blipFill>
            <p:spPr bwMode="auto">
              <a:xfrm>
                <a:off x="14271793" y="31127240"/>
                <a:ext cx="2653255" cy="2123387"/>
              </a:xfrm>
              <a:prstGeom prst="rect">
                <a:avLst/>
              </a:prstGeom>
              <a:noFill/>
              <a:ln>
                <a:noFill/>
              </a:ln>
            </p:spPr>
          </p:pic>
          <p:pic>
            <p:nvPicPr>
              <p:cNvPr id="95" name="Image 94"/>
              <p:cNvPicPr/>
              <p:nvPr/>
            </p:nvPicPr>
            <p:blipFill>
              <a:blip r:embed="rId20" cstate="print">
                <a:extLst>
                  <a:ext uri="{28A0092B-C50C-407E-A947-70E740481C1C}">
                    <a14:useLocalDpi xmlns:a14="http://schemas.microsoft.com/office/drawing/2010/main" val="0"/>
                  </a:ext>
                </a:extLst>
              </a:blip>
              <a:stretch>
                <a:fillRect/>
              </a:stretch>
            </p:blipFill>
            <p:spPr bwMode="auto">
              <a:xfrm>
                <a:off x="17280842" y="31127240"/>
                <a:ext cx="2629071" cy="2104033"/>
              </a:xfrm>
              <a:prstGeom prst="rect">
                <a:avLst/>
              </a:prstGeom>
              <a:noFill/>
              <a:ln>
                <a:noFill/>
              </a:ln>
            </p:spPr>
          </p:pic>
        </p:grpSp>
        <p:sp>
          <p:nvSpPr>
            <p:cNvPr id="97" name="ZoneTexte 96"/>
            <p:cNvSpPr txBox="1"/>
            <p:nvPr/>
          </p:nvSpPr>
          <p:spPr>
            <a:xfrm>
              <a:off x="17096424" y="25268578"/>
              <a:ext cx="921243" cy="369332"/>
            </a:xfrm>
            <a:prstGeom prst="rect">
              <a:avLst/>
            </a:prstGeom>
            <a:noFill/>
            <a:ln>
              <a:solidFill>
                <a:schemeClr val="tx1"/>
              </a:solidFill>
            </a:ln>
          </p:spPr>
          <p:txBody>
            <a:bodyPr wrap="square" rtlCol="0">
              <a:spAutoFit/>
            </a:bodyPr>
            <a:lstStyle/>
            <a:p>
              <a:pPr algn="ctr"/>
              <a:r>
                <a:rPr lang="fr-FR" sz="1800" dirty="0">
                  <a:latin typeface="+mj-lt"/>
                </a:rPr>
                <a:t>IRSN</a:t>
              </a:r>
            </a:p>
          </p:txBody>
        </p:sp>
        <p:sp>
          <p:nvSpPr>
            <p:cNvPr id="98" name="ZoneTexte 97"/>
            <p:cNvSpPr txBox="1"/>
            <p:nvPr/>
          </p:nvSpPr>
          <p:spPr>
            <a:xfrm>
              <a:off x="13168801" y="25268578"/>
              <a:ext cx="1196095" cy="369332"/>
            </a:xfrm>
            <a:prstGeom prst="rect">
              <a:avLst/>
            </a:prstGeom>
            <a:noFill/>
            <a:ln>
              <a:solidFill>
                <a:schemeClr val="tx1"/>
              </a:solidFill>
            </a:ln>
          </p:spPr>
          <p:txBody>
            <a:bodyPr wrap="square" rtlCol="0">
              <a:spAutoFit/>
            </a:bodyPr>
            <a:lstStyle/>
            <a:p>
              <a:pPr algn="ctr"/>
              <a:r>
                <a:rPr lang="fr-FR" sz="1800" dirty="0">
                  <a:latin typeface="+mj-lt"/>
                </a:rPr>
                <a:t>Met Office</a:t>
              </a:r>
            </a:p>
          </p:txBody>
        </p:sp>
        <p:sp>
          <p:nvSpPr>
            <p:cNvPr id="99" name="ZoneTexte 98"/>
            <p:cNvSpPr txBox="1"/>
            <p:nvPr/>
          </p:nvSpPr>
          <p:spPr>
            <a:xfrm>
              <a:off x="20713111" y="25273154"/>
              <a:ext cx="1128299" cy="369332"/>
            </a:xfrm>
            <a:prstGeom prst="rect">
              <a:avLst/>
            </a:prstGeom>
            <a:noFill/>
            <a:ln>
              <a:solidFill>
                <a:schemeClr val="tx1"/>
              </a:solidFill>
            </a:ln>
          </p:spPr>
          <p:txBody>
            <a:bodyPr wrap="square" rtlCol="0">
              <a:spAutoFit/>
            </a:bodyPr>
            <a:lstStyle/>
            <a:p>
              <a:pPr algn="ctr"/>
              <a:r>
                <a:rPr lang="fr-FR" sz="1800" dirty="0">
                  <a:latin typeface="+mj-lt"/>
                </a:rPr>
                <a:t>EEAE</a:t>
              </a:r>
            </a:p>
          </p:txBody>
        </p:sp>
        <p:sp>
          <p:nvSpPr>
            <p:cNvPr id="100" name="ZoneTexte 99"/>
            <p:cNvSpPr txBox="1"/>
            <p:nvPr/>
          </p:nvSpPr>
          <p:spPr>
            <a:xfrm>
              <a:off x="16987788" y="28182377"/>
              <a:ext cx="921243" cy="369332"/>
            </a:xfrm>
            <a:prstGeom prst="rect">
              <a:avLst/>
            </a:prstGeom>
            <a:noFill/>
            <a:ln>
              <a:solidFill>
                <a:schemeClr val="tx1"/>
              </a:solidFill>
            </a:ln>
          </p:spPr>
          <p:txBody>
            <a:bodyPr wrap="square" rtlCol="0">
              <a:spAutoFit/>
            </a:bodyPr>
            <a:lstStyle/>
            <a:p>
              <a:pPr algn="ctr"/>
              <a:r>
                <a:rPr lang="fr-FR" sz="1800" dirty="0">
                  <a:latin typeface="+mj-lt"/>
                </a:rPr>
                <a:t>DTU</a:t>
              </a:r>
            </a:p>
          </p:txBody>
        </p:sp>
        <p:sp>
          <p:nvSpPr>
            <p:cNvPr id="101" name="ZoneTexte 100"/>
            <p:cNvSpPr txBox="1"/>
            <p:nvPr/>
          </p:nvSpPr>
          <p:spPr>
            <a:xfrm>
              <a:off x="13168795" y="28182377"/>
              <a:ext cx="921243" cy="369332"/>
            </a:xfrm>
            <a:prstGeom prst="rect">
              <a:avLst/>
            </a:prstGeom>
            <a:noFill/>
            <a:ln>
              <a:solidFill>
                <a:schemeClr val="tx1"/>
              </a:solidFill>
            </a:ln>
          </p:spPr>
          <p:txBody>
            <a:bodyPr wrap="square" rtlCol="0">
              <a:spAutoFit/>
            </a:bodyPr>
            <a:lstStyle/>
            <a:p>
              <a:pPr algn="ctr"/>
              <a:r>
                <a:rPr lang="fr-FR" sz="1800" dirty="0">
                  <a:latin typeface="+mj-lt"/>
                </a:rPr>
                <a:t>RIVM</a:t>
              </a:r>
            </a:p>
          </p:txBody>
        </p:sp>
        <p:sp>
          <p:nvSpPr>
            <p:cNvPr id="102" name="ZoneTexte 101"/>
            <p:cNvSpPr txBox="1"/>
            <p:nvPr/>
          </p:nvSpPr>
          <p:spPr>
            <a:xfrm>
              <a:off x="20786925" y="28182377"/>
              <a:ext cx="921243" cy="369332"/>
            </a:xfrm>
            <a:prstGeom prst="rect">
              <a:avLst/>
            </a:prstGeom>
            <a:noFill/>
            <a:ln>
              <a:solidFill>
                <a:schemeClr val="tx1"/>
              </a:solidFill>
            </a:ln>
          </p:spPr>
          <p:txBody>
            <a:bodyPr wrap="square" rtlCol="0">
              <a:spAutoFit/>
            </a:bodyPr>
            <a:lstStyle/>
            <a:p>
              <a:pPr algn="ctr"/>
              <a:r>
                <a:rPr lang="fr-FR" sz="1800" dirty="0">
                  <a:latin typeface="+mj-lt"/>
                </a:rPr>
                <a:t>NMI</a:t>
              </a:r>
            </a:p>
          </p:txBody>
        </p:sp>
      </p:grpSp>
      <p:sp>
        <p:nvSpPr>
          <p:cNvPr id="103" name="Rectangle 4"/>
          <p:cNvSpPr>
            <a:spLocks noChangeArrowheads="1"/>
          </p:cNvSpPr>
          <p:nvPr/>
        </p:nvSpPr>
        <p:spPr bwMode="auto">
          <a:xfrm>
            <a:off x="3066663" y="34729152"/>
            <a:ext cx="188789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fr-FR" sz="2400" b="1" dirty="0">
                <a:solidFill>
                  <a:srgbClr val="4AA0B1"/>
                </a:solidFill>
                <a:latin typeface="+mn-lt"/>
                <a:ea typeface="Calibri" pitchFamily="34" charset="0"/>
                <a:cs typeface="Times New Roman" pitchFamily="18" charset="0"/>
              </a:rPr>
              <a:t>Rank diagrams of the ensembles for the 6 participants to the Fukushima study. Left: air concentrations of </a:t>
            </a:r>
            <a:r>
              <a:rPr lang="en-US" altLang="fr-FR" sz="2400" b="1" baseline="30000" dirty="0">
                <a:solidFill>
                  <a:srgbClr val="4AA0B1"/>
                </a:solidFill>
                <a:latin typeface="+mn-lt"/>
                <a:ea typeface="Calibri" pitchFamily="34" charset="0"/>
                <a:cs typeface="Times New Roman" pitchFamily="18" charset="0"/>
              </a:rPr>
              <a:t>137</a:t>
            </a:r>
            <a:r>
              <a:rPr lang="en-US" altLang="fr-FR" sz="2400" b="1" dirty="0">
                <a:solidFill>
                  <a:srgbClr val="4AA0B1"/>
                </a:solidFill>
                <a:latin typeface="+mn-lt"/>
                <a:ea typeface="Calibri" pitchFamily="34" charset="0"/>
                <a:cs typeface="Times New Roman" pitchFamily="18" charset="0"/>
              </a:rPr>
              <a:t>Cs; right: gamma dose rates.</a:t>
            </a:r>
            <a:endParaRPr lang="fr-FR" sz="2400" b="1" dirty="0">
              <a:solidFill>
                <a:srgbClr val="4AA0B1"/>
              </a:solidFill>
              <a:latin typeface="+mn-lt"/>
            </a:endParaRPr>
          </a:p>
        </p:txBody>
      </p:sp>
      <p:grpSp>
        <p:nvGrpSpPr>
          <p:cNvPr id="8" name="Groupe 7"/>
          <p:cNvGrpSpPr/>
          <p:nvPr/>
        </p:nvGrpSpPr>
        <p:grpSpPr>
          <a:xfrm>
            <a:off x="1444269" y="29154261"/>
            <a:ext cx="11043818" cy="5683677"/>
            <a:chOff x="1441350" y="28705673"/>
            <a:chExt cx="8726404" cy="4491025"/>
          </a:xfrm>
        </p:grpSpPr>
        <p:grpSp>
          <p:nvGrpSpPr>
            <p:cNvPr id="4" name="Groupe 3"/>
            <p:cNvGrpSpPr/>
            <p:nvPr/>
          </p:nvGrpSpPr>
          <p:grpSpPr>
            <a:xfrm>
              <a:off x="1441350" y="28705673"/>
              <a:ext cx="8726404" cy="4491025"/>
              <a:chOff x="1521476" y="28629284"/>
              <a:chExt cx="8875369" cy="4567690"/>
            </a:xfrm>
          </p:grpSpPr>
          <p:pic>
            <p:nvPicPr>
              <p:cNvPr id="51" name="Image 50"/>
              <p:cNvPicPr/>
              <p:nvPr/>
            </p:nvPicPr>
            <p:blipFill>
              <a:blip r:embed="rId21" cstate="print">
                <a:extLst>
                  <a:ext uri="{28A0092B-C50C-407E-A947-70E740481C1C}">
                    <a14:useLocalDpi xmlns:a14="http://schemas.microsoft.com/office/drawing/2010/main" val="0"/>
                  </a:ext>
                </a:extLst>
              </a:blip>
              <a:stretch>
                <a:fillRect/>
              </a:stretch>
            </p:blipFill>
            <p:spPr bwMode="auto">
              <a:xfrm>
                <a:off x="1521476" y="28629284"/>
                <a:ext cx="2780665" cy="2159635"/>
              </a:xfrm>
              <a:prstGeom prst="rect">
                <a:avLst/>
              </a:prstGeom>
              <a:noFill/>
              <a:ln>
                <a:noFill/>
              </a:ln>
            </p:spPr>
          </p:pic>
          <p:pic>
            <p:nvPicPr>
              <p:cNvPr id="52" name="Image 51"/>
              <p:cNvPicPr/>
              <p:nvPr/>
            </p:nvPicPr>
            <p:blipFill>
              <a:blip r:embed="rId22" cstate="print">
                <a:extLst>
                  <a:ext uri="{28A0092B-C50C-407E-A947-70E740481C1C}">
                    <a14:useLocalDpi xmlns:a14="http://schemas.microsoft.com/office/drawing/2010/main" val="0"/>
                  </a:ext>
                </a:extLst>
              </a:blip>
              <a:stretch>
                <a:fillRect/>
              </a:stretch>
            </p:blipFill>
            <p:spPr bwMode="auto">
              <a:xfrm>
                <a:off x="4630659" y="28673685"/>
                <a:ext cx="2739390" cy="2118995"/>
              </a:xfrm>
              <a:prstGeom prst="rect">
                <a:avLst/>
              </a:prstGeom>
              <a:noFill/>
              <a:ln>
                <a:noFill/>
              </a:ln>
            </p:spPr>
          </p:pic>
          <p:pic>
            <p:nvPicPr>
              <p:cNvPr id="53" name="Image 52"/>
              <p:cNvPicPr/>
              <p:nvPr/>
            </p:nvPicPr>
            <p:blipFill>
              <a:blip r:embed="rId23" cstate="print">
                <a:extLst>
                  <a:ext uri="{28A0092B-C50C-407E-A947-70E740481C1C}">
                    <a14:useLocalDpi xmlns:a14="http://schemas.microsoft.com/office/drawing/2010/main" val="0"/>
                  </a:ext>
                </a:extLst>
              </a:blip>
              <a:stretch>
                <a:fillRect/>
              </a:stretch>
            </p:blipFill>
            <p:spPr bwMode="auto">
              <a:xfrm>
                <a:off x="7642861" y="28629284"/>
                <a:ext cx="2739390" cy="2159635"/>
              </a:xfrm>
              <a:prstGeom prst="rect">
                <a:avLst/>
              </a:prstGeom>
              <a:noFill/>
              <a:ln>
                <a:noFill/>
              </a:ln>
            </p:spPr>
          </p:pic>
          <p:pic>
            <p:nvPicPr>
              <p:cNvPr id="64" name="Image 63"/>
              <p:cNvPicPr/>
              <p:nvPr/>
            </p:nvPicPr>
            <p:blipFill>
              <a:blip r:embed="rId24" cstate="print">
                <a:extLst>
                  <a:ext uri="{28A0092B-C50C-407E-A947-70E740481C1C}">
                    <a14:useLocalDpi xmlns:a14="http://schemas.microsoft.com/office/drawing/2010/main" val="0"/>
                  </a:ext>
                </a:extLst>
              </a:blip>
              <a:stretch>
                <a:fillRect/>
              </a:stretch>
            </p:blipFill>
            <p:spPr bwMode="auto">
              <a:xfrm>
                <a:off x="1563125" y="31037339"/>
                <a:ext cx="2737485" cy="2159635"/>
              </a:xfrm>
              <a:prstGeom prst="rect">
                <a:avLst/>
              </a:prstGeom>
              <a:noFill/>
              <a:ln>
                <a:noFill/>
              </a:ln>
            </p:spPr>
          </p:pic>
          <p:pic>
            <p:nvPicPr>
              <p:cNvPr id="65" name="Image 64"/>
              <p:cNvPicPr/>
              <p:nvPr/>
            </p:nvPicPr>
            <p:blipFill>
              <a:blip r:embed="rId25" cstate="print">
                <a:extLst>
                  <a:ext uri="{28A0092B-C50C-407E-A947-70E740481C1C}">
                    <a14:useLocalDpi xmlns:a14="http://schemas.microsoft.com/office/drawing/2010/main" val="0"/>
                  </a:ext>
                </a:extLst>
              </a:blip>
              <a:stretch>
                <a:fillRect/>
              </a:stretch>
            </p:blipFill>
            <p:spPr bwMode="auto">
              <a:xfrm>
                <a:off x="4591875" y="31025810"/>
                <a:ext cx="2778125" cy="2159635"/>
              </a:xfrm>
              <a:prstGeom prst="rect">
                <a:avLst/>
              </a:prstGeom>
              <a:noFill/>
              <a:ln>
                <a:noFill/>
              </a:ln>
            </p:spPr>
          </p:pic>
          <p:pic>
            <p:nvPicPr>
              <p:cNvPr id="73" name="Image 72"/>
              <p:cNvPicPr/>
              <p:nvPr/>
            </p:nvPicPr>
            <p:blipFill>
              <a:blip r:embed="rId26" cstate="print">
                <a:extLst>
                  <a:ext uri="{28A0092B-C50C-407E-A947-70E740481C1C}">
                    <a14:useLocalDpi xmlns:a14="http://schemas.microsoft.com/office/drawing/2010/main" val="0"/>
                  </a:ext>
                </a:extLst>
              </a:blip>
              <a:stretch>
                <a:fillRect/>
              </a:stretch>
            </p:blipFill>
            <p:spPr bwMode="auto">
              <a:xfrm>
                <a:off x="7661265" y="31025810"/>
                <a:ext cx="2735580" cy="2139950"/>
              </a:xfrm>
              <a:prstGeom prst="rect">
                <a:avLst/>
              </a:prstGeom>
              <a:noFill/>
              <a:ln>
                <a:noFill/>
              </a:ln>
            </p:spPr>
          </p:pic>
        </p:grpSp>
        <p:sp>
          <p:nvSpPr>
            <p:cNvPr id="5" name="ZoneTexte 4"/>
            <p:cNvSpPr txBox="1"/>
            <p:nvPr/>
          </p:nvSpPr>
          <p:spPr>
            <a:xfrm>
              <a:off x="4990894" y="28770938"/>
              <a:ext cx="727931" cy="291832"/>
            </a:xfrm>
            <a:prstGeom prst="rect">
              <a:avLst/>
            </a:prstGeom>
            <a:noFill/>
            <a:ln>
              <a:solidFill>
                <a:schemeClr val="tx1"/>
              </a:solidFill>
            </a:ln>
          </p:spPr>
          <p:txBody>
            <a:bodyPr wrap="square" rtlCol="0">
              <a:spAutoFit/>
            </a:bodyPr>
            <a:lstStyle/>
            <a:p>
              <a:pPr algn="ctr"/>
              <a:r>
                <a:rPr lang="fr-FR" sz="1800" dirty="0">
                  <a:latin typeface="+mj-lt"/>
                </a:rPr>
                <a:t>IRSN</a:t>
              </a:r>
            </a:p>
          </p:txBody>
        </p:sp>
        <p:sp>
          <p:nvSpPr>
            <p:cNvPr id="57" name="ZoneTexte 56"/>
            <p:cNvSpPr txBox="1"/>
            <p:nvPr/>
          </p:nvSpPr>
          <p:spPr>
            <a:xfrm>
              <a:off x="1887436" y="28770938"/>
              <a:ext cx="945109" cy="291832"/>
            </a:xfrm>
            <a:prstGeom prst="rect">
              <a:avLst/>
            </a:prstGeom>
            <a:noFill/>
            <a:ln>
              <a:solidFill>
                <a:schemeClr val="tx1"/>
              </a:solidFill>
            </a:ln>
          </p:spPr>
          <p:txBody>
            <a:bodyPr wrap="square" rtlCol="0">
              <a:spAutoFit/>
            </a:bodyPr>
            <a:lstStyle/>
            <a:p>
              <a:pPr algn="ctr"/>
              <a:r>
                <a:rPr lang="fr-FR" sz="1800" dirty="0">
                  <a:latin typeface="+mj-lt"/>
                </a:rPr>
                <a:t>Met Office</a:t>
              </a:r>
            </a:p>
          </p:txBody>
        </p:sp>
        <p:sp>
          <p:nvSpPr>
            <p:cNvPr id="59" name="ZoneTexte 58"/>
            <p:cNvSpPr txBox="1"/>
            <p:nvPr/>
          </p:nvSpPr>
          <p:spPr>
            <a:xfrm>
              <a:off x="7848662" y="28774554"/>
              <a:ext cx="891539" cy="291832"/>
            </a:xfrm>
            <a:prstGeom prst="rect">
              <a:avLst/>
            </a:prstGeom>
            <a:noFill/>
            <a:ln>
              <a:solidFill>
                <a:schemeClr val="tx1"/>
              </a:solidFill>
            </a:ln>
          </p:spPr>
          <p:txBody>
            <a:bodyPr wrap="square" rtlCol="0">
              <a:spAutoFit/>
            </a:bodyPr>
            <a:lstStyle/>
            <a:p>
              <a:pPr algn="ctr"/>
              <a:r>
                <a:rPr lang="fr-FR" sz="1800" dirty="0">
                  <a:latin typeface="+mj-lt"/>
                </a:rPr>
                <a:t>EEAE</a:t>
              </a:r>
            </a:p>
          </p:txBody>
        </p:sp>
        <p:sp>
          <p:nvSpPr>
            <p:cNvPr id="79" name="ZoneTexte 78"/>
            <p:cNvSpPr txBox="1"/>
            <p:nvPr/>
          </p:nvSpPr>
          <p:spPr>
            <a:xfrm>
              <a:off x="4905054" y="31073311"/>
              <a:ext cx="727931" cy="291832"/>
            </a:xfrm>
            <a:prstGeom prst="rect">
              <a:avLst/>
            </a:prstGeom>
            <a:noFill/>
            <a:ln>
              <a:solidFill>
                <a:schemeClr val="tx1"/>
              </a:solidFill>
            </a:ln>
          </p:spPr>
          <p:txBody>
            <a:bodyPr wrap="square" rtlCol="0">
              <a:spAutoFit/>
            </a:bodyPr>
            <a:lstStyle/>
            <a:p>
              <a:pPr algn="ctr"/>
              <a:r>
                <a:rPr lang="fr-FR" sz="1800" dirty="0">
                  <a:latin typeface="+mj-lt"/>
                </a:rPr>
                <a:t>DTU</a:t>
              </a:r>
            </a:p>
          </p:txBody>
        </p:sp>
        <p:sp>
          <p:nvSpPr>
            <p:cNvPr id="80" name="ZoneTexte 79"/>
            <p:cNvSpPr txBox="1"/>
            <p:nvPr/>
          </p:nvSpPr>
          <p:spPr>
            <a:xfrm>
              <a:off x="1887431" y="31073311"/>
              <a:ext cx="727931" cy="291832"/>
            </a:xfrm>
            <a:prstGeom prst="rect">
              <a:avLst/>
            </a:prstGeom>
            <a:noFill/>
            <a:ln>
              <a:solidFill>
                <a:schemeClr val="tx1"/>
              </a:solidFill>
            </a:ln>
          </p:spPr>
          <p:txBody>
            <a:bodyPr wrap="square" rtlCol="0">
              <a:spAutoFit/>
            </a:bodyPr>
            <a:lstStyle/>
            <a:p>
              <a:pPr algn="ctr"/>
              <a:r>
                <a:rPr lang="fr-FR" sz="1800" dirty="0">
                  <a:latin typeface="+mj-lt"/>
                </a:rPr>
                <a:t>RIVM</a:t>
              </a:r>
            </a:p>
          </p:txBody>
        </p:sp>
        <p:sp>
          <p:nvSpPr>
            <p:cNvPr id="81" name="ZoneTexte 80"/>
            <p:cNvSpPr txBox="1"/>
            <p:nvPr/>
          </p:nvSpPr>
          <p:spPr>
            <a:xfrm>
              <a:off x="7906987" y="31073311"/>
              <a:ext cx="727931" cy="291832"/>
            </a:xfrm>
            <a:prstGeom prst="rect">
              <a:avLst/>
            </a:prstGeom>
            <a:noFill/>
            <a:ln>
              <a:solidFill>
                <a:schemeClr val="tx1"/>
              </a:solidFill>
            </a:ln>
          </p:spPr>
          <p:txBody>
            <a:bodyPr wrap="square" rtlCol="0">
              <a:spAutoFit/>
            </a:bodyPr>
            <a:lstStyle/>
            <a:p>
              <a:pPr algn="ctr"/>
              <a:r>
                <a:rPr lang="fr-FR" sz="1800" dirty="0">
                  <a:latin typeface="+mj-lt"/>
                </a:rPr>
                <a:t>NMI</a:t>
              </a:r>
            </a:p>
          </p:txBody>
        </p:sp>
      </p:grpSp>
      <p:sp>
        <p:nvSpPr>
          <p:cNvPr id="105" name="Rectangle 4"/>
          <p:cNvSpPr>
            <a:spLocks noChangeArrowheads="1"/>
          </p:cNvSpPr>
          <p:nvPr/>
        </p:nvSpPr>
        <p:spPr bwMode="auto">
          <a:xfrm>
            <a:off x="23816850" y="32941158"/>
            <a:ext cx="500988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fr-FR" sz="2400" b="1" dirty="0">
                <a:solidFill>
                  <a:srgbClr val="4AA0B1"/>
                </a:solidFill>
                <a:latin typeface="+mn-lt"/>
                <a:ea typeface="Calibri" pitchFamily="34" charset="0"/>
                <a:cs typeface="Times New Roman" pitchFamily="18" charset="0"/>
              </a:rPr>
              <a:t>Brier scores of the ensembles for the 6 participants to the Fukushima study, as a function of the threshold. Upper: air concentrations of </a:t>
            </a:r>
            <a:r>
              <a:rPr lang="en-US" altLang="fr-FR" sz="2400" b="1" baseline="30000" dirty="0">
                <a:solidFill>
                  <a:srgbClr val="4AA0B1"/>
                </a:solidFill>
                <a:latin typeface="+mn-lt"/>
                <a:ea typeface="Calibri" pitchFamily="34" charset="0"/>
                <a:cs typeface="Times New Roman" pitchFamily="18" charset="0"/>
              </a:rPr>
              <a:t>137</a:t>
            </a:r>
            <a:r>
              <a:rPr lang="en-US" altLang="fr-FR" sz="2400" b="1" dirty="0">
                <a:solidFill>
                  <a:srgbClr val="4AA0B1"/>
                </a:solidFill>
                <a:latin typeface="+mn-lt"/>
                <a:ea typeface="Calibri" pitchFamily="34" charset="0"/>
                <a:cs typeface="Times New Roman" pitchFamily="18" charset="0"/>
              </a:rPr>
              <a:t>Cs; lower: gamma dose rates.</a:t>
            </a:r>
            <a:endParaRPr lang="fr-FR" sz="2400" b="1" dirty="0">
              <a:solidFill>
                <a:srgbClr val="4AA0B1"/>
              </a:solidFill>
              <a:latin typeface="+mn-lt"/>
            </a:endParaRPr>
          </a:p>
        </p:txBody>
      </p:sp>
      <p:cxnSp>
        <p:nvCxnSpPr>
          <p:cNvPr id="24" name="Connecteur droit 23"/>
          <p:cNvCxnSpPr/>
          <p:nvPr/>
        </p:nvCxnSpPr>
        <p:spPr>
          <a:xfrm>
            <a:off x="12646825" y="29046123"/>
            <a:ext cx="0" cy="5752975"/>
          </a:xfrm>
          <a:prstGeom prst="line">
            <a:avLst/>
          </a:prstGeom>
          <a:ln w="57150">
            <a:solidFill>
              <a:srgbClr val="4AA0B1"/>
            </a:solidFill>
          </a:ln>
        </p:spPr>
        <p:style>
          <a:lnRef idx="1">
            <a:schemeClr val="accent1"/>
          </a:lnRef>
          <a:fillRef idx="0">
            <a:schemeClr val="accent1"/>
          </a:fillRef>
          <a:effectRef idx="0">
            <a:schemeClr val="accent1"/>
          </a:effectRef>
          <a:fontRef idx="minor">
            <a:schemeClr val="tx1"/>
          </a:fontRef>
        </p:style>
      </p:cxnSp>
      <p:sp>
        <p:nvSpPr>
          <p:cNvPr id="106" name="Text Box 12"/>
          <p:cNvSpPr txBox="1">
            <a:spLocks noChangeArrowheads="1"/>
          </p:cNvSpPr>
          <p:nvPr/>
        </p:nvSpPr>
        <p:spPr bwMode="auto">
          <a:xfrm>
            <a:off x="1496094" y="36968280"/>
            <a:ext cx="27330645" cy="2225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2800" dirty="0">
                <a:solidFill>
                  <a:sysClr val="windowText" lastClr="000000"/>
                </a:solidFill>
                <a:latin typeface="+mj-lt"/>
              </a:rPr>
              <a:t>Statistical indicators were used to compare the ensembles’ outputs with observations (air concentrations of </a:t>
            </a:r>
            <a:r>
              <a:rPr lang="en-GB" sz="2800" baseline="30000" dirty="0">
                <a:solidFill>
                  <a:sysClr val="windowText" lastClr="000000"/>
                </a:solidFill>
                <a:latin typeface="+mj-lt"/>
              </a:rPr>
              <a:t>137</a:t>
            </a:r>
            <a:r>
              <a:rPr lang="en-GB" sz="2800" dirty="0">
                <a:solidFill>
                  <a:sysClr val="windowText" lastClr="000000"/>
                </a:solidFill>
                <a:latin typeface="+mj-lt"/>
              </a:rPr>
              <a:t>Cs and gamma dose rates) in order to assess their quality. First, deterministic scores for the ensembles’ medians showed that, among the 6 different ensembles, four of them had the best score at least once for a given indicator and variable. Then, probabilistic scores were used to evaluate the ability of the ensembles to represent the overall uncertainties. Two complementary indicators were shown: the rank diagram indicates the ability of an ensemble to encompass the observations, while the Brier score represents its capability to forecast the exceedance of a given threshold. Overall, all ensembles show an acceptable performance according to these indicators. This could be further completed by extending the study to the 3 weeks of release and comparing the results to deposition measurements.</a:t>
            </a:r>
          </a:p>
        </p:txBody>
      </p:sp>
      <p:sp>
        <p:nvSpPr>
          <p:cNvPr id="107" name="Text Box 12"/>
          <p:cNvSpPr txBox="1">
            <a:spLocks noChangeArrowheads="1"/>
          </p:cNvSpPr>
          <p:nvPr/>
        </p:nvSpPr>
        <p:spPr bwMode="auto">
          <a:xfrm>
            <a:off x="1533177" y="35173034"/>
            <a:ext cx="12330307" cy="994799"/>
          </a:xfrm>
          <a:prstGeom prst="rect">
            <a:avLst/>
          </a:prstGeom>
          <a:solidFill>
            <a:srgbClr val="B8DBE2">
              <a:alpha val="40000"/>
            </a:srgbClr>
          </a:solidFill>
          <a:ln w="9525">
            <a:noFill/>
            <a:miter lim="800000"/>
            <a:headEnd/>
            <a:tailEnd/>
          </a:ln>
          <a:effectLst>
            <a:outerShdw dist="35921" dir="2700000" algn="ctr" rotWithShape="0">
              <a:schemeClr val="bg2"/>
            </a:outerShdw>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a:latin typeface="+mn-lt"/>
                <a:cs typeface="Segoe UI" pitchFamily="34" charset="0"/>
              </a:rPr>
              <a:t>Rank diagrams for air concentrations show a bias toward underestimation</a:t>
            </a:r>
          </a:p>
          <a:p>
            <a:pPr marL="457200" indent="-457200" algn="just" eaLnBrk="1" hangingPunct="1">
              <a:buFont typeface="Arial" panose="020B0604020202020204" pitchFamily="34" charset="0"/>
              <a:buChar char="•"/>
            </a:pPr>
            <a:r>
              <a:rPr lang="en-US" sz="3000" dirty="0">
                <a:latin typeface="+mn-lt"/>
                <a:cs typeface="Segoe UI" pitchFamily="34" charset="0"/>
              </a:rPr>
              <a:t>Rank diagrams for dose rate are good but not totally flat for all participants</a:t>
            </a:r>
          </a:p>
        </p:txBody>
      </p:sp>
      <p:sp>
        <p:nvSpPr>
          <p:cNvPr id="108" name="Text Box 12"/>
          <p:cNvSpPr txBox="1">
            <a:spLocks noChangeArrowheads="1"/>
          </p:cNvSpPr>
          <p:nvPr/>
        </p:nvSpPr>
        <p:spPr bwMode="auto">
          <a:xfrm>
            <a:off x="14196235" y="35186585"/>
            <a:ext cx="14560794" cy="994799"/>
          </a:xfrm>
          <a:prstGeom prst="rect">
            <a:avLst/>
          </a:prstGeom>
          <a:solidFill>
            <a:srgbClr val="B8DBE2">
              <a:alpha val="40000"/>
            </a:srgbClr>
          </a:solidFill>
          <a:ln w="9525">
            <a:noFill/>
            <a:miter lim="800000"/>
            <a:headEnd/>
            <a:tailEnd/>
          </a:ln>
          <a:effectLst>
            <a:outerShdw dist="35921" dir="2700000" algn="ctr" rotWithShape="0">
              <a:schemeClr val="bg2"/>
            </a:outerShdw>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b="1" dirty="0">
                <a:solidFill>
                  <a:srgbClr val="4AA0B1"/>
                </a:solidFill>
                <a:latin typeface="+mn-lt"/>
                <a:cs typeface="Segoe UI" pitchFamily="34" charset="0"/>
              </a:rPr>
              <a:t>Air concentrations</a:t>
            </a:r>
            <a:r>
              <a:rPr lang="en-US" sz="3000" dirty="0">
                <a:latin typeface="+mn-lt"/>
                <a:cs typeface="Segoe UI" pitchFamily="34" charset="0"/>
              </a:rPr>
              <a:t>: Brier scores for all participants are very close for thresholds &gt;1 </a:t>
            </a:r>
            <a:r>
              <a:rPr lang="en-US" sz="3000" dirty="0" err="1">
                <a:latin typeface="+mn-lt"/>
                <a:cs typeface="Segoe UI" pitchFamily="34" charset="0"/>
              </a:rPr>
              <a:t>Bq</a:t>
            </a:r>
            <a:r>
              <a:rPr lang="en-US" sz="3000" dirty="0">
                <a:latin typeface="+mn-lt"/>
                <a:cs typeface="Segoe UI" pitchFamily="34" charset="0"/>
              </a:rPr>
              <a:t>/m</a:t>
            </a:r>
            <a:r>
              <a:rPr lang="en-US" sz="3000" baseline="30000" dirty="0">
                <a:latin typeface="+mn-lt"/>
                <a:cs typeface="Segoe UI" pitchFamily="34" charset="0"/>
              </a:rPr>
              <a:t>3</a:t>
            </a:r>
          </a:p>
          <a:p>
            <a:pPr marL="457200" indent="-457200" algn="just" eaLnBrk="1" hangingPunct="1">
              <a:buFont typeface="Arial" panose="020B0604020202020204" pitchFamily="34" charset="0"/>
              <a:buChar char="•"/>
            </a:pPr>
            <a:r>
              <a:rPr lang="en-US" sz="3000" b="1" dirty="0">
                <a:solidFill>
                  <a:srgbClr val="4AA0B1"/>
                </a:solidFill>
                <a:latin typeface="+mn-lt"/>
                <a:cs typeface="Segoe UI" pitchFamily="34" charset="0"/>
              </a:rPr>
              <a:t>Dose rates: </a:t>
            </a:r>
            <a:r>
              <a:rPr lang="en-US" sz="3000" dirty="0">
                <a:latin typeface="+mn-lt"/>
                <a:cs typeface="Segoe UI" pitchFamily="34" charset="0"/>
              </a:rPr>
              <a:t>The “best” model differs when considering high and low thresholds</a:t>
            </a:r>
          </a:p>
        </p:txBody>
      </p:sp>
      <p:pic>
        <p:nvPicPr>
          <p:cNvPr id="82" name="Image 81" descr="O:\SANTE\SESUC\BMCA\01_Général\04_Collaboration\International\OPERRA - projet CONCERT\CONFIDENCE - WP1\03-Deliverables\deliverable 1.4 operational guidelines\Fuku\figures\FMT.PNG"/>
          <p:cNvPicPr/>
          <p:nvPr/>
        </p:nvPicPr>
        <p:blipFill>
          <a:blip r:embed="rId27">
            <a:extLst>
              <a:ext uri="{28A0092B-C50C-407E-A947-70E740481C1C}">
                <a14:useLocalDpi xmlns:a14="http://schemas.microsoft.com/office/drawing/2010/main" val="0"/>
              </a:ext>
            </a:extLst>
          </a:blip>
          <a:srcRect/>
          <a:stretch>
            <a:fillRect/>
          </a:stretch>
        </p:blipFill>
        <p:spPr bwMode="auto">
          <a:xfrm>
            <a:off x="16633883" y="18949677"/>
            <a:ext cx="2720917" cy="2172721"/>
          </a:xfrm>
          <a:prstGeom prst="rect">
            <a:avLst/>
          </a:prstGeom>
          <a:noFill/>
          <a:ln>
            <a:noFill/>
          </a:ln>
        </p:spPr>
      </p:pic>
      <mc:AlternateContent xmlns:mc="http://schemas.openxmlformats.org/markup-compatibility/2006" xmlns:a14="http://schemas.microsoft.com/office/drawing/2010/main">
        <mc:Choice Requires="a14">
          <p:sp>
            <p:nvSpPr>
              <p:cNvPr id="109" name="Text Box 12"/>
              <p:cNvSpPr txBox="1">
                <a:spLocks noChangeArrowheads="1"/>
              </p:cNvSpPr>
              <p:nvPr/>
            </p:nvSpPr>
            <p:spPr bwMode="auto">
              <a:xfrm>
                <a:off x="10807505" y="16755109"/>
                <a:ext cx="8752297" cy="58501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r>
                  <a:rPr lang="en-GB" sz="2800" dirty="0">
                    <a:latin typeface="+mj-lt"/>
                  </a:rPr>
                  <a:t>The </a:t>
                </a:r>
                <a:r>
                  <a:rPr lang="en-GB" sz="2800" dirty="0">
                    <a:solidFill>
                      <a:srgbClr val="4AA0B1"/>
                    </a:solidFill>
                    <a:latin typeface="+mj-lt"/>
                  </a:rPr>
                  <a:t>Figure of Merit in Time </a:t>
                </a:r>
                <a:r>
                  <a:rPr lang="en-GB" sz="2800" dirty="0">
                    <a:latin typeface="+mj-lt"/>
                  </a:rPr>
                  <a:t>(FMT) is a score based on a threshold. If </a:t>
                </a:r>
                <a14:m>
                  <m:oMath xmlns:m="http://schemas.openxmlformats.org/officeDocument/2006/math">
                    <m:sSub>
                      <m:sSubPr>
                        <m:ctrlPr>
                          <a:rPr lang="fr-FR" sz="2800" i="1">
                            <a:latin typeface="Cambria Math" panose="02040503050406030204" pitchFamily="18" charset="0"/>
                          </a:rPr>
                        </m:ctrlPr>
                      </m:sSubPr>
                      <m:e>
                        <m:r>
                          <a:rPr lang="en-GB" sz="2800">
                            <a:latin typeface="Cambria Math" panose="02040503050406030204" pitchFamily="18" charset="0"/>
                          </a:rPr>
                          <m:t>𝑨</m:t>
                        </m:r>
                      </m:e>
                      <m:sub>
                        <m:r>
                          <a:rPr lang="en-GB" sz="2800" smtClean="0">
                            <a:latin typeface="Cambria Math" panose="02040503050406030204" pitchFamily="18" charset="0"/>
                          </a:rPr>
                          <m:t>𝑚</m:t>
                        </m:r>
                      </m:sub>
                    </m:sSub>
                  </m:oMath>
                </a14:m>
                <a:r>
                  <a:rPr lang="en-GB" sz="2800" dirty="0">
                    <a:latin typeface="+mj-lt"/>
                  </a:rPr>
                  <a:t> and </a:t>
                </a:r>
                <a14:m>
                  <m:oMath xmlns:m="http://schemas.openxmlformats.org/officeDocument/2006/math">
                    <m:sSub>
                      <m:sSubPr>
                        <m:ctrlPr>
                          <a:rPr lang="fr-FR" sz="2800" i="1">
                            <a:latin typeface="Cambria Math" panose="02040503050406030204" pitchFamily="18" charset="0"/>
                          </a:rPr>
                        </m:ctrlPr>
                      </m:sSubPr>
                      <m:e>
                        <m:r>
                          <a:rPr lang="en-GB" sz="2800">
                            <a:latin typeface="Cambria Math" panose="02040503050406030204" pitchFamily="18" charset="0"/>
                          </a:rPr>
                          <m:t>𝑨</m:t>
                        </m:r>
                      </m:e>
                      <m:sub>
                        <m:r>
                          <a:rPr lang="en-GB" sz="2800">
                            <a:latin typeface="Cambria Math" panose="02040503050406030204" pitchFamily="18" charset="0"/>
                          </a:rPr>
                          <m:t>𝑝</m:t>
                        </m:r>
                      </m:sub>
                    </m:sSub>
                  </m:oMath>
                </a14:m>
                <a:r>
                  <a:rPr lang="en-GB" sz="2800" dirty="0">
                    <a:latin typeface="+mj-lt"/>
                  </a:rPr>
                  <a:t> are the ensembles of time steps where respectively the measurement and the prediction are above the given threshold, and if </a:t>
                </a:r>
                <a14:m>
                  <m:oMath xmlns:m="http://schemas.openxmlformats.org/officeDocument/2006/math">
                    <m:d>
                      <m:dPr>
                        <m:begChr m:val="|"/>
                        <m:endChr m:val="|"/>
                        <m:ctrlPr>
                          <a:rPr lang="fr-FR" sz="2800" i="1">
                            <a:latin typeface="Cambria Math" panose="02040503050406030204" pitchFamily="18" charset="0"/>
                          </a:rPr>
                        </m:ctrlPr>
                      </m:dPr>
                      <m:e>
                        <m:r>
                          <a:rPr lang="en-GB" sz="2800">
                            <a:latin typeface="Cambria Math" panose="02040503050406030204" pitchFamily="18" charset="0"/>
                          </a:rPr>
                          <m:t>. </m:t>
                        </m:r>
                      </m:e>
                    </m:d>
                  </m:oMath>
                </a14:m>
                <a:r>
                  <a:rPr lang="en-GB" sz="2800" dirty="0">
                    <a:latin typeface="+mj-lt"/>
                  </a:rPr>
                  <a:t> is the cardinality of an ensemble (i.e. the number of elements in the ensemble), then:</a:t>
                </a:r>
                <a:endParaRPr lang="fr-FR" sz="2800" dirty="0">
                  <a:latin typeface="+mj-lt"/>
                </a:endParaRPr>
              </a:p>
              <a:p>
                <a:pPr algn="just"/>
                <a14:m>
                  <m:oMathPara xmlns:m="http://schemas.openxmlformats.org/officeDocument/2006/math">
                    <m:oMathParaPr>
                      <m:jc m:val="left"/>
                    </m:oMathParaPr>
                    <m:oMath xmlns:m="http://schemas.openxmlformats.org/officeDocument/2006/math">
                      <m:r>
                        <m:rPr>
                          <m:sty m:val="p"/>
                        </m:rPr>
                        <a:rPr lang="en-GB" sz="2800">
                          <a:latin typeface="Cambria Math" panose="02040503050406030204" pitchFamily="18" charset="0"/>
                        </a:rPr>
                        <m:t>FMT</m:t>
                      </m:r>
                      <m:r>
                        <a:rPr lang="en-GB" sz="2800">
                          <a:latin typeface="Cambria Math" panose="02040503050406030204" pitchFamily="18" charset="0"/>
                        </a:rPr>
                        <m:t>=100×</m:t>
                      </m:r>
                      <m:f>
                        <m:fPr>
                          <m:ctrlPr>
                            <a:rPr lang="fr-FR" sz="2800" i="1">
                              <a:latin typeface="Cambria Math" panose="02040503050406030204" pitchFamily="18" charset="0"/>
                            </a:rPr>
                          </m:ctrlPr>
                        </m:fPr>
                        <m:num>
                          <m:d>
                            <m:dPr>
                              <m:begChr m:val="|"/>
                              <m:endChr m:val="|"/>
                              <m:ctrlPr>
                                <a:rPr lang="fr-FR" sz="2800" i="1">
                                  <a:latin typeface="Cambria Math" panose="02040503050406030204" pitchFamily="18" charset="0"/>
                                </a:rPr>
                              </m:ctrlPr>
                            </m:dPr>
                            <m:e>
                              <m:sSub>
                                <m:sSubPr>
                                  <m:ctrlPr>
                                    <a:rPr lang="fr-FR" sz="2800" i="1">
                                      <a:latin typeface="Cambria Math" panose="02040503050406030204" pitchFamily="18" charset="0"/>
                                    </a:rPr>
                                  </m:ctrlPr>
                                </m:sSubPr>
                                <m:e>
                                  <m:r>
                                    <a:rPr lang="en-GB" sz="2800">
                                      <a:latin typeface="Cambria Math" panose="02040503050406030204" pitchFamily="18" charset="0"/>
                                    </a:rPr>
                                    <m:t>𝑨</m:t>
                                  </m:r>
                                </m:e>
                                <m:sub>
                                  <m:r>
                                    <a:rPr lang="en-GB" sz="2800">
                                      <a:latin typeface="Cambria Math" panose="02040503050406030204" pitchFamily="18" charset="0"/>
                                    </a:rPr>
                                    <m:t>𝑚</m:t>
                                  </m:r>
                                </m:sub>
                              </m:sSub>
                              <m:r>
                                <a:rPr lang="en-GB" sz="2800">
                                  <a:latin typeface="Cambria Math" panose="02040503050406030204" pitchFamily="18" charset="0"/>
                                </a:rPr>
                                <m:t>∩</m:t>
                              </m:r>
                              <m:sSub>
                                <m:sSubPr>
                                  <m:ctrlPr>
                                    <a:rPr lang="fr-FR" sz="2800" i="1">
                                      <a:latin typeface="Cambria Math" panose="02040503050406030204" pitchFamily="18" charset="0"/>
                                    </a:rPr>
                                  </m:ctrlPr>
                                </m:sSubPr>
                                <m:e>
                                  <m:r>
                                    <a:rPr lang="en-GB" sz="2800">
                                      <a:latin typeface="Cambria Math" panose="02040503050406030204" pitchFamily="18" charset="0"/>
                                    </a:rPr>
                                    <m:t>𝑨</m:t>
                                  </m:r>
                                </m:e>
                                <m:sub>
                                  <m:r>
                                    <a:rPr lang="en-GB" sz="2800">
                                      <a:latin typeface="Cambria Math" panose="02040503050406030204" pitchFamily="18" charset="0"/>
                                    </a:rPr>
                                    <m:t>𝑝</m:t>
                                  </m:r>
                                </m:sub>
                              </m:sSub>
                            </m:e>
                          </m:d>
                        </m:num>
                        <m:den>
                          <m:d>
                            <m:dPr>
                              <m:begChr m:val="|"/>
                              <m:endChr m:val="|"/>
                              <m:ctrlPr>
                                <a:rPr lang="fr-FR" sz="2800" i="1">
                                  <a:latin typeface="Cambria Math" panose="02040503050406030204" pitchFamily="18" charset="0"/>
                                </a:rPr>
                              </m:ctrlPr>
                            </m:dPr>
                            <m:e>
                              <m:sSub>
                                <m:sSubPr>
                                  <m:ctrlPr>
                                    <a:rPr lang="fr-FR" sz="2800" i="1">
                                      <a:latin typeface="Cambria Math" panose="02040503050406030204" pitchFamily="18" charset="0"/>
                                    </a:rPr>
                                  </m:ctrlPr>
                                </m:sSubPr>
                                <m:e>
                                  <m:r>
                                    <a:rPr lang="en-GB" sz="2800">
                                      <a:latin typeface="Cambria Math" panose="02040503050406030204" pitchFamily="18" charset="0"/>
                                    </a:rPr>
                                    <m:t>𝑨</m:t>
                                  </m:r>
                                </m:e>
                                <m:sub>
                                  <m:r>
                                    <a:rPr lang="en-GB" sz="2800">
                                      <a:latin typeface="Cambria Math" panose="02040503050406030204" pitchFamily="18" charset="0"/>
                                    </a:rPr>
                                    <m:t>𝑚</m:t>
                                  </m:r>
                                </m:sub>
                              </m:sSub>
                              <m:r>
                                <a:rPr lang="en-GB" sz="2800">
                                  <a:latin typeface="Cambria Math" panose="02040503050406030204" pitchFamily="18" charset="0"/>
                                </a:rPr>
                                <m:t>∪</m:t>
                              </m:r>
                              <m:sSub>
                                <m:sSubPr>
                                  <m:ctrlPr>
                                    <a:rPr lang="fr-FR" sz="2800" i="1">
                                      <a:latin typeface="Cambria Math" panose="02040503050406030204" pitchFamily="18" charset="0"/>
                                    </a:rPr>
                                  </m:ctrlPr>
                                </m:sSubPr>
                                <m:e>
                                  <m:r>
                                    <a:rPr lang="en-GB" sz="2800">
                                      <a:latin typeface="Cambria Math" panose="02040503050406030204" pitchFamily="18" charset="0"/>
                                    </a:rPr>
                                    <m:t>𝑨</m:t>
                                  </m:r>
                                </m:e>
                                <m:sub>
                                  <m:r>
                                    <a:rPr lang="en-GB" sz="2800">
                                      <a:latin typeface="Cambria Math" panose="02040503050406030204" pitchFamily="18" charset="0"/>
                                    </a:rPr>
                                    <m:t>𝑝</m:t>
                                  </m:r>
                                </m:sub>
                              </m:sSub>
                            </m:e>
                          </m:d>
                        </m:den>
                      </m:f>
                    </m:oMath>
                  </m:oMathPara>
                </a14:m>
                <a:endParaRPr lang="fr-FR" sz="2800" dirty="0">
                  <a:latin typeface="+mj-lt"/>
                </a:endParaRPr>
              </a:p>
              <a:p>
                <a:pPr algn="just">
                  <a:spcBef>
                    <a:spcPts val="3000"/>
                  </a:spcBef>
                </a:pPr>
                <a:r>
                  <a:rPr lang="en-US" sz="2800" dirty="0">
                    <a:latin typeface="+mj-lt"/>
                  </a:rPr>
                  <a:t>The </a:t>
                </a:r>
                <a:r>
                  <a:rPr lang="en-US" sz="2800" dirty="0">
                    <a:solidFill>
                      <a:srgbClr val="4AA0B1"/>
                    </a:solidFill>
                    <a:latin typeface="+mj-lt"/>
                  </a:rPr>
                  <a:t>FAC</a:t>
                </a:r>
                <a:r>
                  <a:rPr lang="en-US" sz="2800" b="1" dirty="0">
                    <a:solidFill>
                      <a:srgbClr val="4AA0B1"/>
                    </a:solidFill>
                    <a:latin typeface="+mj-lt"/>
                  </a:rPr>
                  <a:t>X</a:t>
                </a:r>
                <a:r>
                  <a:rPr lang="en-US" sz="2800" dirty="0">
                    <a:latin typeface="+mj-lt"/>
                  </a:rPr>
                  <a:t> scores are the percentage of </a:t>
                </a:r>
                <a14:m>
                  <m:oMath xmlns:m="http://schemas.openxmlformats.org/officeDocument/2006/math">
                    <m:sSub>
                      <m:sSubPr>
                        <m:ctrlPr>
                          <a:rPr lang="en-US" sz="2800" i="1" dirty="0" smtClean="0">
                            <a:latin typeface="Cambria Math" panose="02040503050406030204" pitchFamily="18" charset="0"/>
                          </a:rPr>
                        </m:ctrlPr>
                      </m:sSubPr>
                      <m:e>
                        <m:r>
                          <a:rPr lang="en-US" sz="2800" i="1" dirty="0" smtClean="0">
                            <a:latin typeface="Cambria Math" panose="02040503050406030204" pitchFamily="18" charset="0"/>
                          </a:rPr>
                          <m:t>𝑠</m:t>
                        </m:r>
                      </m:e>
                      <m:sub>
                        <m:r>
                          <a:rPr lang="en-US" sz="2800" i="1" dirty="0" smtClean="0">
                            <a:latin typeface="Cambria Math" panose="02040503050406030204" pitchFamily="18" charset="0"/>
                          </a:rPr>
                          <m:t>𝑖</m:t>
                        </m:r>
                      </m:sub>
                    </m:sSub>
                  </m:oMath>
                </a14:m>
                <a:r>
                  <a:rPr lang="en-US" sz="2800" dirty="0">
                    <a:latin typeface="+mj-lt"/>
                  </a:rPr>
                  <a:t> which are within a factor </a:t>
                </a:r>
                <a:r>
                  <a:rPr lang="en-US" sz="2800" b="1" dirty="0">
                    <a:latin typeface="+mj-lt"/>
                  </a:rPr>
                  <a:t>X</a:t>
                </a:r>
                <a:r>
                  <a:rPr lang="en-US" sz="2800" dirty="0">
                    <a:latin typeface="+mj-lt"/>
                  </a:rPr>
                  <a:t> of the observations, i.e. between  </a:t>
                </a:r>
                <a14:m>
                  <m:oMath xmlns:m="http://schemas.openxmlformats.org/officeDocument/2006/math">
                    <m:r>
                      <a:rPr lang="fr-FR" sz="2800" b="0" i="1" dirty="0" smtClean="0">
                        <a:latin typeface="Cambria Math" panose="02040503050406030204" pitchFamily="18" charset="0"/>
                      </a:rPr>
                      <m:t>𝑋</m:t>
                    </m:r>
                    <m:r>
                      <a:rPr lang="en-US" sz="2800" i="1" dirty="0" smtClean="0">
                        <a:latin typeface="Cambria Math" panose="02040503050406030204" pitchFamily="18" charset="0"/>
                      </a:rPr>
                      <m:t>×</m:t>
                    </m:r>
                    <m:sSub>
                      <m:sSubPr>
                        <m:ctrlPr>
                          <a:rPr lang="en-US" sz="2800" i="1" dirty="0" smtClean="0">
                            <a:latin typeface="Cambria Math" panose="02040503050406030204" pitchFamily="18" charset="0"/>
                          </a:rPr>
                        </m:ctrlPr>
                      </m:sSubPr>
                      <m:e>
                        <m:r>
                          <a:rPr lang="en-US" sz="2800" i="1" dirty="0" smtClean="0">
                            <a:latin typeface="Cambria Math" panose="02040503050406030204" pitchFamily="18" charset="0"/>
                          </a:rPr>
                          <m:t>𝑜</m:t>
                        </m:r>
                      </m:e>
                      <m:sub>
                        <m:r>
                          <a:rPr lang="en-US" sz="2800" i="1" dirty="0" smtClean="0">
                            <a:latin typeface="Cambria Math" panose="02040503050406030204" pitchFamily="18" charset="0"/>
                          </a:rPr>
                          <m:t>𝑖</m:t>
                        </m:r>
                      </m:sub>
                    </m:sSub>
                    <m:r>
                      <a:rPr lang="en-US" sz="2800" i="1" dirty="0" smtClean="0">
                        <a:latin typeface="Cambria Math" panose="02040503050406030204" pitchFamily="18" charset="0"/>
                      </a:rPr>
                      <m:t> </m:t>
                    </m:r>
                  </m:oMath>
                </a14:m>
                <a:r>
                  <a:rPr lang="en-US" sz="2800" dirty="0">
                    <a:latin typeface="+mj-lt"/>
                  </a:rPr>
                  <a:t>and </a:t>
                </a:r>
                <a14:m>
                  <m:oMath xmlns:m="http://schemas.openxmlformats.org/officeDocument/2006/math">
                    <m:f>
                      <m:fPr>
                        <m:type m:val="lin"/>
                        <m:ctrlPr>
                          <a:rPr lang="en-US" sz="2800" i="1" dirty="0" smtClean="0">
                            <a:latin typeface="Cambria Math" panose="02040503050406030204" pitchFamily="18" charset="0"/>
                          </a:rPr>
                        </m:ctrlPr>
                      </m:fPr>
                      <m:num>
                        <m:sSub>
                          <m:sSubPr>
                            <m:ctrlPr>
                              <a:rPr lang="en-US" sz="2800" i="1" dirty="0" smtClean="0">
                                <a:latin typeface="Cambria Math" panose="02040503050406030204" pitchFamily="18" charset="0"/>
                              </a:rPr>
                            </m:ctrlPr>
                          </m:sSubPr>
                          <m:e>
                            <m:r>
                              <a:rPr lang="en-US" sz="2800" i="1" dirty="0" smtClean="0">
                                <a:latin typeface="Cambria Math" panose="02040503050406030204" pitchFamily="18" charset="0"/>
                              </a:rPr>
                              <m:t>𝑜</m:t>
                            </m:r>
                          </m:e>
                          <m:sub>
                            <m:r>
                              <a:rPr lang="en-US" sz="2800" i="1" dirty="0" smtClean="0">
                                <a:latin typeface="Cambria Math" panose="02040503050406030204" pitchFamily="18" charset="0"/>
                              </a:rPr>
                              <m:t>𝑖</m:t>
                            </m:r>
                          </m:sub>
                        </m:sSub>
                      </m:num>
                      <m:den>
                        <m:r>
                          <a:rPr lang="fr-FR" sz="2800" b="0" i="1" dirty="0" smtClean="0">
                            <a:latin typeface="Cambria Math" panose="02040503050406030204" pitchFamily="18" charset="0"/>
                          </a:rPr>
                          <m:t>𝑋</m:t>
                        </m:r>
                      </m:den>
                    </m:f>
                  </m:oMath>
                </a14:m>
                <a:r>
                  <a:rPr lang="en-US" sz="2800" dirty="0">
                    <a:latin typeface="+mj-lt"/>
                  </a:rPr>
                  <a:t>.</a:t>
                </a:r>
              </a:p>
              <a:p>
                <a:pPr algn="just"/>
                <a:r>
                  <a:rPr lang="en-US" sz="2800" dirty="0">
                    <a:solidFill>
                      <a:srgbClr val="4AA0B1"/>
                    </a:solidFill>
                    <a:latin typeface="+mj-lt"/>
                  </a:rPr>
                  <a:t>A “perfect” model would have RMSE=0, PCC=1, FMT=100% and FACX=100%. </a:t>
                </a:r>
              </a:p>
            </p:txBody>
          </p:sp>
        </mc:Choice>
        <mc:Fallback xmlns="">
          <p:sp>
            <p:nvSpPr>
              <p:cNvPr id="109" name="Text Box 12"/>
              <p:cNvSpPr txBox="1">
                <a:spLocks noRot="1" noChangeAspect="1" noMove="1" noResize="1" noEditPoints="1" noAdjustHandles="1" noChangeArrowheads="1" noChangeShapeType="1" noTextEdit="1"/>
              </p:cNvSpPr>
              <p:nvPr/>
            </p:nvSpPr>
            <p:spPr bwMode="auto">
              <a:xfrm>
                <a:off x="10807505" y="16755109"/>
                <a:ext cx="8752297" cy="5850102"/>
              </a:xfrm>
              <a:prstGeom prst="rect">
                <a:avLst/>
              </a:prstGeom>
              <a:blipFill rotWithShape="0">
                <a:blip r:embed="rId28"/>
                <a:stretch>
                  <a:fillRect l="-1671" t="-1251" r="-1671" b="-21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fr-FR">
                    <a:noFill/>
                  </a:rPr>
                  <a:t> </a:t>
                </a:r>
              </a:p>
            </p:txBody>
          </p:sp>
        </mc:Fallback>
      </mc:AlternateContent>
      <p:pic>
        <p:nvPicPr>
          <p:cNvPr id="84" name="Image 83" descr="D:\Users\PERILLAT-RAP\Desktop\LogoPhiHaut.png"/>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488858" y="1367728"/>
            <a:ext cx="1483360" cy="1193165"/>
          </a:xfrm>
          <a:prstGeom prst="rect">
            <a:avLst/>
          </a:prstGeom>
          <a:noFill/>
          <a:ln>
            <a:noFill/>
          </a:ln>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E29F89935290458A35F2F9CC891354" ma:contentTypeVersion="12" ma:contentTypeDescription="Create a new document." ma:contentTypeScope="" ma:versionID="d5ac3715c7f06ab7c4e53394b8136a6a">
  <xsd:schema xmlns:xsd="http://www.w3.org/2001/XMLSchema" xmlns:xs="http://www.w3.org/2001/XMLSchema" xmlns:p="http://schemas.microsoft.com/office/2006/metadata/properties" xmlns:ns1="http://schemas.microsoft.com/sharepoint/v3" xmlns:ns2="fa9bca1e-4122-4b3f-b8b4-6978261ff902" xmlns:ns3="e38f81a3-a2f2-4768-8d7c-c8d348cd416c" targetNamespace="http://schemas.microsoft.com/office/2006/metadata/properties" ma:root="true" ma:fieldsID="ce79c57e822cefb70f294fee176297e2" ns1:_="" ns2:_="" ns3:_="">
    <xsd:import namespace="http://schemas.microsoft.com/sharepoint/v3"/>
    <xsd:import namespace="fa9bca1e-4122-4b3f-b8b4-6978261ff902"/>
    <xsd:import namespace="e38f81a3-a2f2-4768-8d7c-c8d348cd416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EventHashCode" minOccurs="0"/>
                <xsd:element ref="ns2:MediaServiceGenerationTime" minOccurs="0"/>
                <xsd:element ref="ns1:_ip_UnifiedCompliancePolicyProperties" minOccurs="0"/>
                <xsd:element ref="ns1:_ip_UnifiedCompliancePolicyUIAc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9bca1e-4122-4b3f-b8b4-6978261ff9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8f81a3-a2f2-4768-8d7c-c8d348cd416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43F6D332-6593-4F2D-9768-7D411042C2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a9bca1e-4122-4b3f-b8b4-6978261ff902"/>
    <ds:schemaRef ds:uri="e38f81a3-a2f2-4768-8d7c-c8d348cd41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F72D18AD-630F-4686-B02D-DE0845F6EADE}">
  <ds:schemaRefs>
    <ds:schemaRef ds:uri="http://schemas.microsoft.com/office/2006/metadata/properties"/>
    <ds:schemaRef ds:uri="e38f81a3-a2f2-4768-8d7c-c8d348cd416c"/>
    <ds:schemaRef ds:uri="http://schemas.microsoft.com/sharepoint/v3"/>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purl.org/dc/elements/1.1/"/>
    <ds:schemaRef ds:uri="fa9bca1e-4122-4b3f-b8b4-6978261ff902"/>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2340</TotalTime>
  <Pages>22</Pages>
  <Words>1410</Words>
  <Application>Microsoft Office PowerPoint</Application>
  <PresentationFormat>Personnalisé</PresentationFormat>
  <Paragraphs>208</Paragraphs>
  <Slides>1</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vt:i4>
      </vt:variant>
    </vt:vector>
  </HeadingPairs>
  <TitlesOfParts>
    <vt:vector size="12" baseType="lpstr">
      <vt:lpstr>Aharoni</vt:lpstr>
      <vt:lpstr>Calibri</vt:lpstr>
      <vt:lpstr>Cambria Math</vt:lpstr>
      <vt:lpstr>Arial Narrow</vt:lpstr>
      <vt:lpstr>Times New Roman</vt:lpstr>
      <vt:lpstr>Segoe UI</vt:lpstr>
      <vt:lpstr>Interstate-Regular</vt:lpstr>
      <vt:lpstr>CenturyGothic-Bold</vt:lpstr>
      <vt:lpstr>Arial</vt:lpstr>
      <vt:lpstr>Wingdings</vt:lpstr>
      <vt:lpstr>CONCERT</vt:lpstr>
      <vt:lpstr>Présentation PowerPoint</vt:lpstr>
    </vt:vector>
  </TitlesOfParts>
  <Company>SCK-CEN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KORSAKISSOK Irene</cp:lastModifiedBy>
  <cp:revision>302</cp:revision>
  <cp:lastPrinted>2019-10-29T13:55:29Z</cp:lastPrinted>
  <dcterms:created xsi:type="dcterms:W3CDTF">2017-11-13T09:28:55Z</dcterms:created>
  <dcterms:modified xsi:type="dcterms:W3CDTF">2019-11-28T08:15:02Z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0x01010097E29F89935290458A35F2F9CC891354</vt:lpwstr>
  </property>
</Properties>
</file>