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Aharoni" panose="020B0604020202020204" charset="-79"/>
      <p:bold r:id="rId8"/>
    </p:embeddedFont>
    <p:embeddedFont>
      <p:font typeface="Calibri" panose="020F0502020204030204" pitchFamily="34" charset="0"/>
      <p:regular r:id="rId9"/>
      <p:bold r:id="rId10"/>
      <p:italic r:id="rId11"/>
      <p:boldItalic r:id="rId12"/>
    </p:embeddedFont>
    <p:embeddedFont>
      <p:font typeface="Cambria Math" panose="02040503050406030204" pitchFamily="18" charset="0"/>
      <p:regular r:id="rId13"/>
    </p:embeddedFont>
    <p:embeddedFont>
      <p:font typeface="Arial Narrow" panose="020B0606020202030204" pitchFamily="34" charset="0"/>
      <p:regular r:id="rId14"/>
      <p:bold r:id="rId15"/>
      <p:italic r:id="rId16"/>
      <p:boldItalic r:id="rId17"/>
    </p:embeddedFont>
    <p:embeddedFont>
      <p:font typeface="Segoe UI" panose="020B0502040204020203" pitchFamily="34" charset="0"/>
      <p:regular r:id="rId18"/>
      <p:bold r:id="rId19"/>
      <p:italic r:id="rId20"/>
      <p:boldItalic r:id="rId21"/>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B8DBE2"/>
    <a:srgbClr val="9ECDD6"/>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varScale="1">
        <p:scale>
          <a:sx n="21" d="100"/>
          <a:sy n="21" d="100"/>
        </p:scale>
        <p:origin x="2958" y="162"/>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14.fntdata"/><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presProps" Target="pres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smtClean="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8.png"/><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image" Target="../media/image7.png"/><Relationship Id="rId2" Type="http://schemas.openxmlformats.org/officeDocument/2006/relationships/hyperlink" Target="https://concert-h2020.eu/" TargetMode="Externa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6.png"/><Relationship Id="rId5" Type="http://schemas.openxmlformats.org/officeDocument/2006/relationships/image" Target="../media/image1.png"/><Relationship Id="rId15" Type="http://schemas.openxmlformats.org/officeDocument/2006/relationships/image" Target="../media/image10.png"/><Relationship Id="rId10" Type="http://schemas.openxmlformats.org/officeDocument/2006/relationships/image" Target="../media/image5.jpeg"/><Relationship Id="rId4" Type="http://schemas.openxmlformats.org/officeDocument/2006/relationships/hyperlink" Target="https://www.eu-neris.net/projects.html" TargetMode="External"/><Relationship Id="rId9" Type="http://schemas.openxmlformats.org/officeDocument/2006/relationships/image" Target="../media/image4.emf"/><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smtClean="0">
                <a:latin typeface="Arial" panose="020B0604020202020204" pitchFamily="34" charset="0"/>
                <a:cs typeface="Arial" panose="020B0604020202020204" pitchFamily="34" charset="0"/>
              </a:rPr>
              <a:t>CONCERT Project </a:t>
            </a:r>
            <a:r>
              <a:rPr lang="nl-BE" sz="2000" b="1" dirty="0">
                <a:latin typeface="Arial" panose="020B0604020202020204" pitchFamily="34" charset="0"/>
                <a:cs typeface="Arial" panose="020B0604020202020204" pitchFamily="34" charset="0"/>
              </a:rPr>
              <a:t>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a:t>
            </a:r>
            <a:r>
              <a:rPr lang="nl-BE" sz="2000" dirty="0" smtClean="0">
                <a:latin typeface="Arial" panose="020B0604020202020204" pitchFamily="34" charset="0"/>
                <a:cs typeface="Arial" panose="020B0604020202020204" pitchFamily="34" charset="0"/>
                <a:hlinkClick r:id="rId2"/>
              </a:rPr>
              <a:t>concert-h2020.eu</a:t>
            </a:r>
            <a:r>
              <a:rPr lang="nl-BE" sz="2000" dirty="0" smtClean="0">
                <a:latin typeface="Arial" panose="020B0604020202020204" pitchFamily="34" charset="0"/>
                <a:cs typeface="Arial" panose="020B0604020202020204" pitchFamily="34" charset="0"/>
              </a:rPr>
              <a:t>)</a:t>
            </a:r>
          </a:p>
          <a:p>
            <a:pPr>
              <a:spcBef>
                <a:spcPts val="0"/>
              </a:spcBef>
            </a:pPr>
            <a:r>
              <a:rPr lang="en-GB" sz="2000" b="1" dirty="0" smtClean="0">
                <a:latin typeface="Arial" panose="020B0604020202020204" pitchFamily="34" charset="0"/>
                <a:cs typeface="Arial" panose="020B0604020202020204" pitchFamily="34" charset="0"/>
              </a:rPr>
              <a:t>CONFIDENCE Project Website </a:t>
            </a:r>
            <a:r>
              <a:rPr lang="en-US" sz="2000" dirty="0" smtClean="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smtClean="0">
                <a:latin typeface="Arial" panose="020B0604020202020204" pitchFamily="34" charset="0"/>
                <a:cs typeface="Arial" panose="020B0604020202020204" pitchFamily="34" charset="0"/>
                <a:hlinkClick r:id="rId3"/>
              </a:rPr>
              <a:t>//</a:t>
            </a:r>
            <a:r>
              <a:rPr lang="en-US" sz="2000" dirty="0" smtClean="0">
                <a:latin typeface="Arial" panose="020B0604020202020204" pitchFamily="34" charset="0"/>
                <a:cs typeface="Arial" panose="020B0604020202020204" pitchFamily="34" charset="0"/>
              </a:rPr>
              <a:t>)</a:t>
            </a:r>
            <a:endParaRPr lang="en-US" sz="2000" b="1" dirty="0" smtClean="0">
              <a:latin typeface="Arial" panose="020B0604020202020204" pitchFamily="34" charset="0"/>
              <a:cs typeface="Arial" panose="020B0604020202020204" pitchFamily="34" charset="0"/>
            </a:endParaRPr>
          </a:p>
          <a:p>
            <a:pPr>
              <a:spcBef>
                <a:spcPts val="0"/>
              </a:spcBef>
            </a:pPr>
            <a:r>
              <a:rPr lang="en-US" sz="2000" b="1" dirty="0" smtClean="0">
                <a:latin typeface="Arial" panose="020B0604020202020204" pitchFamily="34" charset="0"/>
                <a:cs typeface="Arial" panose="020B0604020202020204" pitchFamily="34" charset="0"/>
              </a:rPr>
              <a:t>NERIS Platform Website (</a:t>
            </a:r>
            <a:r>
              <a:rPr lang="en-US" sz="2000" dirty="0" smtClean="0">
                <a:latin typeface="Arial" panose="020B0604020202020204" pitchFamily="34" charset="0"/>
                <a:cs typeface="Arial" panose="020B0604020202020204" pitchFamily="34" charset="0"/>
                <a:hlinkClick r:id="rId4"/>
              </a:rPr>
              <a:t>https</a:t>
            </a:r>
            <a:r>
              <a:rPr lang="en-US" sz="2000" dirty="0">
                <a:latin typeface="Arial" panose="020B0604020202020204" pitchFamily="34" charset="0"/>
                <a:cs typeface="Arial" panose="020B0604020202020204" pitchFamily="34" charset="0"/>
                <a:hlinkClick r:id="rId4"/>
              </a:rPr>
              <a:t>://</a:t>
            </a:r>
            <a:r>
              <a:rPr lang="en-US" sz="2000" dirty="0" smtClean="0">
                <a:latin typeface="Arial" panose="020B0604020202020204" pitchFamily="34" charset="0"/>
                <a:cs typeface="Arial" panose="020B0604020202020204" pitchFamily="34" charset="0"/>
                <a:hlinkClick r:id="rId4"/>
              </a:rPr>
              <a:t>www.eu-neris.net/projects.html</a:t>
            </a:r>
            <a:r>
              <a:rPr lang="en-US" sz="2000" dirty="0" smtClean="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lnSpcReduction="10000"/>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US" sz="5000" b="1" dirty="0" smtClean="0">
                <a:solidFill>
                  <a:srgbClr val="4AA0B1"/>
                </a:solidFill>
                <a:cs typeface="Segoe UI" pitchFamily="34" charset="0"/>
              </a:rPr>
              <a:t>Design </a:t>
            </a:r>
            <a:r>
              <a:rPr lang="en-US" sz="5000" b="1" dirty="0">
                <a:solidFill>
                  <a:srgbClr val="4AA0B1"/>
                </a:solidFill>
                <a:cs typeface="Segoe UI" pitchFamily="34" charset="0"/>
              </a:rPr>
              <a:t>of an ensemble of source terms representative of uncertainties in case of a severe nuclear </a:t>
            </a:r>
            <a:r>
              <a:rPr lang="en-US" sz="5000" b="1" dirty="0" smtClean="0">
                <a:solidFill>
                  <a:srgbClr val="4AA0B1"/>
                </a:solidFill>
                <a:cs typeface="Segoe UI" pitchFamily="34" charset="0"/>
              </a:rPr>
              <a:t>accident</a:t>
            </a:r>
          </a:p>
          <a:p>
            <a:pPr fontAlgn="auto">
              <a:lnSpc>
                <a:spcPct val="90000"/>
              </a:lnSpc>
              <a:spcBef>
                <a:spcPts val="3000"/>
              </a:spcBef>
              <a:spcAft>
                <a:spcPts val="0"/>
              </a:spcAft>
            </a:pPr>
            <a:r>
              <a:rPr lang="en-US" sz="5000" b="1" dirty="0" smtClean="0">
                <a:solidFill>
                  <a:srgbClr val="4AA0B1"/>
                </a:solidFill>
                <a:cs typeface="Segoe UI" pitchFamily="34" charset="0"/>
              </a:rPr>
              <a:t> </a:t>
            </a:r>
            <a:r>
              <a:rPr lang="en-AU" sz="2500" b="1" i="1" dirty="0" smtClean="0">
                <a:solidFill>
                  <a:srgbClr val="4AA0B1"/>
                </a:solidFill>
                <a:cs typeface="Segoe UI" pitchFamily="34" charset="0"/>
              </a:rPr>
              <a:t>Karine Chevalier-Jabet</a:t>
            </a:r>
            <a:r>
              <a:rPr lang="en-AU" sz="2500" b="1" i="1" baseline="30000" dirty="0" smtClean="0">
                <a:solidFill>
                  <a:srgbClr val="4AA0B1"/>
                </a:solidFill>
                <a:cs typeface="Segoe UI" pitchFamily="34" charset="0"/>
              </a:rPr>
              <a:t>1</a:t>
            </a:r>
            <a:r>
              <a:rPr lang="en-AU" sz="2500" b="1" i="1" dirty="0" smtClean="0">
                <a:solidFill>
                  <a:srgbClr val="4AA0B1"/>
                </a:solidFill>
                <a:cs typeface="Segoe UI" pitchFamily="34" charset="0"/>
              </a:rPr>
              <a:t>, </a:t>
            </a:r>
            <a:r>
              <a:rPr lang="en-AU" sz="2500" b="1" i="1" dirty="0" err="1" smtClean="0">
                <a:solidFill>
                  <a:srgbClr val="4AA0B1"/>
                </a:solidFill>
                <a:cs typeface="Segoe UI" pitchFamily="34" charset="0"/>
              </a:rPr>
              <a:t>Irène</a:t>
            </a:r>
            <a:r>
              <a:rPr lang="en-AU" sz="2500" b="1" i="1" dirty="0" smtClean="0">
                <a:solidFill>
                  <a:srgbClr val="4AA0B1"/>
                </a:solidFill>
                <a:cs typeface="Segoe UI" pitchFamily="34" charset="0"/>
              </a:rPr>
              <a:t> Korsakissok</a:t>
            </a:r>
            <a:r>
              <a:rPr lang="en-AU" sz="2500" b="1" i="1" baseline="30000" dirty="0" smtClean="0">
                <a:solidFill>
                  <a:srgbClr val="4AA0B1"/>
                </a:solidFill>
                <a:cs typeface="Segoe UI" pitchFamily="34" charset="0"/>
              </a:rPr>
              <a:t>2</a:t>
            </a:r>
            <a:r>
              <a:rPr lang="en-AU" sz="2500" b="1" i="1" dirty="0" smtClean="0">
                <a:solidFill>
                  <a:srgbClr val="4AA0B1"/>
                </a:solidFill>
                <a:cs typeface="Segoe UI" pitchFamily="34" charset="0"/>
              </a:rPr>
              <a:t>, Anne Mathieu</a:t>
            </a:r>
            <a:r>
              <a:rPr lang="en-AU" sz="2500" b="1" i="1" baseline="30000" dirty="0" smtClean="0">
                <a:solidFill>
                  <a:srgbClr val="4AA0B1"/>
                </a:solidFill>
                <a:cs typeface="Segoe UI" pitchFamily="34" charset="0"/>
              </a:rPr>
              <a:t>2</a:t>
            </a:r>
            <a:r>
              <a:rPr lang="en-AU" sz="2500" b="1" i="1" dirty="0" smtClean="0">
                <a:solidFill>
                  <a:srgbClr val="4AA0B1"/>
                </a:solidFill>
                <a:cs typeface="Segoe UI" pitchFamily="34" charset="0"/>
              </a:rPr>
              <a:t>, </a:t>
            </a:r>
            <a:r>
              <a:rPr lang="en-AU" sz="2500" b="1" i="1" dirty="0" err="1" smtClean="0">
                <a:solidFill>
                  <a:srgbClr val="4AA0B1"/>
                </a:solidFill>
                <a:cs typeface="Segoe UI" pitchFamily="34" charset="0"/>
              </a:rPr>
              <a:t>Raphaël</a:t>
            </a:r>
            <a:r>
              <a:rPr lang="en-AU" sz="2500" b="1" i="1" dirty="0" smtClean="0">
                <a:solidFill>
                  <a:srgbClr val="4AA0B1"/>
                </a:solidFill>
                <a:cs typeface="Segoe UI" pitchFamily="34" charset="0"/>
              </a:rPr>
              <a:t> Périllat</a:t>
            </a:r>
            <a:r>
              <a:rPr lang="en-AU" sz="2500" b="1" i="1" baseline="30000" dirty="0" smtClean="0">
                <a:solidFill>
                  <a:srgbClr val="4AA0B1"/>
                </a:solidFill>
                <a:cs typeface="Segoe UI" pitchFamily="34" charset="0"/>
              </a:rPr>
              <a:t>3</a:t>
            </a:r>
          </a:p>
          <a:p>
            <a:pPr fontAlgn="auto">
              <a:lnSpc>
                <a:spcPct val="90000"/>
              </a:lnSpc>
              <a:spcBef>
                <a:spcPts val="0"/>
              </a:spcBef>
              <a:spcAft>
                <a:spcPts val="0"/>
              </a:spcAft>
            </a:pPr>
            <a:r>
              <a:rPr lang="en-AU" sz="2500" i="1" baseline="30000" dirty="0">
                <a:solidFill>
                  <a:srgbClr val="4AA0B1"/>
                </a:solidFill>
                <a:cs typeface="Segoe UI" pitchFamily="34" charset="0"/>
              </a:rPr>
              <a:t>1</a:t>
            </a:r>
            <a:r>
              <a:rPr lang="en-AU" sz="2500" i="1" dirty="0" smtClean="0">
                <a:solidFill>
                  <a:srgbClr val="4AA0B1"/>
                </a:solidFill>
                <a:cs typeface="Segoe UI" pitchFamily="34" charset="0"/>
              </a:rPr>
              <a:t>IRSN, PSN, </a:t>
            </a:r>
            <a:r>
              <a:rPr lang="en-AU" sz="2500" i="1" dirty="0" err="1" smtClean="0">
                <a:solidFill>
                  <a:srgbClr val="4AA0B1"/>
                </a:solidFill>
                <a:cs typeface="Segoe UI" pitchFamily="34" charset="0"/>
              </a:rPr>
              <a:t>Cadarache</a:t>
            </a:r>
            <a:r>
              <a:rPr lang="en-AU" sz="2500" i="1" dirty="0" smtClean="0">
                <a:solidFill>
                  <a:srgbClr val="4AA0B1"/>
                </a:solidFill>
                <a:cs typeface="Segoe UI" pitchFamily="34" charset="0"/>
              </a:rPr>
              <a:t>, France</a:t>
            </a:r>
          </a:p>
          <a:p>
            <a:pPr fontAlgn="auto">
              <a:lnSpc>
                <a:spcPct val="90000"/>
              </a:lnSpc>
              <a:spcBef>
                <a:spcPts val="0"/>
              </a:spcBef>
              <a:spcAft>
                <a:spcPts val="0"/>
              </a:spcAft>
            </a:pPr>
            <a:r>
              <a:rPr lang="en-AU" sz="2500" i="1" baseline="30000" dirty="0" smtClean="0">
                <a:solidFill>
                  <a:srgbClr val="4AA0B1"/>
                </a:solidFill>
                <a:cs typeface="Segoe UI" pitchFamily="34" charset="0"/>
              </a:rPr>
              <a:t>2</a:t>
            </a:r>
            <a:r>
              <a:rPr lang="en-AU" sz="2500" i="1" dirty="0" smtClean="0">
                <a:solidFill>
                  <a:srgbClr val="4AA0B1"/>
                </a:solidFill>
                <a:cs typeface="Segoe UI" pitchFamily="34" charset="0"/>
              </a:rPr>
              <a:t>IRSN</a:t>
            </a:r>
            <a:r>
              <a:rPr lang="en-AU" sz="2500" i="1" dirty="0">
                <a:solidFill>
                  <a:srgbClr val="4AA0B1"/>
                </a:solidFill>
                <a:cs typeface="Segoe UI" pitchFamily="34" charset="0"/>
              </a:rPr>
              <a:t>, </a:t>
            </a:r>
            <a:r>
              <a:rPr lang="en-AU" sz="2500" i="1" dirty="0" smtClean="0">
                <a:solidFill>
                  <a:srgbClr val="4AA0B1"/>
                </a:solidFill>
                <a:cs typeface="Segoe UI" pitchFamily="34" charset="0"/>
              </a:rPr>
              <a:t>PSE, </a:t>
            </a:r>
            <a:r>
              <a:rPr lang="en-AU" sz="2500" i="1" dirty="0" err="1" smtClean="0">
                <a:solidFill>
                  <a:srgbClr val="4AA0B1"/>
                </a:solidFill>
                <a:cs typeface="Segoe UI" pitchFamily="34" charset="0"/>
              </a:rPr>
              <a:t>Fontenay</a:t>
            </a:r>
            <a:r>
              <a:rPr lang="en-AU" sz="2500" i="1" dirty="0" smtClean="0">
                <a:solidFill>
                  <a:srgbClr val="4AA0B1"/>
                </a:solidFill>
                <a:cs typeface="Segoe UI" pitchFamily="34" charset="0"/>
              </a:rPr>
              <a:t>-aux-Roses, </a:t>
            </a:r>
            <a:r>
              <a:rPr lang="en-AU" sz="2500" i="1" dirty="0">
                <a:solidFill>
                  <a:srgbClr val="4AA0B1"/>
                </a:solidFill>
                <a:cs typeface="Segoe UI" pitchFamily="34" charset="0"/>
              </a:rPr>
              <a:t>France</a:t>
            </a:r>
          </a:p>
          <a:p>
            <a:pPr fontAlgn="auto">
              <a:lnSpc>
                <a:spcPct val="90000"/>
              </a:lnSpc>
              <a:spcBef>
                <a:spcPts val="0"/>
              </a:spcBef>
              <a:spcAft>
                <a:spcPts val="0"/>
              </a:spcAft>
            </a:pPr>
            <a:r>
              <a:rPr lang="en-AU" sz="2500" i="1" baseline="30000" dirty="0" smtClean="0">
                <a:solidFill>
                  <a:srgbClr val="4AA0B1"/>
                </a:solidFill>
                <a:cs typeface="Segoe UI" pitchFamily="34" charset="0"/>
              </a:rPr>
              <a:t>3</a:t>
            </a:r>
            <a:r>
              <a:rPr lang="en-AU" sz="2500" i="1" dirty="0" smtClean="0">
                <a:solidFill>
                  <a:srgbClr val="4AA0B1"/>
                </a:solidFill>
                <a:cs typeface="Segoe UI" pitchFamily="34" charset="0"/>
              </a:rPr>
              <a:t>PHIMECA ENGINEERING, Clermont </a:t>
            </a:r>
            <a:r>
              <a:rPr lang="en-AU" sz="2500" i="1" dirty="0" err="1" smtClean="0">
                <a:solidFill>
                  <a:srgbClr val="4AA0B1"/>
                </a:solidFill>
                <a:cs typeface="Segoe UI" pitchFamily="34" charset="0"/>
              </a:rPr>
              <a:t>Ferrand</a:t>
            </a:r>
            <a:r>
              <a:rPr lang="en-AU" sz="2500" i="1" dirty="0" smtClean="0">
                <a:solidFill>
                  <a:srgbClr val="4AA0B1"/>
                </a:solidFill>
                <a:cs typeface="Segoe UI" pitchFamily="34" charset="0"/>
              </a:rPr>
              <a:t>, </a:t>
            </a:r>
            <a:r>
              <a:rPr lang="en-AU" sz="2500" i="1" dirty="0">
                <a:solidFill>
                  <a:srgbClr val="4AA0B1"/>
                </a:solidFill>
                <a:cs typeface="Segoe UI" pitchFamily="34" charset="0"/>
              </a:rPr>
              <a:t>France</a:t>
            </a:r>
          </a:p>
          <a:p>
            <a:pPr fontAlgn="auto">
              <a:lnSpc>
                <a:spcPct val="90000"/>
              </a:lnSpc>
              <a:spcBef>
                <a:spcPts val="0"/>
              </a:spcBef>
              <a:spcAft>
                <a:spcPts val="0"/>
              </a:spcAft>
            </a:pPr>
            <a:r>
              <a:rPr lang="en-AU" sz="2500" b="1" i="1" dirty="0">
                <a:solidFill>
                  <a:srgbClr val="4AA0B1"/>
                </a:solidFill>
                <a:cs typeface="Segoe UI" pitchFamily="34" charset="0"/>
              </a:rPr>
              <a:t>karine.chevalier-jabet@irsn.fr</a:t>
            </a:r>
            <a:endParaRPr lang="en-US" sz="4600" b="1" dirty="0" smtClean="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smtClean="0">
                  <a:solidFill>
                    <a:schemeClr val="accent2"/>
                  </a:solidFill>
                  <a:latin typeface="CenturyGothic-Bold"/>
                </a:rPr>
                <a:t>2</a:t>
              </a:r>
              <a:r>
                <a:rPr lang="es-ES" sz="2000" b="1" i="0" u="none" strike="noStrike" dirty="0" smtClean="0">
                  <a:solidFill>
                    <a:schemeClr val="accent2"/>
                  </a:solidFill>
                  <a:latin typeface="CenturyGothic-Bold"/>
                </a:rPr>
                <a:t> - 5</a:t>
              </a:r>
              <a:r>
                <a:rPr lang="es-ES" sz="2000" b="1" i="0" u="none" strike="noStrike" baseline="0" dirty="0" smtClean="0">
                  <a:solidFill>
                    <a:schemeClr val="accent2"/>
                  </a:solidFill>
                  <a:latin typeface="CenturyGothic-Bold"/>
                </a:rPr>
                <a:t> </a:t>
              </a:r>
              <a:r>
                <a:rPr lang="es-ES" sz="2000" b="1" i="0" u="none" strike="noStrike" baseline="0" dirty="0" err="1" smtClean="0">
                  <a:solidFill>
                    <a:schemeClr val="accent2"/>
                  </a:solidFill>
                  <a:latin typeface="CenturyGothic-Bold"/>
                </a:rPr>
                <a:t>December</a:t>
              </a:r>
              <a:r>
                <a:rPr lang="es-ES" sz="2000" b="1" i="0" u="none" strike="noStrike" baseline="0" dirty="0" smtClean="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smtClean="0">
                <a:solidFill>
                  <a:schemeClr val="accent2"/>
                </a:solidFill>
                <a:latin typeface="CenturyGothic-Bold"/>
              </a:endParaRPr>
            </a:p>
            <a:p>
              <a:pPr algn="r"/>
              <a:r>
                <a:rPr lang="es-ES" sz="1400" b="1" dirty="0" smtClean="0">
                  <a:solidFill>
                    <a:schemeClr val="accent2"/>
                  </a:solidFill>
                  <a:latin typeface="CenturyGothic-Bold"/>
                </a:rPr>
                <a:t>Bratislava</a:t>
              </a:r>
              <a:r>
                <a:rPr lang="es-ES" sz="1400" b="1" dirty="0">
                  <a:solidFill>
                    <a:schemeClr val="accent2"/>
                  </a:solidFill>
                  <a:latin typeface="CenturyGothic-Bold"/>
                </a:rPr>
                <a:t>,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a:t>
              </a:r>
              <a:r>
                <a:rPr lang="en-GB" sz="2400" b="1" dirty="0" smtClean="0">
                  <a:solidFill>
                    <a:schemeClr val="accent2"/>
                  </a:solidFill>
                  <a:latin typeface="CenturyGothic-Bold"/>
                </a:rPr>
                <a:t>Workshop</a:t>
              </a:r>
            </a:p>
            <a:p>
              <a:pPr algn="r"/>
              <a:r>
                <a:rPr lang="en-GB" sz="2400" b="1" dirty="0" smtClean="0">
                  <a:solidFill>
                    <a:schemeClr val="accent2"/>
                  </a:solidFill>
                  <a:latin typeface="CenturyGothic-Bold"/>
                </a:rPr>
                <a:t>“</a:t>
              </a:r>
              <a:r>
                <a:rPr lang="en-US" sz="2400" b="1" dirty="0">
                  <a:solidFill>
                    <a:schemeClr val="accent2"/>
                  </a:solidFill>
                  <a:latin typeface="CenturyGothic-Bold"/>
                </a:rPr>
                <a:t>Coping with uncertainties for improved modelling </a:t>
              </a:r>
              <a:r>
                <a:rPr lang="en-US" sz="2400" b="1" dirty="0" smtClean="0">
                  <a:solidFill>
                    <a:schemeClr val="accent2"/>
                  </a:solidFill>
                  <a:latin typeface="CenturyGothic-Bold"/>
                </a:rPr>
                <a:t>and </a:t>
              </a:r>
              <a:r>
                <a:rPr lang="en-US" sz="2400" b="1" dirty="0">
                  <a:solidFill>
                    <a:schemeClr val="accent2"/>
                  </a:solidFill>
                  <a:latin typeface="CenturyGothic-Bold"/>
                </a:rPr>
                <a:t>decision making in nuclear </a:t>
              </a:r>
              <a:r>
                <a:rPr lang="en-US" sz="2400" b="1" dirty="0" smtClean="0">
                  <a:solidFill>
                    <a:schemeClr val="accent2"/>
                  </a:solidFill>
                  <a:latin typeface="CenturyGothic-Bold"/>
                </a:rPr>
                <a:t>emergencies</a:t>
              </a:r>
              <a:r>
                <a:rPr lang="en-GB" sz="2400" b="1" i="0" u="none" strike="noStrike" baseline="0" dirty="0" smtClean="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43" name="Rectangle 500"/>
          <p:cNvSpPr/>
          <p:nvPr/>
        </p:nvSpPr>
        <p:spPr bwMode="auto">
          <a:xfrm>
            <a:off x="1258888" y="23478255"/>
            <a:ext cx="27681237" cy="1175953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en-US" sz="2800" dirty="0">
              <a:latin typeface="+mj-lt"/>
              <a:ea typeface="Segoe UI" pitchFamily="34" charset="0"/>
              <a:cs typeface="Segoe UI" pitchFamily="34" charset="0"/>
            </a:endParaRPr>
          </a:p>
        </p:txBody>
      </p:sp>
      <p:sp>
        <p:nvSpPr>
          <p:cNvPr id="54" name="Text Box 12"/>
          <p:cNvSpPr txBox="1">
            <a:spLocks noChangeArrowheads="1"/>
          </p:cNvSpPr>
          <p:nvPr/>
        </p:nvSpPr>
        <p:spPr bwMode="auto">
          <a:xfrm>
            <a:off x="1485425" y="23578683"/>
            <a:ext cx="13216597"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smtClean="0">
                <a:solidFill>
                  <a:srgbClr val="4AA0B1"/>
                </a:solidFill>
                <a:latin typeface="+mj-lt"/>
                <a:cs typeface="Segoe UI" pitchFamily="34" charset="0"/>
              </a:rPr>
              <a:t>Ensemble of source terms used in the CONFIDENCE project</a:t>
            </a:r>
          </a:p>
        </p:txBody>
      </p:sp>
      <p:grpSp>
        <p:nvGrpSpPr>
          <p:cNvPr id="14" name="Groupe 13"/>
          <p:cNvGrpSpPr/>
          <p:nvPr/>
        </p:nvGrpSpPr>
        <p:grpSpPr>
          <a:xfrm>
            <a:off x="1235012" y="35464751"/>
            <a:ext cx="27720925" cy="3668424"/>
            <a:chOff x="1213279" y="35702298"/>
            <a:chExt cx="27720925" cy="3668424"/>
          </a:xfrm>
        </p:grpSpPr>
        <p:sp>
          <p:nvSpPr>
            <p:cNvPr id="46" name="Rectangle 504"/>
            <p:cNvSpPr/>
            <p:nvPr/>
          </p:nvSpPr>
          <p:spPr bwMode="auto">
            <a:xfrm>
              <a:off x="1213279" y="35702298"/>
              <a:ext cx="27720925" cy="3668424"/>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508871" y="35719821"/>
              <a:ext cx="296830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67" name="Text Box 12"/>
            <p:cNvSpPr txBox="1">
              <a:spLocks noChangeArrowheads="1"/>
            </p:cNvSpPr>
            <p:nvPr/>
          </p:nvSpPr>
          <p:spPr bwMode="auto">
            <a:xfrm>
              <a:off x="1555886" y="36331074"/>
              <a:ext cx="27249120" cy="284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smtClean="0">
                  <a:latin typeface="+mn-lt"/>
                  <a:cs typeface="Segoe UI" pitchFamily="34" charset="0"/>
                </a:rPr>
                <a:t>An ensemble of source terms was extracted from the database built with the ASTEC severe accident code. The chosen scenario was a LOCA accident with a break of 3 inches on the hot leg. For this scenario, uncertainties taken into account included on the break size (+/- 1 inch), system availability, leak rate and distribution, mass of corium slump, iodine behaviour and MCCI-related variables. This resulted in a variability of up to 2 decades on the released quantities for some radionuclides. Among the 150 source terms, significant differences are shown in the release kinetics, in particular in the timing of the second release (corresponding to the opening of the venting containment system), which can occur between 10 to 60 hours after the opening of the break. Therefore, no simple multiplicative factor may be used to account for these uncertainties.</a:t>
              </a:r>
            </a:p>
            <a:p>
              <a:pPr algn="just" eaLnBrk="1" hangingPunct="1"/>
              <a:r>
                <a:rPr lang="en-AU" sz="3000" dirty="0" smtClean="0">
                  <a:latin typeface="+mn-lt"/>
                  <a:cs typeface="Segoe UI" pitchFamily="34" charset="0"/>
                </a:rPr>
                <a:t>A subset of this ensemble of source terms was further propagated through ADMs, using the REM meteorological datasets – as shown in CONFIDENCE presentations.</a:t>
              </a:r>
              <a:endParaRPr lang="en-AU" sz="3000" dirty="0">
                <a:latin typeface="+mn-lt"/>
                <a:cs typeface="Segoe UI" pitchFamily="34" charset="0"/>
              </a:endParaRPr>
            </a:p>
          </p:txBody>
        </p:sp>
      </p:gr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smtClean="0">
                <a:solidFill>
                  <a:schemeClr val="accent2"/>
                </a:solidFill>
                <a:latin typeface="Arial Narrow" panose="020B0606020202030204" pitchFamily="34" charset="0"/>
                <a:cs typeface="Aharoni" panose="02010803020104030203" pitchFamily="2" charset="-79"/>
              </a:rPr>
              <a:t>Wp1</a:t>
            </a:r>
            <a:endParaRPr lang="sk-SK" b="1" dirty="0">
              <a:solidFill>
                <a:schemeClr val="accent2"/>
              </a:solidFill>
              <a:latin typeface="Arial Narrow" panose="020B0606020202030204" pitchFamily="34" charset="0"/>
              <a:cs typeface="Aharoni" panose="02010803020104030203" pitchFamily="2" charset="-79"/>
            </a:endParaRPr>
          </a:p>
        </p:txBody>
      </p:sp>
      <p:sp>
        <p:nvSpPr>
          <p:cNvPr id="80" name="Text Box 12"/>
          <p:cNvSpPr txBox="1">
            <a:spLocks noChangeArrowheads="1"/>
          </p:cNvSpPr>
          <p:nvPr/>
        </p:nvSpPr>
        <p:spPr bwMode="auto">
          <a:xfrm>
            <a:off x="1504413" y="33334887"/>
            <a:ext cx="13774354" cy="17950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US" sz="2800" dirty="0" smtClean="0">
                <a:latin typeface="+mn-lt"/>
                <a:cs typeface="Segoe UI" pitchFamily="34" charset="0"/>
              </a:rPr>
              <a:t>Release of Iodine and Xenon is much higher: large 2</a:t>
            </a:r>
            <a:r>
              <a:rPr lang="en-US" sz="2800" baseline="30000" dirty="0" smtClean="0">
                <a:latin typeface="+mn-lt"/>
                <a:cs typeface="Segoe UI" pitchFamily="34" charset="0"/>
              </a:rPr>
              <a:t>nd</a:t>
            </a:r>
            <a:r>
              <a:rPr lang="en-US" sz="2800" dirty="0" smtClean="0">
                <a:latin typeface="+mn-lt"/>
                <a:cs typeface="Segoe UI" pitchFamily="34" charset="0"/>
              </a:rPr>
              <a:t> release where aerosols are filtered</a:t>
            </a:r>
          </a:p>
          <a:p>
            <a:pPr marL="457200" indent="-457200" algn="just" eaLnBrk="1" hangingPunct="1">
              <a:buFont typeface="Arial" panose="020B0604020202020204" pitchFamily="34" charset="0"/>
              <a:buChar char="•"/>
            </a:pPr>
            <a:r>
              <a:rPr lang="en-US" sz="2800" dirty="0">
                <a:latin typeface="+mn-lt"/>
                <a:cs typeface="Segoe UI" pitchFamily="34" charset="0"/>
              </a:rPr>
              <a:t> </a:t>
            </a:r>
            <a:r>
              <a:rPr lang="en-US" sz="2800" dirty="0" smtClean="0">
                <a:latin typeface="+mn-lt"/>
                <a:cs typeface="Segoe UI" pitchFamily="34" charset="0"/>
              </a:rPr>
              <a:t>There is a high variability in the release rates (up to 2 decades)</a:t>
            </a:r>
          </a:p>
          <a:p>
            <a:pPr marL="457200" indent="-457200" algn="just" eaLnBrk="1" hangingPunct="1">
              <a:buFont typeface="Arial" panose="020B0604020202020204" pitchFamily="34" charset="0"/>
              <a:buChar char="•"/>
            </a:pPr>
            <a:r>
              <a:rPr lang="en-US" sz="2800" dirty="0" smtClean="0">
                <a:latin typeface="+mn-lt"/>
                <a:cs typeface="Segoe UI" pitchFamily="34" charset="0"/>
              </a:rPr>
              <a:t>The kinetics are complex (iodine chemistry…): not a simple multiplicative factor</a:t>
            </a:r>
          </a:p>
          <a:p>
            <a:pPr algn="just" eaLnBrk="1" hangingPunct="1"/>
            <a:r>
              <a:rPr lang="en-US" sz="2800" b="1" dirty="0" smtClean="0">
                <a:latin typeface="+mn-lt"/>
                <a:cs typeface="Segoe UI" pitchFamily="34" charset="0"/>
              </a:rPr>
              <a:t>Choice for the REM scenario: 3 inches, hot leg – necessity to reduce to 10 source terms</a:t>
            </a:r>
            <a:endParaRPr lang="en-US" sz="2800" b="1" dirty="0">
              <a:latin typeface="+mn-lt"/>
              <a:cs typeface="Segoe UI" pitchFamily="34" charset="0"/>
            </a:endParaRPr>
          </a:p>
        </p:txBody>
      </p:sp>
      <p:sp>
        <p:nvSpPr>
          <p:cNvPr id="82" name="Text Box 12"/>
          <p:cNvSpPr txBox="1">
            <a:spLocks noChangeArrowheads="1"/>
          </p:cNvSpPr>
          <p:nvPr/>
        </p:nvSpPr>
        <p:spPr bwMode="auto">
          <a:xfrm>
            <a:off x="1546384" y="24241464"/>
            <a:ext cx="12193061"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defRPr/>
            </a:pPr>
            <a:r>
              <a:rPr lang="en-US" sz="3000" dirty="0" smtClean="0">
                <a:latin typeface="+mn-lt"/>
                <a:ea typeface="Segoe UI" pitchFamily="34" charset="0"/>
                <a:cs typeface="Segoe UI" pitchFamily="34" charset="0"/>
              </a:rPr>
              <a:t>Extract from the FASTNET database</a:t>
            </a:r>
            <a:r>
              <a:rPr lang="en-US" sz="3000" dirty="0">
                <a:latin typeface="+mn-lt"/>
                <a:ea typeface="Segoe UI" pitchFamily="34" charset="0"/>
                <a:cs typeface="Segoe UI" pitchFamily="34" charset="0"/>
              </a:rPr>
              <a:t>:</a:t>
            </a:r>
            <a:r>
              <a:rPr lang="en-US" sz="3000" dirty="0" smtClean="0">
                <a:latin typeface="+mn-lt"/>
                <a:ea typeface="Segoe UI" pitchFamily="34" charset="0"/>
                <a:cs typeface="Segoe UI" pitchFamily="34" charset="0"/>
              </a:rPr>
              <a:t> 4 ensembles </a:t>
            </a:r>
            <a:r>
              <a:rPr lang="en-US" sz="3000" dirty="0">
                <a:latin typeface="+mn-lt"/>
                <a:ea typeface="Segoe UI" pitchFamily="34" charset="0"/>
                <a:cs typeface="Segoe UI" pitchFamily="34" charset="0"/>
              </a:rPr>
              <a:t>of ~150-200 source terms </a:t>
            </a:r>
            <a:endParaRPr lang="en-US" sz="3000" dirty="0" smtClean="0">
              <a:latin typeface="+mn-lt"/>
              <a:ea typeface="Segoe UI" pitchFamily="34" charset="0"/>
              <a:cs typeface="Segoe UI" pitchFamily="34" charset="0"/>
            </a:endParaRPr>
          </a:p>
          <a:p>
            <a:pPr marL="457200" indent="-457200">
              <a:buFont typeface="Arial" panose="020B0604020202020204" pitchFamily="34" charset="0"/>
              <a:buChar char="•"/>
              <a:defRPr/>
            </a:pPr>
            <a:r>
              <a:rPr lang="en-US" sz="3000" dirty="0">
                <a:latin typeface="+mn-lt"/>
                <a:ea typeface="Segoe UI" pitchFamily="34" charset="0"/>
                <a:cs typeface="Segoe UI" pitchFamily="34" charset="0"/>
              </a:rPr>
              <a:t>3 inches </a:t>
            </a:r>
            <a:r>
              <a:rPr lang="en-US" sz="3000" b="1" kern="0" dirty="0" smtClean="0">
                <a:solidFill>
                  <a:srgbClr val="4AA0B1"/>
                </a:solidFill>
                <a:latin typeface="+mn-lt"/>
              </a:rPr>
              <a:t>variability </a:t>
            </a:r>
            <a:r>
              <a:rPr lang="en-US" sz="3000" b="1" kern="0" dirty="0">
                <a:solidFill>
                  <a:srgbClr val="4AA0B1"/>
                </a:solidFill>
                <a:latin typeface="+mn-lt"/>
              </a:rPr>
              <a:t>+/- 1 </a:t>
            </a:r>
            <a:r>
              <a:rPr lang="en-US" sz="3000" b="1" kern="0" dirty="0" smtClean="0">
                <a:solidFill>
                  <a:srgbClr val="4AA0B1"/>
                </a:solidFill>
                <a:latin typeface="+mn-lt"/>
              </a:rPr>
              <a:t>inch</a:t>
            </a:r>
            <a:r>
              <a:rPr lang="en-US" sz="3000" kern="0" dirty="0" smtClean="0">
                <a:solidFill>
                  <a:schemeClr val="accent1"/>
                </a:solidFill>
                <a:latin typeface="+mn-lt"/>
              </a:rPr>
              <a:t>, </a:t>
            </a:r>
            <a:r>
              <a:rPr lang="en-US" sz="3000" dirty="0" smtClean="0">
                <a:latin typeface="+mn-lt"/>
                <a:ea typeface="Segoe UI" pitchFamily="34" charset="0"/>
                <a:cs typeface="Segoe UI" pitchFamily="34" charset="0"/>
              </a:rPr>
              <a:t>hot </a:t>
            </a:r>
            <a:r>
              <a:rPr lang="en-US" sz="3000" dirty="0">
                <a:latin typeface="+mn-lt"/>
                <a:ea typeface="Segoe UI" pitchFamily="34" charset="0"/>
                <a:cs typeface="Segoe UI" pitchFamily="34" charset="0"/>
              </a:rPr>
              <a:t>leg </a:t>
            </a:r>
            <a:endParaRPr lang="en-US" sz="3000" dirty="0" smtClean="0">
              <a:latin typeface="+mn-lt"/>
              <a:ea typeface="Segoe UI" pitchFamily="34" charset="0"/>
              <a:cs typeface="Segoe UI" pitchFamily="34" charset="0"/>
            </a:endParaRPr>
          </a:p>
          <a:p>
            <a:pPr marL="457200" indent="-457200">
              <a:buFont typeface="Arial" panose="020B0604020202020204" pitchFamily="34" charset="0"/>
              <a:buChar char="•"/>
              <a:defRPr/>
            </a:pPr>
            <a:r>
              <a:rPr lang="en-US" sz="3000" dirty="0" smtClean="0">
                <a:latin typeface="+mn-lt"/>
                <a:ea typeface="Segoe UI" pitchFamily="34" charset="0"/>
                <a:cs typeface="Segoe UI" pitchFamily="34" charset="0"/>
              </a:rPr>
              <a:t>3-days </a:t>
            </a:r>
            <a:r>
              <a:rPr lang="en-US" sz="3000" dirty="0">
                <a:latin typeface="+mn-lt"/>
                <a:ea typeface="Segoe UI" pitchFamily="34" charset="0"/>
                <a:cs typeface="Segoe UI" pitchFamily="34" charset="0"/>
              </a:rPr>
              <a:t>release</a:t>
            </a:r>
          </a:p>
          <a:p>
            <a:pPr marL="457200" indent="-457200">
              <a:buFont typeface="Arial" panose="020B0604020202020204" pitchFamily="34" charset="0"/>
              <a:buChar char="•"/>
              <a:defRPr/>
            </a:pPr>
            <a:r>
              <a:rPr lang="en-US" sz="3000" dirty="0">
                <a:latin typeface="+mn-lt"/>
                <a:ea typeface="Segoe UI" pitchFamily="34" charset="0"/>
                <a:cs typeface="Segoe UI" pitchFamily="34" charset="0"/>
              </a:rPr>
              <a:t>No </a:t>
            </a:r>
            <a:r>
              <a:rPr lang="en-US" sz="3000" dirty="0" smtClean="0">
                <a:latin typeface="+mn-lt"/>
                <a:ea typeface="Segoe UI" pitchFamily="34" charset="0"/>
                <a:cs typeface="Segoe UI" pitchFamily="34" charset="0"/>
              </a:rPr>
              <a:t>(or small) uncertainty </a:t>
            </a:r>
            <a:r>
              <a:rPr lang="en-US" sz="3000" dirty="0">
                <a:latin typeface="+mn-lt"/>
                <a:ea typeface="Segoe UI" pitchFamily="34" charset="0"/>
                <a:cs typeface="Segoe UI" pitchFamily="34" charset="0"/>
              </a:rPr>
              <a:t>on beginning release</a:t>
            </a:r>
          </a:p>
          <a:p>
            <a:pPr marL="457200" indent="-457200">
              <a:buFont typeface="Arial" panose="020B0604020202020204" pitchFamily="34" charset="0"/>
              <a:buChar char="•"/>
              <a:defRPr/>
            </a:pPr>
            <a:r>
              <a:rPr lang="en-US" sz="3000" dirty="0">
                <a:latin typeface="+mn-lt"/>
                <a:ea typeface="Segoe UI" pitchFamily="34" charset="0"/>
                <a:cs typeface="Segoe UI" pitchFamily="34" charset="0"/>
              </a:rPr>
              <a:t>Second major release = opening of the venting containment </a:t>
            </a:r>
            <a:r>
              <a:rPr lang="en-US" sz="3000" dirty="0" smtClean="0">
                <a:latin typeface="+mn-lt"/>
                <a:ea typeface="Segoe UI" pitchFamily="34" charset="0"/>
                <a:cs typeface="Segoe UI" pitchFamily="34" charset="0"/>
              </a:rPr>
              <a:t>system</a:t>
            </a:r>
          </a:p>
        </p:txBody>
      </p:sp>
      <p:sp>
        <p:nvSpPr>
          <p:cNvPr id="101" name="Rectangle 4"/>
          <p:cNvSpPr>
            <a:spLocks noChangeArrowheads="1"/>
          </p:cNvSpPr>
          <p:nvPr/>
        </p:nvSpPr>
        <p:spPr bwMode="auto">
          <a:xfrm>
            <a:off x="1649009" y="26625927"/>
            <a:ext cx="1399462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fr-FR" sz="2800" b="1" i="0" u="none" strike="noStrike" cap="none" normalizeH="0" baseline="0" dirty="0" smtClean="0">
                <a:ln>
                  <a:noFill/>
                </a:ln>
                <a:solidFill>
                  <a:srgbClr val="4AA0B1"/>
                </a:solidFill>
                <a:effectLst/>
                <a:latin typeface="+mj-lt"/>
                <a:ea typeface="Calibri" pitchFamily="34" charset="0"/>
                <a:cs typeface="Times New Roman" pitchFamily="18" charset="0"/>
              </a:rPr>
              <a:t>Maximum, minimum,</a:t>
            </a:r>
            <a:r>
              <a:rPr kumimoji="0" lang="en-GB" altLang="fr-FR" sz="2800" b="1" i="0" u="none" strike="noStrike" cap="none" normalizeH="0" dirty="0" smtClean="0">
                <a:ln>
                  <a:noFill/>
                </a:ln>
                <a:solidFill>
                  <a:srgbClr val="4AA0B1"/>
                </a:solidFill>
                <a:effectLst/>
                <a:latin typeface="+mj-lt"/>
                <a:ea typeface="Calibri" pitchFamily="34" charset="0"/>
                <a:cs typeface="Times New Roman" pitchFamily="18" charset="0"/>
              </a:rPr>
              <a:t> percentiles of released quantities for several radionuclides on the ensemble of source terms (3 inches, hot leg)</a:t>
            </a:r>
            <a:r>
              <a:rPr kumimoji="0" lang="en-GB" altLang="fr-FR" sz="1000" b="1" i="0" u="none" strike="noStrike" cap="none" normalizeH="0" dirty="0" smtClean="0">
                <a:ln>
                  <a:noFill/>
                </a:ln>
                <a:solidFill>
                  <a:srgbClr val="4AA0B1"/>
                </a:solidFill>
                <a:effectLst/>
                <a:latin typeface="+mj-lt"/>
                <a:ea typeface="Calibri" pitchFamily="34" charset="0"/>
                <a:cs typeface="Times New Roman" pitchFamily="18" charset="0"/>
              </a:rPr>
              <a:t>).</a:t>
            </a:r>
            <a:endParaRPr kumimoji="0" lang="en-GB" altLang="fr-FR" sz="1000" b="1" i="0" u="none" strike="noStrike" cap="none" normalizeH="0" baseline="0" dirty="0" smtClean="0">
              <a:ln>
                <a:noFill/>
              </a:ln>
              <a:solidFill>
                <a:srgbClr val="4AA0B1"/>
              </a:solidFill>
              <a:effectLst/>
              <a:latin typeface="+mj-lt"/>
              <a:cs typeface="Arial" pitchFamily="34" charset="0"/>
            </a:endParaRPr>
          </a:p>
        </p:txBody>
      </p:sp>
      <mc:AlternateContent xmlns:mc="http://schemas.openxmlformats.org/markup-compatibility/2006" xmlns:a14="http://schemas.microsoft.com/office/drawing/2010/main">
        <mc:Choice Requires="a14">
          <p:graphicFrame>
            <p:nvGraphicFramePr>
              <p:cNvPr id="103" name="Tableau 102"/>
              <p:cNvGraphicFramePr>
                <a:graphicFrameLocks noGrp="1"/>
              </p:cNvGraphicFramePr>
              <p:nvPr>
                <p:extLst>
                  <p:ext uri="{D42A27DB-BD31-4B8C-83A1-F6EECF244321}">
                    <p14:modId xmlns:p14="http://schemas.microsoft.com/office/powerpoint/2010/main" val="3491874110"/>
                  </p:ext>
                </p:extLst>
              </p:nvPr>
            </p:nvGraphicFramePr>
            <p:xfrm>
              <a:off x="1473666" y="27595441"/>
              <a:ext cx="13805101" cy="5491786"/>
            </p:xfrm>
            <a:graphic>
              <a:graphicData uri="http://schemas.openxmlformats.org/drawingml/2006/table">
                <a:tbl>
                  <a:tblPr firstRow="1" firstCol="1" bandRow="1">
                    <a:tableStyleId>{5C22544A-7EE6-4342-B048-85BDC9FD1C3A}</a:tableStyleId>
                  </a:tblPr>
                  <a:tblGrid>
                    <a:gridCol w="2038388"/>
                    <a:gridCol w="1329899"/>
                    <a:gridCol w="1530115"/>
                    <a:gridCol w="1465400"/>
                    <a:gridCol w="1438263"/>
                    <a:gridCol w="1601087"/>
                    <a:gridCol w="1614654"/>
                    <a:gridCol w="1397560"/>
                    <a:gridCol w="1389735"/>
                  </a:tblGrid>
                  <a:tr h="876340">
                    <a:tc>
                      <a:txBody>
                        <a:bodyPr/>
                        <a:lstStyle/>
                        <a:p>
                          <a:pPr algn="ctr">
                            <a:lnSpc>
                              <a:spcPct val="105000"/>
                            </a:lnSpc>
                            <a:spcAft>
                              <a:spcPts val="800"/>
                            </a:spcAft>
                          </a:pPr>
                          <a:r>
                            <a:rPr lang="en-GB" sz="2800" dirty="0">
                              <a:effectLst/>
                              <a:latin typeface="+mn-lt"/>
                            </a:rPr>
                            <a:t>3 inches break</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dirty="0">
                              <a:effectLst/>
                              <a:latin typeface="+mn-lt"/>
                            </a:rPr>
                            <a:t>132</a:t>
                          </a:r>
                          <a:r>
                            <a:rPr lang="en-GB" sz="2800" dirty="0">
                              <a:effectLst/>
                              <a:latin typeface="+mn-lt"/>
                            </a:rPr>
                            <a:t>Te</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dirty="0">
                              <a:effectLst/>
                              <a:latin typeface="+mn-lt"/>
                            </a:rPr>
                            <a:t>137</a:t>
                          </a:r>
                          <a:r>
                            <a:rPr lang="en-GB" sz="2800" dirty="0">
                              <a:effectLst/>
                              <a:latin typeface="+mn-lt"/>
                            </a:rPr>
                            <a:t>Cs</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a:effectLst/>
                              <a:latin typeface="+mn-lt"/>
                            </a:rPr>
                            <a:t>133</a:t>
                          </a:r>
                          <a:r>
                            <a:rPr lang="en-GB" sz="2800">
                              <a:effectLst/>
                              <a:latin typeface="+mn-lt"/>
                            </a:rPr>
                            <a:t>Xe</a:t>
                          </a:r>
                          <a:endParaRPr lang="fr-FR" sz="280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dirty="0">
                              <a:effectLst/>
                              <a:latin typeface="+mn-lt"/>
                            </a:rPr>
                            <a:t>131</a:t>
                          </a:r>
                          <a:r>
                            <a:rPr lang="en-GB" sz="2800" dirty="0">
                              <a:effectLst/>
                              <a:latin typeface="+mn-lt"/>
                            </a:rPr>
                            <a:t>I</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dirty="0">
                              <a:effectLst/>
                              <a:latin typeface="+mn-lt"/>
                            </a:rPr>
                            <a:t>132</a:t>
                          </a:r>
                          <a:r>
                            <a:rPr lang="en-GB" sz="2800" dirty="0">
                              <a:effectLst/>
                              <a:latin typeface="+mn-lt"/>
                            </a:rPr>
                            <a:t>I</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dirty="0">
                              <a:effectLst/>
                              <a:latin typeface="+mn-lt"/>
                            </a:rPr>
                            <a:t>136</a:t>
                          </a:r>
                          <a:r>
                            <a:rPr lang="en-GB" sz="2800" dirty="0">
                              <a:effectLst/>
                              <a:latin typeface="+mn-lt"/>
                            </a:rPr>
                            <a:t>Cs</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a:effectLst/>
                              <a:latin typeface="+mn-lt"/>
                            </a:rPr>
                            <a:t>134</a:t>
                          </a:r>
                          <a:r>
                            <a:rPr lang="en-GB" sz="2800">
                              <a:effectLst/>
                              <a:latin typeface="+mn-lt"/>
                            </a:rPr>
                            <a:t>Cs</a:t>
                          </a:r>
                          <a:endParaRPr lang="fr-FR" sz="280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a:effectLst/>
                              <a:latin typeface="+mn-lt"/>
                            </a:rPr>
                            <a:t>137m</a:t>
                          </a:r>
                          <a:r>
                            <a:rPr lang="en-GB" sz="2800">
                              <a:effectLst/>
                              <a:latin typeface="+mn-lt"/>
                            </a:rPr>
                            <a:t>Ba</a:t>
                          </a:r>
                          <a:endParaRPr lang="fr-FR" sz="2800">
                            <a:effectLst/>
                            <a:latin typeface="+mn-lt"/>
                            <a:ea typeface="Calibri"/>
                            <a:cs typeface="Times New Roman"/>
                          </a:endParaRPr>
                        </a:p>
                      </a:txBody>
                      <a:tcPr marL="68580" marR="68580" marT="0" marB="0" anchor="ctr"/>
                    </a:tc>
                  </a:tr>
                  <a:tr h="922767">
                    <a:tc>
                      <a:txBody>
                        <a:bodyPr/>
                        <a:lstStyle/>
                        <a:p>
                          <a:pPr algn="ctr">
                            <a:lnSpc>
                              <a:spcPct val="105000"/>
                            </a:lnSpc>
                            <a:spcAft>
                              <a:spcPts val="800"/>
                            </a:spcAft>
                          </a:pPr>
                          <a:r>
                            <a:rPr lang="en-GB" sz="2800" dirty="0">
                              <a:effectLst/>
                              <a:latin typeface="+mn-lt"/>
                            </a:rPr>
                            <a:t>Maximum</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2.41</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14</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4.06</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13</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5.2</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18</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7.65</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16</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8.83</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16</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2.22</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13</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6.02</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13</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8.45</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13</m:t>
                                </m:r>
                              </m:oMath>
                            </m:oMathPara>
                          </a14:m>
                          <a:endParaRPr lang="fr-FR" sz="2800" i="0" dirty="0">
                            <a:effectLst/>
                            <a:latin typeface="+mn-lt"/>
                            <a:ea typeface="Calibri"/>
                            <a:cs typeface="Times New Roman"/>
                          </a:endParaRPr>
                        </a:p>
                      </a:txBody>
                      <a:tcPr marL="68580" marR="68580" marT="0" marB="0" anchor="ctr"/>
                    </a:tc>
                  </a:tr>
                  <a:tr h="922767">
                    <a:tc>
                      <a:txBody>
                        <a:bodyPr/>
                        <a:lstStyle/>
                        <a:p>
                          <a:pPr algn="ctr">
                            <a:lnSpc>
                              <a:spcPct val="105000"/>
                            </a:lnSpc>
                            <a:spcAft>
                              <a:spcPts val="800"/>
                            </a:spcAft>
                          </a:pPr>
                          <a:r>
                            <a:rPr lang="en-GB" sz="2800" dirty="0">
                              <a:effectLst/>
                              <a:latin typeface="+mn-lt"/>
                            </a:rPr>
                            <a:t>75</a:t>
                          </a:r>
                          <a:r>
                            <a:rPr lang="en-GB" sz="2800" baseline="30000" dirty="0">
                              <a:effectLst/>
                              <a:latin typeface="+mn-lt"/>
                            </a:rPr>
                            <a:t>th</a:t>
                          </a:r>
                          <a:r>
                            <a:rPr lang="en-GB" sz="2800" dirty="0">
                              <a:effectLst/>
                              <a:latin typeface="+mn-lt"/>
                            </a:rPr>
                            <a:t> percentile</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1.73</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13</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3.27</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1.49</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18</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1.79</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14</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1.84</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14</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1.80</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4.77</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2.45</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r>
                  <a:tr h="922767">
                    <a:tc>
                      <a:txBody>
                        <a:bodyPr/>
                        <a:lstStyle/>
                        <a:p>
                          <a:pPr algn="ctr">
                            <a:lnSpc>
                              <a:spcPct val="105000"/>
                            </a:lnSpc>
                            <a:spcAft>
                              <a:spcPts val="800"/>
                            </a:spcAft>
                          </a:pPr>
                          <a:r>
                            <a:rPr lang="en-GB" sz="2800" dirty="0">
                              <a:effectLst/>
                              <a:latin typeface="+mn-lt"/>
                            </a:rPr>
                            <a:t>50</a:t>
                          </a:r>
                          <a:r>
                            <a:rPr lang="en-GB" sz="2800" baseline="30000" dirty="0">
                              <a:effectLst/>
                              <a:latin typeface="+mn-lt"/>
                            </a:rPr>
                            <a:t>th</a:t>
                          </a:r>
                          <a:r>
                            <a:rPr lang="en-GB" sz="2800" dirty="0">
                              <a:effectLst/>
                              <a:latin typeface="+mn-lt"/>
                            </a:rPr>
                            <a:t> percentile</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1.73</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13</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3.17</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6.91</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17</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6.93</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13</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6.37</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14</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1.77</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4.70</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2.37</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r>
                  <a:tr h="922767">
                    <a:tc>
                      <a:txBody>
                        <a:bodyPr/>
                        <a:lstStyle/>
                        <a:p>
                          <a:pPr algn="ctr">
                            <a:lnSpc>
                              <a:spcPct val="105000"/>
                            </a:lnSpc>
                            <a:spcAft>
                              <a:spcPts val="800"/>
                            </a:spcAft>
                          </a:pPr>
                          <a:r>
                            <a:rPr lang="en-GB" sz="2800" dirty="0">
                              <a:effectLst/>
                              <a:latin typeface="+mn-lt"/>
                            </a:rPr>
                            <a:t>25</a:t>
                          </a:r>
                          <a:r>
                            <a:rPr lang="en-GB" sz="2800" baseline="30000" dirty="0">
                              <a:effectLst/>
                              <a:latin typeface="+mn-lt"/>
                            </a:rPr>
                            <a:t>th</a:t>
                          </a:r>
                          <a:r>
                            <a:rPr lang="en-GB" sz="2800" dirty="0">
                              <a:effectLst/>
                              <a:latin typeface="+mn-lt"/>
                            </a:rPr>
                            <a:t> percentile</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1.63</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13</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3.06</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5.27</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17</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5.42</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13</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5.06</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14</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1.72</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4.55</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2.36</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r>
                  <a:tr h="922767">
                    <a:tc>
                      <a:txBody>
                        <a:bodyPr/>
                        <a:lstStyle/>
                        <a:p>
                          <a:pPr algn="ctr">
                            <a:lnSpc>
                              <a:spcPct val="105000"/>
                            </a:lnSpc>
                            <a:spcAft>
                              <a:spcPts val="800"/>
                            </a:spcAft>
                          </a:pPr>
                          <a:r>
                            <a:rPr lang="en-GB" sz="2800" dirty="0">
                              <a:effectLst/>
                              <a:latin typeface="+mn-lt"/>
                            </a:rPr>
                            <a:t>Minimum</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1.53</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13</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2.96</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3.62</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17</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3.91</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13</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3.76</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14</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1.65</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4.39</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c>
                      <a:txBody>
                        <a:bodyPr/>
                        <a:lstStyle/>
                        <a:p>
                          <a:pPr algn="ctr">
                            <a:lnSpc>
                              <a:spcPct val="105000"/>
                            </a:lnSpc>
                            <a:spcAft>
                              <a:spcPts val="800"/>
                            </a:spcAft>
                          </a:pPr>
                          <a14:m>
                            <m:oMathPara xmlns:m="http://schemas.openxmlformats.org/officeDocument/2006/math">
                              <m:oMathParaPr>
                                <m:jc m:val="centerGroup"/>
                              </m:oMathParaPr>
                              <m:oMath xmlns:m="http://schemas.openxmlformats.org/officeDocument/2006/math">
                                <m:r>
                                  <a:rPr lang="en-GB" sz="2800" i="0" smtClean="0">
                                    <a:effectLst/>
                                    <a:latin typeface="Cambria Math" panose="02040503050406030204" pitchFamily="18" charset="0"/>
                                  </a:rPr>
                                  <m:t>2.34</m:t>
                                </m:r>
                                <m:r>
                                  <m:rPr>
                                    <m:sty m:val="p"/>
                                  </m:rPr>
                                  <a:rPr lang="fr-FR" sz="2800" b="0" i="0" smtClean="0">
                                    <a:effectLst/>
                                    <a:latin typeface="Cambria Math" panose="02040503050406030204" pitchFamily="18" charset="0"/>
                                  </a:rPr>
                                  <m:t>E</m:t>
                                </m:r>
                                <m:r>
                                  <a:rPr lang="fr-FR" sz="2800" b="0" i="0" smtClean="0">
                                    <a:effectLst/>
                                    <a:latin typeface="Cambria Math" panose="02040503050406030204" pitchFamily="18" charset="0"/>
                                  </a:rPr>
                                  <m:t>12</m:t>
                                </m:r>
                              </m:oMath>
                            </m:oMathPara>
                          </a14:m>
                          <a:endParaRPr lang="fr-FR" sz="2800" i="0" dirty="0">
                            <a:effectLst/>
                            <a:latin typeface="+mn-lt"/>
                            <a:ea typeface="Calibri"/>
                            <a:cs typeface="Times New Roman"/>
                          </a:endParaRPr>
                        </a:p>
                      </a:txBody>
                      <a:tcPr marL="68580" marR="68580" marT="0" marB="0" anchor="ctr"/>
                    </a:tc>
                  </a:tr>
                </a:tbl>
              </a:graphicData>
            </a:graphic>
          </p:graphicFrame>
        </mc:Choice>
        <mc:Fallback xmlns="">
          <p:graphicFrame>
            <p:nvGraphicFramePr>
              <p:cNvPr id="103" name="Tableau 102"/>
              <p:cNvGraphicFramePr>
                <a:graphicFrameLocks noGrp="1"/>
              </p:cNvGraphicFramePr>
              <p:nvPr>
                <p:extLst>
                  <p:ext uri="{D42A27DB-BD31-4B8C-83A1-F6EECF244321}">
                    <p14:modId xmlns:p14="http://schemas.microsoft.com/office/powerpoint/2010/main" val="3491874110"/>
                  </p:ext>
                </p:extLst>
              </p:nvPr>
            </p:nvGraphicFramePr>
            <p:xfrm>
              <a:off x="1473666" y="27595441"/>
              <a:ext cx="13805101" cy="5491786"/>
            </p:xfrm>
            <a:graphic>
              <a:graphicData uri="http://schemas.openxmlformats.org/drawingml/2006/table">
                <a:tbl>
                  <a:tblPr firstRow="1" firstCol="1" bandRow="1">
                    <a:tableStyleId>{5C22544A-7EE6-4342-B048-85BDC9FD1C3A}</a:tableStyleId>
                  </a:tblPr>
                  <a:tblGrid>
                    <a:gridCol w="2038388"/>
                    <a:gridCol w="1329899"/>
                    <a:gridCol w="1530115"/>
                    <a:gridCol w="1465400"/>
                    <a:gridCol w="1438263"/>
                    <a:gridCol w="1601087"/>
                    <a:gridCol w="1614654"/>
                    <a:gridCol w="1397560"/>
                    <a:gridCol w="1389735"/>
                  </a:tblGrid>
                  <a:tr h="877951">
                    <a:tc>
                      <a:txBody>
                        <a:bodyPr/>
                        <a:lstStyle/>
                        <a:p>
                          <a:pPr algn="ctr">
                            <a:lnSpc>
                              <a:spcPct val="105000"/>
                            </a:lnSpc>
                            <a:spcAft>
                              <a:spcPts val="800"/>
                            </a:spcAft>
                          </a:pPr>
                          <a:r>
                            <a:rPr lang="en-GB" sz="2800" dirty="0">
                              <a:effectLst/>
                              <a:latin typeface="+mn-lt"/>
                            </a:rPr>
                            <a:t>3 inches break</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dirty="0">
                              <a:effectLst/>
                              <a:latin typeface="+mn-lt"/>
                            </a:rPr>
                            <a:t>132</a:t>
                          </a:r>
                          <a:r>
                            <a:rPr lang="en-GB" sz="2800" dirty="0">
                              <a:effectLst/>
                              <a:latin typeface="+mn-lt"/>
                            </a:rPr>
                            <a:t>Te</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dirty="0">
                              <a:effectLst/>
                              <a:latin typeface="+mn-lt"/>
                            </a:rPr>
                            <a:t>137</a:t>
                          </a:r>
                          <a:r>
                            <a:rPr lang="en-GB" sz="2800" dirty="0">
                              <a:effectLst/>
                              <a:latin typeface="+mn-lt"/>
                            </a:rPr>
                            <a:t>Cs</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a:effectLst/>
                              <a:latin typeface="+mn-lt"/>
                            </a:rPr>
                            <a:t>133</a:t>
                          </a:r>
                          <a:r>
                            <a:rPr lang="en-GB" sz="2800">
                              <a:effectLst/>
                              <a:latin typeface="+mn-lt"/>
                            </a:rPr>
                            <a:t>Xe</a:t>
                          </a:r>
                          <a:endParaRPr lang="fr-FR" sz="280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dirty="0">
                              <a:effectLst/>
                              <a:latin typeface="+mn-lt"/>
                            </a:rPr>
                            <a:t>131</a:t>
                          </a:r>
                          <a:r>
                            <a:rPr lang="en-GB" sz="2800" dirty="0">
                              <a:effectLst/>
                              <a:latin typeface="+mn-lt"/>
                            </a:rPr>
                            <a:t>I</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dirty="0">
                              <a:effectLst/>
                              <a:latin typeface="+mn-lt"/>
                            </a:rPr>
                            <a:t>132</a:t>
                          </a:r>
                          <a:r>
                            <a:rPr lang="en-GB" sz="2800" dirty="0">
                              <a:effectLst/>
                              <a:latin typeface="+mn-lt"/>
                            </a:rPr>
                            <a:t>I</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dirty="0">
                              <a:effectLst/>
                              <a:latin typeface="+mn-lt"/>
                            </a:rPr>
                            <a:t>136</a:t>
                          </a:r>
                          <a:r>
                            <a:rPr lang="en-GB" sz="2800" dirty="0">
                              <a:effectLst/>
                              <a:latin typeface="+mn-lt"/>
                            </a:rPr>
                            <a:t>Cs</a:t>
                          </a:r>
                          <a:endParaRPr lang="fr-FR" sz="2800" dirty="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a:effectLst/>
                              <a:latin typeface="+mn-lt"/>
                            </a:rPr>
                            <a:t>134</a:t>
                          </a:r>
                          <a:r>
                            <a:rPr lang="en-GB" sz="2800">
                              <a:effectLst/>
                              <a:latin typeface="+mn-lt"/>
                            </a:rPr>
                            <a:t>Cs</a:t>
                          </a:r>
                          <a:endParaRPr lang="fr-FR" sz="2800">
                            <a:effectLst/>
                            <a:latin typeface="+mn-lt"/>
                            <a:ea typeface="Calibri"/>
                            <a:cs typeface="Times New Roman"/>
                          </a:endParaRPr>
                        </a:p>
                      </a:txBody>
                      <a:tcPr marL="68580" marR="68580" marT="0" marB="0" anchor="ctr"/>
                    </a:tc>
                    <a:tc>
                      <a:txBody>
                        <a:bodyPr/>
                        <a:lstStyle/>
                        <a:p>
                          <a:pPr algn="ctr">
                            <a:lnSpc>
                              <a:spcPct val="105000"/>
                            </a:lnSpc>
                            <a:spcAft>
                              <a:spcPts val="800"/>
                            </a:spcAft>
                          </a:pPr>
                          <a:r>
                            <a:rPr lang="en-GB" sz="2800" baseline="30000">
                              <a:effectLst/>
                              <a:latin typeface="+mn-lt"/>
                            </a:rPr>
                            <a:t>137m</a:t>
                          </a:r>
                          <a:r>
                            <a:rPr lang="en-GB" sz="2800">
                              <a:effectLst/>
                              <a:latin typeface="+mn-lt"/>
                            </a:rPr>
                            <a:t>Ba</a:t>
                          </a:r>
                          <a:endParaRPr lang="fr-FR" sz="2800">
                            <a:effectLst/>
                            <a:latin typeface="+mn-lt"/>
                            <a:ea typeface="Calibri"/>
                            <a:cs typeface="Times New Roman"/>
                          </a:endParaRPr>
                        </a:p>
                      </a:txBody>
                      <a:tcPr marL="68580" marR="68580" marT="0" marB="0" anchor="ctr"/>
                    </a:tc>
                  </a:tr>
                  <a:tr h="922767">
                    <a:tc>
                      <a:txBody>
                        <a:bodyPr/>
                        <a:lstStyle/>
                        <a:p>
                          <a:pPr algn="ctr">
                            <a:lnSpc>
                              <a:spcPct val="105000"/>
                            </a:lnSpc>
                            <a:spcAft>
                              <a:spcPts val="800"/>
                            </a:spcAft>
                          </a:pPr>
                          <a:r>
                            <a:rPr lang="en-GB" sz="2800" dirty="0">
                              <a:effectLst/>
                              <a:latin typeface="+mn-lt"/>
                            </a:rPr>
                            <a:t>Maximum</a:t>
                          </a:r>
                          <a:endParaRPr lang="fr-FR" sz="2800" dirty="0">
                            <a:effectLst/>
                            <a:latin typeface="+mn-lt"/>
                            <a:ea typeface="Calibri"/>
                            <a:cs typeface="Times New Roman"/>
                          </a:endParaRPr>
                        </a:p>
                      </a:txBody>
                      <a:tcPr marL="68580" marR="68580" marT="0" marB="0" anchor="ctr"/>
                    </a:tc>
                    <a:tc>
                      <a:txBody>
                        <a:bodyPr/>
                        <a:lstStyle/>
                        <a:p>
                          <a:endParaRPr lang="fr-FR"/>
                        </a:p>
                      </a:txBody>
                      <a:tcPr marL="68580" marR="68580" marT="0" marB="0" anchor="ctr">
                        <a:blipFill rotWithShape="0">
                          <a:blip r:embed="rId8"/>
                          <a:stretch>
                            <a:fillRect l="-154128" t="-105263" r="-787615" b="-400000"/>
                          </a:stretch>
                        </a:blipFill>
                      </a:tcPr>
                    </a:tc>
                    <a:tc>
                      <a:txBody>
                        <a:bodyPr/>
                        <a:lstStyle/>
                        <a:p>
                          <a:endParaRPr lang="fr-FR"/>
                        </a:p>
                      </a:txBody>
                      <a:tcPr marL="68580" marR="68580" marT="0" marB="0" anchor="ctr">
                        <a:blipFill rotWithShape="0">
                          <a:blip r:embed="rId8"/>
                          <a:stretch>
                            <a:fillRect l="-220717" t="-105263" r="-584064" b="-400000"/>
                          </a:stretch>
                        </a:blipFill>
                      </a:tcPr>
                    </a:tc>
                    <a:tc>
                      <a:txBody>
                        <a:bodyPr/>
                        <a:lstStyle/>
                        <a:p>
                          <a:endParaRPr lang="fr-FR"/>
                        </a:p>
                      </a:txBody>
                      <a:tcPr marL="68580" marR="68580" marT="0" marB="0" anchor="ctr">
                        <a:blipFill rotWithShape="0">
                          <a:blip r:embed="rId8"/>
                          <a:stretch>
                            <a:fillRect l="-334025" t="-105263" r="-508299" b="-400000"/>
                          </a:stretch>
                        </a:blipFill>
                      </a:tcPr>
                    </a:tc>
                    <a:tc>
                      <a:txBody>
                        <a:bodyPr/>
                        <a:lstStyle/>
                        <a:p>
                          <a:endParaRPr lang="fr-FR"/>
                        </a:p>
                      </a:txBody>
                      <a:tcPr marL="68580" marR="68580" marT="0" marB="0" anchor="ctr">
                        <a:blipFill rotWithShape="0">
                          <a:blip r:embed="rId8"/>
                          <a:stretch>
                            <a:fillRect l="-443220" t="-105263" r="-419068" b="-400000"/>
                          </a:stretch>
                        </a:blipFill>
                      </a:tcPr>
                    </a:tc>
                    <a:tc>
                      <a:txBody>
                        <a:bodyPr/>
                        <a:lstStyle/>
                        <a:p>
                          <a:endParaRPr lang="fr-FR"/>
                        </a:p>
                      </a:txBody>
                      <a:tcPr marL="68580" marR="68580" marT="0" marB="0" anchor="ctr">
                        <a:blipFill rotWithShape="0">
                          <a:blip r:embed="rId8"/>
                          <a:stretch>
                            <a:fillRect l="-489313" t="-105263" r="-277481" b="-400000"/>
                          </a:stretch>
                        </a:blipFill>
                      </a:tcPr>
                    </a:tc>
                    <a:tc>
                      <a:txBody>
                        <a:bodyPr/>
                        <a:lstStyle/>
                        <a:p>
                          <a:endParaRPr lang="fr-FR"/>
                        </a:p>
                      </a:txBody>
                      <a:tcPr marL="68580" marR="68580" marT="0" marB="0" anchor="ctr">
                        <a:blipFill rotWithShape="0">
                          <a:blip r:embed="rId8"/>
                          <a:stretch>
                            <a:fillRect l="-582642" t="-105263" r="-174340" b="-400000"/>
                          </a:stretch>
                        </a:blipFill>
                      </a:tcPr>
                    </a:tc>
                    <a:tc>
                      <a:txBody>
                        <a:bodyPr/>
                        <a:lstStyle/>
                        <a:p>
                          <a:endParaRPr lang="fr-FR"/>
                        </a:p>
                      </a:txBody>
                      <a:tcPr marL="68580" marR="68580" marT="0" marB="0" anchor="ctr">
                        <a:blipFill rotWithShape="0">
                          <a:blip r:embed="rId8"/>
                          <a:stretch>
                            <a:fillRect l="-786522" t="-105263" r="-100870" b="-400000"/>
                          </a:stretch>
                        </a:blipFill>
                      </a:tcPr>
                    </a:tc>
                    <a:tc>
                      <a:txBody>
                        <a:bodyPr/>
                        <a:lstStyle/>
                        <a:p>
                          <a:endParaRPr lang="fr-FR"/>
                        </a:p>
                      </a:txBody>
                      <a:tcPr marL="68580" marR="68580" marT="0" marB="0" anchor="ctr">
                        <a:blipFill rotWithShape="0">
                          <a:blip r:embed="rId8"/>
                          <a:stretch>
                            <a:fillRect l="-894298" t="-105263" r="-1754" b="-400000"/>
                          </a:stretch>
                        </a:blipFill>
                      </a:tcPr>
                    </a:tc>
                  </a:tr>
                  <a:tr h="922767">
                    <a:tc>
                      <a:txBody>
                        <a:bodyPr/>
                        <a:lstStyle/>
                        <a:p>
                          <a:pPr algn="ctr">
                            <a:lnSpc>
                              <a:spcPct val="105000"/>
                            </a:lnSpc>
                            <a:spcAft>
                              <a:spcPts val="800"/>
                            </a:spcAft>
                          </a:pPr>
                          <a:r>
                            <a:rPr lang="en-GB" sz="2800" dirty="0">
                              <a:effectLst/>
                              <a:latin typeface="+mn-lt"/>
                            </a:rPr>
                            <a:t>75</a:t>
                          </a:r>
                          <a:r>
                            <a:rPr lang="en-GB" sz="2800" baseline="30000" dirty="0">
                              <a:effectLst/>
                              <a:latin typeface="+mn-lt"/>
                            </a:rPr>
                            <a:t>th</a:t>
                          </a:r>
                          <a:r>
                            <a:rPr lang="en-GB" sz="2800" dirty="0">
                              <a:effectLst/>
                              <a:latin typeface="+mn-lt"/>
                            </a:rPr>
                            <a:t> percentile</a:t>
                          </a:r>
                          <a:endParaRPr lang="fr-FR" sz="2800" dirty="0">
                            <a:effectLst/>
                            <a:latin typeface="+mn-lt"/>
                            <a:ea typeface="Calibri"/>
                            <a:cs typeface="Times New Roman"/>
                          </a:endParaRPr>
                        </a:p>
                      </a:txBody>
                      <a:tcPr marL="68580" marR="68580" marT="0" marB="0" anchor="ctr"/>
                    </a:tc>
                    <a:tc>
                      <a:txBody>
                        <a:bodyPr/>
                        <a:lstStyle/>
                        <a:p>
                          <a:endParaRPr lang="fr-FR"/>
                        </a:p>
                      </a:txBody>
                      <a:tcPr marL="68580" marR="68580" marT="0" marB="0" anchor="ctr">
                        <a:blipFill rotWithShape="0">
                          <a:blip r:embed="rId8"/>
                          <a:stretch>
                            <a:fillRect l="-154128" t="-206623" r="-787615" b="-302649"/>
                          </a:stretch>
                        </a:blipFill>
                      </a:tcPr>
                    </a:tc>
                    <a:tc>
                      <a:txBody>
                        <a:bodyPr/>
                        <a:lstStyle/>
                        <a:p>
                          <a:endParaRPr lang="fr-FR"/>
                        </a:p>
                      </a:txBody>
                      <a:tcPr marL="68580" marR="68580" marT="0" marB="0" anchor="ctr">
                        <a:blipFill rotWithShape="0">
                          <a:blip r:embed="rId8"/>
                          <a:stretch>
                            <a:fillRect l="-220717" t="-206623" r="-584064" b="-302649"/>
                          </a:stretch>
                        </a:blipFill>
                      </a:tcPr>
                    </a:tc>
                    <a:tc>
                      <a:txBody>
                        <a:bodyPr/>
                        <a:lstStyle/>
                        <a:p>
                          <a:endParaRPr lang="fr-FR"/>
                        </a:p>
                      </a:txBody>
                      <a:tcPr marL="68580" marR="68580" marT="0" marB="0" anchor="ctr">
                        <a:blipFill rotWithShape="0">
                          <a:blip r:embed="rId8"/>
                          <a:stretch>
                            <a:fillRect l="-334025" t="-206623" r="-508299" b="-302649"/>
                          </a:stretch>
                        </a:blipFill>
                      </a:tcPr>
                    </a:tc>
                    <a:tc>
                      <a:txBody>
                        <a:bodyPr/>
                        <a:lstStyle/>
                        <a:p>
                          <a:endParaRPr lang="fr-FR"/>
                        </a:p>
                      </a:txBody>
                      <a:tcPr marL="68580" marR="68580" marT="0" marB="0" anchor="ctr">
                        <a:blipFill rotWithShape="0">
                          <a:blip r:embed="rId8"/>
                          <a:stretch>
                            <a:fillRect l="-443220" t="-206623" r="-419068" b="-302649"/>
                          </a:stretch>
                        </a:blipFill>
                      </a:tcPr>
                    </a:tc>
                    <a:tc>
                      <a:txBody>
                        <a:bodyPr/>
                        <a:lstStyle/>
                        <a:p>
                          <a:endParaRPr lang="fr-FR"/>
                        </a:p>
                      </a:txBody>
                      <a:tcPr marL="68580" marR="68580" marT="0" marB="0" anchor="ctr">
                        <a:blipFill rotWithShape="0">
                          <a:blip r:embed="rId8"/>
                          <a:stretch>
                            <a:fillRect l="-489313" t="-206623" r="-277481" b="-302649"/>
                          </a:stretch>
                        </a:blipFill>
                      </a:tcPr>
                    </a:tc>
                    <a:tc>
                      <a:txBody>
                        <a:bodyPr/>
                        <a:lstStyle/>
                        <a:p>
                          <a:endParaRPr lang="fr-FR"/>
                        </a:p>
                      </a:txBody>
                      <a:tcPr marL="68580" marR="68580" marT="0" marB="0" anchor="ctr">
                        <a:blipFill rotWithShape="0">
                          <a:blip r:embed="rId8"/>
                          <a:stretch>
                            <a:fillRect l="-582642" t="-206623" r="-174340" b="-302649"/>
                          </a:stretch>
                        </a:blipFill>
                      </a:tcPr>
                    </a:tc>
                    <a:tc>
                      <a:txBody>
                        <a:bodyPr/>
                        <a:lstStyle/>
                        <a:p>
                          <a:endParaRPr lang="fr-FR"/>
                        </a:p>
                      </a:txBody>
                      <a:tcPr marL="68580" marR="68580" marT="0" marB="0" anchor="ctr">
                        <a:blipFill rotWithShape="0">
                          <a:blip r:embed="rId8"/>
                          <a:stretch>
                            <a:fillRect l="-786522" t="-206623" r="-100870" b="-302649"/>
                          </a:stretch>
                        </a:blipFill>
                      </a:tcPr>
                    </a:tc>
                    <a:tc>
                      <a:txBody>
                        <a:bodyPr/>
                        <a:lstStyle/>
                        <a:p>
                          <a:endParaRPr lang="fr-FR"/>
                        </a:p>
                      </a:txBody>
                      <a:tcPr marL="68580" marR="68580" marT="0" marB="0" anchor="ctr">
                        <a:blipFill rotWithShape="0">
                          <a:blip r:embed="rId8"/>
                          <a:stretch>
                            <a:fillRect l="-894298" t="-206623" r="-1754" b="-302649"/>
                          </a:stretch>
                        </a:blipFill>
                      </a:tcPr>
                    </a:tc>
                  </a:tr>
                  <a:tr h="922767">
                    <a:tc>
                      <a:txBody>
                        <a:bodyPr/>
                        <a:lstStyle/>
                        <a:p>
                          <a:pPr algn="ctr">
                            <a:lnSpc>
                              <a:spcPct val="105000"/>
                            </a:lnSpc>
                            <a:spcAft>
                              <a:spcPts val="800"/>
                            </a:spcAft>
                          </a:pPr>
                          <a:r>
                            <a:rPr lang="en-GB" sz="2800" dirty="0">
                              <a:effectLst/>
                              <a:latin typeface="+mn-lt"/>
                            </a:rPr>
                            <a:t>50</a:t>
                          </a:r>
                          <a:r>
                            <a:rPr lang="en-GB" sz="2800" baseline="30000" dirty="0">
                              <a:effectLst/>
                              <a:latin typeface="+mn-lt"/>
                            </a:rPr>
                            <a:t>th</a:t>
                          </a:r>
                          <a:r>
                            <a:rPr lang="en-GB" sz="2800" dirty="0">
                              <a:effectLst/>
                              <a:latin typeface="+mn-lt"/>
                            </a:rPr>
                            <a:t> percentile</a:t>
                          </a:r>
                          <a:endParaRPr lang="fr-FR" sz="2800" dirty="0">
                            <a:effectLst/>
                            <a:latin typeface="+mn-lt"/>
                            <a:ea typeface="Calibri"/>
                            <a:cs typeface="Times New Roman"/>
                          </a:endParaRPr>
                        </a:p>
                      </a:txBody>
                      <a:tcPr marL="68580" marR="68580" marT="0" marB="0" anchor="ctr"/>
                    </a:tc>
                    <a:tc>
                      <a:txBody>
                        <a:bodyPr/>
                        <a:lstStyle/>
                        <a:p>
                          <a:endParaRPr lang="fr-FR"/>
                        </a:p>
                      </a:txBody>
                      <a:tcPr marL="68580" marR="68580" marT="0" marB="0" anchor="ctr">
                        <a:blipFill rotWithShape="0">
                          <a:blip r:embed="rId8"/>
                          <a:stretch>
                            <a:fillRect l="-154128" t="-304605" r="-787615" b="-200658"/>
                          </a:stretch>
                        </a:blipFill>
                      </a:tcPr>
                    </a:tc>
                    <a:tc>
                      <a:txBody>
                        <a:bodyPr/>
                        <a:lstStyle/>
                        <a:p>
                          <a:endParaRPr lang="fr-FR"/>
                        </a:p>
                      </a:txBody>
                      <a:tcPr marL="68580" marR="68580" marT="0" marB="0" anchor="ctr">
                        <a:blipFill rotWithShape="0">
                          <a:blip r:embed="rId8"/>
                          <a:stretch>
                            <a:fillRect l="-220717" t="-304605" r="-584064" b="-200658"/>
                          </a:stretch>
                        </a:blipFill>
                      </a:tcPr>
                    </a:tc>
                    <a:tc>
                      <a:txBody>
                        <a:bodyPr/>
                        <a:lstStyle/>
                        <a:p>
                          <a:endParaRPr lang="fr-FR"/>
                        </a:p>
                      </a:txBody>
                      <a:tcPr marL="68580" marR="68580" marT="0" marB="0" anchor="ctr">
                        <a:blipFill rotWithShape="0">
                          <a:blip r:embed="rId8"/>
                          <a:stretch>
                            <a:fillRect l="-334025" t="-304605" r="-508299" b="-200658"/>
                          </a:stretch>
                        </a:blipFill>
                      </a:tcPr>
                    </a:tc>
                    <a:tc>
                      <a:txBody>
                        <a:bodyPr/>
                        <a:lstStyle/>
                        <a:p>
                          <a:endParaRPr lang="fr-FR"/>
                        </a:p>
                      </a:txBody>
                      <a:tcPr marL="68580" marR="68580" marT="0" marB="0" anchor="ctr">
                        <a:blipFill rotWithShape="0">
                          <a:blip r:embed="rId8"/>
                          <a:stretch>
                            <a:fillRect l="-443220" t="-304605" r="-419068" b="-200658"/>
                          </a:stretch>
                        </a:blipFill>
                      </a:tcPr>
                    </a:tc>
                    <a:tc>
                      <a:txBody>
                        <a:bodyPr/>
                        <a:lstStyle/>
                        <a:p>
                          <a:endParaRPr lang="fr-FR"/>
                        </a:p>
                      </a:txBody>
                      <a:tcPr marL="68580" marR="68580" marT="0" marB="0" anchor="ctr">
                        <a:blipFill rotWithShape="0">
                          <a:blip r:embed="rId8"/>
                          <a:stretch>
                            <a:fillRect l="-489313" t="-304605" r="-277481" b="-200658"/>
                          </a:stretch>
                        </a:blipFill>
                      </a:tcPr>
                    </a:tc>
                    <a:tc>
                      <a:txBody>
                        <a:bodyPr/>
                        <a:lstStyle/>
                        <a:p>
                          <a:endParaRPr lang="fr-FR"/>
                        </a:p>
                      </a:txBody>
                      <a:tcPr marL="68580" marR="68580" marT="0" marB="0" anchor="ctr">
                        <a:blipFill rotWithShape="0">
                          <a:blip r:embed="rId8"/>
                          <a:stretch>
                            <a:fillRect l="-582642" t="-304605" r="-174340" b="-200658"/>
                          </a:stretch>
                        </a:blipFill>
                      </a:tcPr>
                    </a:tc>
                    <a:tc>
                      <a:txBody>
                        <a:bodyPr/>
                        <a:lstStyle/>
                        <a:p>
                          <a:endParaRPr lang="fr-FR"/>
                        </a:p>
                      </a:txBody>
                      <a:tcPr marL="68580" marR="68580" marT="0" marB="0" anchor="ctr">
                        <a:blipFill rotWithShape="0">
                          <a:blip r:embed="rId8"/>
                          <a:stretch>
                            <a:fillRect l="-786522" t="-304605" r="-100870" b="-200658"/>
                          </a:stretch>
                        </a:blipFill>
                      </a:tcPr>
                    </a:tc>
                    <a:tc>
                      <a:txBody>
                        <a:bodyPr/>
                        <a:lstStyle/>
                        <a:p>
                          <a:endParaRPr lang="fr-FR"/>
                        </a:p>
                      </a:txBody>
                      <a:tcPr marL="68580" marR="68580" marT="0" marB="0" anchor="ctr">
                        <a:blipFill rotWithShape="0">
                          <a:blip r:embed="rId8"/>
                          <a:stretch>
                            <a:fillRect l="-894298" t="-304605" r="-1754" b="-200658"/>
                          </a:stretch>
                        </a:blipFill>
                      </a:tcPr>
                    </a:tc>
                  </a:tr>
                  <a:tr h="922767">
                    <a:tc>
                      <a:txBody>
                        <a:bodyPr/>
                        <a:lstStyle/>
                        <a:p>
                          <a:pPr algn="ctr">
                            <a:lnSpc>
                              <a:spcPct val="105000"/>
                            </a:lnSpc>
                            <a:spcAft>
                              <a:spcPts val="800"/>
                            </a:spcAft>
                          </a:pPr>
                          <a:r>
                            <a:rPr lang="en-GB" sz="2800" dirty="0">
                              <a:effectLst/>
                              <a:latin typeface="+mn-lt"/>
                            </a:rPr>
                            <a:t>25</a:t>
                          </a:r>
                          <a:r>
                            <a:rPr lang="en-GB" sz="2800" baseline="30000" dirty="0">
                              <a:effectLst/>
                              <a:latin typeface="+mn-lt"/>
                            </a:rPr>
                            <a:t>th</a:t>
                          </a:r>
                          <a:r>
                            <a:rPr lang="en-GB" sz="2800" dirty="0">
                              <a:effectLst/>
                              <a:latin typeface="+mn-lt"/>
                            </a:rPr>
                            <a:t> percentile</a:t>
                          </a:r>
                          <a:endParaRPr lang="fr-FR" sz="2800" dirty="0">
                            <a:effectLst/>
                            <a:latin typeface="+mn-lt"/>
                            <a:ea typeface="Calibri"/>
                            <a:cs typeface="Times New Roman"/>
                          </a:endParaRPr>
                        </a:p>
                      </a:txBody>
                      <a:tcPr marL="68580" marR="68580" marT="0" marB="0" anchor="ctr"/>
                    </a:tc>
                    <a:tc>
                      <a:txBody>
                        <a:bodyPr/>
                        <a:lstStyle/>
                        <a:p>
                          <a:endParaRPr lang="fr-FR"/>
                        </a:p>
                      </a:txBody>
                      <a:tcPr marL="68580" marR="68580" marT="0" marB="0" anchor="ctr">
                        <a:blipFill rotWithShape="0">
                          <a:blip r:embed="rId8"/>
                          <a:stretch>
                            <a:fillRect l="-154128" t="-407285" r="-787615" b="-101987"/>
                          </a:stretch>
                        </a:blipFill>
                      </a:tcPr>
                    </a:tc>
                    <a:tc>
                      <a:txBody>
                        <a:bodyPr/>
                        <a:lstStyle/>
                        <a:p>
                          <a:endParaRPr lang="fr-FR"/>
                        </a:p>
                      </a:txBody>
                      <a:tcPr marL="68580" marR="68580" marT="0" marB="0" anchor="ctr">
                        <a:blipFill rotWithShape="0">
                          <a:blip r:embed="rId8"/>
                          <a:stretch>
                            <a:fillRect l="-220717" t="-407285" r="-584064" b="-101987"/>
                          </a:stretch>
                        </a:blipFill>
                      </a:tcPr>
                    </a:tc>
                    <a:tc>
                      <a:txBody>
                        <a:bodyPr/>
                        <a:lstStyle/>
                        <a:p>
                          <a:endParaRPr lang="fr-FR"/>
                        </a:p>
                      </a:txBody>
                      <a:tcPr marL="68580" marR="68580" marT="0" marB="0" anchor="ctr">
                        <a:blipFill rotWithShape="0">
                          <a:blip r:embed="rId8"/>
                          <a:stretch>
                            <a:fillRect l="-334025" t="-407285" r="-508299" b="-101987"/>
                          </a:stretch>
                        </a:blipFill>
                      </a:tcPr>
                    </a:tc>
                    <a:tc>
                      <a:txBody>
                        <a:bodyPr/>
                        <a:lstStyle/>
                        <a:p>
                          <a:endParaRPr lang="fr-FR"/>
                        </a:p>
                      </a:txBody>
                      <a:tcPr marL="68580" marR="68580" marT="0" marB="0" anchor="ctr">
                        <a:blipFill rotWithShape="0">
                          <a:blip r:embed="rId8"/>
                          <a:stretch>
                            <a:fillRect l="-443220" t="-407285" r="-419068" b="-101987"/>
                          </a:stretch>
                        </a:blipFill>
                      </a:tcPr>
                    </a:tc>
                    <a:tc>
                      <a:txBody>
                        <a:bodyPr/>
                        <a:lstStyle/>
                        <a:p>
                          <a:endParaRPr lang="fr-FR"/>
                        </a:p>
                      </a:txBody>
                      <a:tcPr marL="68580" marR="68580" marT="0" marB="0" anchor="ctr">
                        <a:blipFill rotWithShape="0">
                          <a:blip r:embed="rId8"/>
                          <a:stretch>
                            <a:fillRect l="-489313" t="-407285" r="-277481" b="-101987"/>
                          </a:stretch>
                        </a:blipFill>
                      </a:tcPr>
                    </a:tc>
                    <a:tc>
                      <a:txBody>
                        <a:bodyPr/>
                        <a:lstStyle/>
                        <a:p>
                          <a:endParaRPr lang="fr-FR"/>
                        </a:p>
                      </a:txBody>
                      <a:tcPr marL="68580" marR="68580" marT="0" marB="0" anchor="ctr">
                        <a:blipFill rotWithShape="0">
                          <a:blip r:embed="rId8"/>
                          <a:stretch>
                            <a:fillRect l="-582642" t="-407285" r="-174340" b="-101987"/>
                          </a:stretch>
                        </a:blipFill>
                      </a:tcPr>
                    </a:tc>
                    <a:tc>
                      <a:txBody>
                        <a:bodyPr/>
                        <a:lstStyle/>
                        <a:p>
                          <a:endParaRPr lang="fr-FR"/>
                        </a:p>
                      </a:txBody>
                      <a:tcPr marL="68580" marR="68580" marT="0" marB="0" anchor="ctr">
                        <a:blipFill rotWithShape="0">
                          <a:blip r:embed="rId8"/>
                          <a:stretch>
                            <a:fillRect l="-786522" t="-407285" r="-100870" b="-101987"/>
                          </a:stretch>
                        </a:blipFill>
                      </a:tcPr>
                    </a:tc>
                    <a:tc>
                      <a:txBody>
                        <a:bodyPr/>
                        <a:lstStyle/>
                        <a:p>
                          <a:endParaRPr lang="fr-FR"/>
                        </a:p>
                      </a:txBody>
                      <a:tcPr marL="68580" marR="68580" marT="0" marB="0" anchor="ctr">
                        <a:blipFill rotWithShape="0">
                          <a:blip r:embed="rId8"/>
                          <a:stretch>
                            <a:fillRect l="-894298" t="-407285" r="-1754" b="-101987"/>
                          </a:stretch>
                        </a:blipFill>
                      </a:tcPr>
                    </a:tc>
                  </a:tr>
                  <a:tr h="922767">
                    <a:tc>
                      <a:txBody>
                        <a:bodyPr/>
                        <a:lstStyle/>
                        <a:p>
                          <a:pPr algn="ctr">
                            <a:lnSpc>
                              <a:spcPct val="105000"/>
                            </a:lnSpc>
                            <a:spcAft>
                              <a:spcPts val="800"/>
                            </a:spcAft>
                          </a:pPr>
                          <a:r>
                            <a:rPr lang="en-GB" sz="2800" dirty="0">
                              <a:effectLst/>
                              <a:latin typeface="+mn-lt"/>
                            </a:rPr>
                            <a:t>Minimum</a:t>
                          </a:r>
                          <a:endParaRPr lang="fr-FR" sz="2800" dirty="0">
                            <a:effectLst/>
                            <a:latin typeface="+mn-lt"/>
                            <a:ea typeface="Calibri"/>
                            <a:cs typeface="Times New Roman"/>
                          </a:endParaRPr>
                        </a:p>
                      </a:txBody>
                      <a:tcPr marL="68580" marR="68580" marT="0" marB="0" anchor="ctr"/>
                    </a:tc>
                    <a:tc>
                      <a:txBody>
                        <a:bodyPr/>
                        <a:lstStyle/>
                        <a:p>
                          <a:endParaRPr lang="fr-FR"/>
                        </a:p>
                      </a:txBody>
                      <a:tcPr marL="68580" marR="68580" marT="0" marB="0" anchor="ctr">
                        <a:blipFill rotWithShape="0">
                          <a:blip r:embed="rId8"/>
                          <a:stretch>
                            <a:fillRect l="-154128" t="-503947" r="-787615" b="-1316"/>
                          </a:stretch>
                        </a:blipFill>
                      </a:tcPr>
                    </a:tc>
                    <a:tc>
                      <a:txBody>
                        <a:bodyPr/>
                        <a:lstStyle/>
                        <a:p>
                          <a:endParaRPr lang="fr-FR"/>
                        </a:p>
                      </a:txBody>
                      <a:tcPr marL="68580" marR="68580" marT="0" marB="0" anchor="ctr">
                        <a:blipFill rotWithShape="0">
                          <a:blip r:embed="rId8"/>
                          <a:stretch>
                            <a:fillRect l="-220717" t="-503947" r="-584064" b="-1316"/>
                          </a:stretch>
                        </a:blipFill>
                      </a:tcPr>
                    </a:tc>
                    <a:tc>
                      <a:txBody>
                        <a:bodyPr/>
                        <a:lstStyle/>
                        <a:p>
                          <a:endParaRPr lang="fr-FR"/>
                        </a:p>
                      </a:txBody>
                      <a:tcPr marL="68580" marR="68580" marT="0" marB="0" anchor="ctr">
                        <a:blipFill rotWithShape="0">
                          <a:blip r:embed="rId8"/>
                          <a:stretch>
                            <a:fillRect l="-334025" t="-503947" r="-508299" b="-1316"/>
                          </a:stretch>
                        </a:blipFill>
                      </a:tcPr>
                    </a:tc>
                    <a:tc>
                      <a:txBody>
                        <a:bodyPr/>
                        <a:lstStyle/>
                        <a:p>
                          <a:endParaRPr lang="fr-FR"/>
                        </a:p>
                      </a:txBody>
                      <a:tcPr marL="68580" marR="68580" marT="0" marB="0" anchor="ctr">
                        <a:blipFill rotWithShape="0">
                          <a:blip r:embed="rId8"/>
                          <a:stretch>
                            <a:fillRect l="-443220" t="-503947" r="-419068" b="-1316"/>
                          </a:stretch>
                        </a:blipFill>
                      </a:tcPr>
                    </a:tc>
                    <a:tc>
                      <a:txBody>
                        <a:bodyPr/>
                        <a:lstStyle/>
                        <a:p>
                          <a:endParaRPr lang="fr-FR"/>
                        </a:p>
                      </a:txBody>
                      <a:tcPr marL="68580" marR="68580" marT="0" marB="0" anchor="ctr">
                        <a:blipFill rotWithShape="0">
                          <a:blip r:embed="rId8"/>
                          <a:stretch>
                            <a:fillRect l="-489313" t="-503947" r="-277481" b="-1316"/>
                          </a:stretch>
                        </a:blipFill>
                      </a:tcPr>
                    </a:tc>
                    <a:tc>
                      <a:txBody>
                        <a:bodyPr/>
                        <a:lstStyle/>
                        <a:p>
                          <a:endParaRPr lang="fr-FR"/>
                        </a:p>
                      </a:txBody>
                      <a:tcPr marL="68580" marR="68580" marT="0" marB="0" anchor="ctr">
                        <a:blipFill rotWithShape="0">
                          <a:blip r:embed="rId8"/>
                          <a:stretch>
                            <a:fillRect l="-582642" t="-503947" r="-174340" b="-1316"/>
                          </a:stretch>
                        </a:blipFill>
                      </a:tcPr>
                    </a:tc>
                    <a:tc>
                      <a:txBody>
                        <a:bodyPr/>
                        <a:lstStyle/>
                        <a:p>
                          <a:endParaRPr lang="fr-FR"/>
                        </a:p>
                      </a:txBody>
                      <a:tcPr marL="68580" marR="68580" marT="0" marB="0" anchor="ctr">
                        <a:blipFill rotWithShape="0">
                          <a:blip r:embed="rId8"/>
                          <a:stretch>
                            <a:fillRect l="-786522" t="-503947" r="-100870" b="-1316"/>
                          </a:stretch>
                        </a:blipFill>
                      </a:tcPr>
                    </a:tc>
                    <a:tc>
                      <a:txBody>
                        <a:bodyPr/>
                        <a:lstStyle/>
                        <a:p>
                          <a:endParaRPr lang="fr-FR"/>
                        </a:p>
                      </a:txBody>
                      <a:tcPr marL="68580" marR="68580" marT="0" marB="0" anchor="ctr">
                        <a:blipFill rotWithShape="0">
                          <a:blip r:embed="rId8"/>
                          <a:stretch>
                            <a:fillRect l="-894298" t="-503947" r="-1754" b="-1316"/>
                          </a:stretch>
                        </a:blipFill>
                      </a:tcPr>
                    </a:tc>
                  </a:tr>
                </a:tbl>
              </a:graphicData>
            </a:graphic>
          </p:graphicFrame>
        </mc:Fallback>
      </mc:AlternateContent>
      <p:grpSp>
        <p:nvGrpSpPr>
          <p:cNvPr id="10" name="Groupe 9"/>
          <p:cNvGrpSpPr/>
          <p:nvPr/>
        </p:nvGrpSpPr>
        <p:grpSpPr>
          <a:xfrm>
            <a:off x="1258458" y="12014148"/>
            <a:ext cx="27720925" cy="5601943"/>
            <a:chOff x="1305780" y="12362407"/>
            <a:chExt cx="27720925" cy="5601943"/>
          </a:xfrm>
        </p:grpSpPr>
        <p:sp>
          <p:nvSpPr>
            <p:cNvPr id="41" name="Rectangle 498"/>
            <p:cNvSpPr/>
            <p:nvPr/>
          </p:nvSpPr>
          <p:spPr bwMode="auto">
            <a:xfrm>
              <a:off x="1305780" y="12405052"/>
              <a:ext cx="27720925" cy="5381604"/>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pic>
          <p:nvPicPr>
            <p:cNvPr id="36"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481944" y="12480252"/>
              <a:ext cx="7171564" cy="5277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Text Box 12"/>
            <p:cNvSpPr txBox="1">
              <a:spLocks noChangeArrowheads="1"/>
            </p:cNvSpPr>
            <p:nvPr/>
          </p:nvSpPr>
          <p:spPr bwMode="auto">
            <a:xfrm>
              <a:off x="1605109" y="12362407"/>
              <a:ext cx="1734696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Modelling reactor physics during a severe accident</a:t>
              </a:r>
              <a:endParaRPr lang="en-US" sz="3000" dirty="0">
                <a:solidFill>
                  <a:srgbClr val="4AA0B1"/>
                </a:solidFill>
                <a:latin typeface="+mj-lt"/>
                <a:cs typeface="Segoe UI" pitchFamily="34" charset="0"/>
              </a:endParaRPr>
            </a:p>
          </p:txBody>
        </p:sp>
        <p:sp>
          <p:nvSpPr>
            <p:cNvPr id="64" name="Text Box 12"/>
            <p:cNvSpPr txBox="1">
              <a:spLocks noChangeArrowheads="1"/>
            </p:cNvSpPr>
            <p:nvPr/>
          </p:nvSpPr>
          <p:spPr bwMode="auto">
            <a:xfrm>
              <a:off x="8074426" y="14230340"/>
              <a:ext cx="13407518" cy="3734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GB" sz="3000" dirty="0" smtClean="0">
                  <a:latin typeface="+mn-lt"/>
                </a:rPr>
                <a:t>In addition, safety systems may be used, if available:</a:t>
              </a:r>
            </a:p>
            <a:p>
              <a:pPr marL="457200" indent="-457200" algn="just" eaLnBrk="1" hangingPunct="1">
                <a:buFont typeface="Arial" panose="020B0604020202020204" pitchFamily="34" charset="0"/>
                <a:buChar char="•"/>
              </a:pPr>
              <a:r>
                <a:rPr lang="en-GB" sz="3000" dirty="0" smtClean="0">
                  <a:latin typeface="+mn-lt"/>
                </a:rPr>
                <a:t>Safety injection (SI)</a:t>
              </a:r>
            </a:p>
            <a:p>
              <a:pPr marL="457200" indent="-457200" algn="just" eaLnBrk="1" hangingPunct="1">
                <a:buFont typeface="Arial" panose="020B0604020202020204" pitchFamily="34" charset="0"/>
                <a:buChar char="•"/>
              </a:pPr>
              <a:r>
                <a:rPr lang="en-GB" sz="3000" dirty="0" smtClean="0">
                  <a:latin typeface="+mn-lt"/>
                </a:rPr>
                <a:t>Containment spray system (CSS)</a:t>
              </a:r>
            </a:p>
            <a:p>
              <a:pPr marL="457200" indent="-457200" algn="just" eaLnBrk="1" hangingPunct="1">
                <a:buFont typeface="Arial" panose="020B0604020202020204" pitchFamily="34" charset="0"/>
                <a:buChar char="•"/>
              </a:pPr>
              <a:r>
                <a:rPr lang="en-GB" sz="3000" dirty="0" smtClean="0">
                  <a:latin typeface="+mn-lt"/>
                </a:rPr>
                <a:t>Containment venting system</a:t>
              </a:r>
            </a:p>
            <a:p>
              <a:pPr marL="457200" indent="-457200" algn="just" eaLnBrk="1" hangingPunct="1">
                <a:buFont typeface="Arial" panose="020B0604020202020204" pitchFamily="34" charset="0"/>
                <a:buChar char="•"/>
              </a:pPr>
              <a:r>
                <a:rPr lang="en-GB" sz="3000" dirty="0" smtClean="0">
                  <a:latin typeface="+mn-lt"/>
                </a:rPr>
                <a:t>Venting and filtration system</a:t>
              </a:r>
            </a:p>
            <a:p>
              <a:pPr marL="457200" indent="-457200" algn="just" eaLnBrk="1" hangingPunct="1">
                <a:buFont typeface="Arial" panose="020B0604020202020204" pitchFamily="34" charset="0"/>
                <a:buChar char="•"/>
              </a:pPr>
              <a:r>
                <a:rPr lang="en-US" sz="3000" dirty="0">
                  <a:latin typeface="+mn-lt"/>
                </a:rPr>
                <a:t>Ultimate Safety </a:t>
              </a:r>
              <a:r>
                <a:rPr lang="en-US" sz="3000" dirty="0" smtClean="0">
                  <a:latin typeface="+mn-lt"/>
                </a:rPr>
                <a:t>systems: passive </a:t>
              </a:r>
              <a:r>
                <a:rPr lang="en-US" sz="3000" dirty="0">
                  <a:latin typeface="+mn-lt"/>
                </a:rPr>
                <a:t>sumps </a:t>
              </a:r>
              <a:r>
                <a:rPr lang="en-US" sz="3000" dirty="0" err="1" smtClean="0">
                  <a:latin typeface="+mn-lt"/>
                </a:rPr>
                <a:t>alkalinisation</a:t>
              </a:r>
              <a:r>
                <a:rPr lang="en-US" sz="3000" dirty="0" smtClean="0">
                  <a:latin typeface="+mn-lt"/>
                </a:rPr>
                <a:t>, additional </a:t>
              </a:r>
              <a:r>
                <a:rPr lang="en-US" sz="3000" dirty="0">
                  <a:latin typeface="+mn-lt"/>
                </a:rPr>
                <a:t>cooling systems</a:t>
              </a:r>
            </a:p>
            <a:p>
              <a:pPr algn="just" eaLnBrk="1" hangingPunct="1"/>
              <a:r>
                <a:rPr lang="en-GB" sz="3000" dirty="0" smtClean="0">
                  <a:latin typeface="+mn-lt"/>
                </a:rPr>
                <a:t>In addition, complex iodine-related phenomenology take place in the containment. </a:t>
              </a:r>
            </a:p>
            <a:p>
              <a:pPr algn="just" eaLnBrk="1" hangingPunct="1"/>
              <a:endParaRPr lang="en-AU" sz="2800" dirty="0">
                <a:latin typeface="+mn-lt"/>
                <a:cs typeface="Segoe UI" pitchFamily="34" charset="0"/>
              </a:endParaRPr>
            </a:p>
          </p:txBody>
        </p:sp>
        <p:sp>
          <p:nvSpPr>
            <p:cNvPr id="107" name="Text Box 12"/>
            <p:cNvSpPr txBox="1">
              <a:spLocks noChangeArrowheads="1"/>
            </p:cNvSpPr>
            <p:nvPr/>
          </p:nvSpPr>
          <p:spPr bwMode="auto">
            <a:xfrm>
              <a:off x="1641755" y="14293669"/>
              <a:ext cx="6992254" cy="3303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eaLnBrk="1" hangingPunct="1"/>
              <a:r>
                <a:rPr lang="fr-FR" sz="3000" dirty="0" smtClean="0">
                  <a:latin typeface="+mn-lt"/>
                </a:rPr>
                <a:t>Important </a:t>
              </a:r>
              <a:r>
                <a:rPr lang="fr-FR" sz="3000" dirty="0" err="1" smtClean="0">
                  <a:latin typeface="+mn-lt"/>
                </a:rPr>
                <a:t>phenomena</a:t>
              </a:r>
              <a:r>
                <a:rPr lang="fr-FR" sz="3000" dirty="0" smtClean="0">
                  <a:latin typeface="+mn-lt"/>
                </a:rPr>
                <a:t> </a:t>
              </a:r>
              <a:r>
                <a:rPr lang="fr-FR" sz="3000" dirty="0" err="1" smtClean="0">
                  <a:latin typeface="+mn-lt"/>
                </a:rPr>
                <a:t>include</a:t>
              </a:r>
              <a:r>
                <a:rPr lang="fr-FR" sz="3000" dirty="0" smtClean="0">
                  <a:latin typeface="+mn-lt"/>
                </a:rPr>
                <a:t>:</a:t>
              </a:r>
            </a:p>
            <a:p>
              <a:pPr marL="457200" indent="-457200" eaLnBrk="1" hangingPunct="1">
                <a:buFont typeface="Arial" panose="020B0604020202020204" pitchFamily="34" charset="0"/>
                <a:buChar char="•"/>
              </a:pPr>
              <a:r>
                <a:rPr lang="en-GB" sz="3000" dirty="0" smtClean="0">
                  <a:latin typeface="+mn-lt"/>
                </a:rPr>
                <a:t>Core degradation</a:t>
              </a:r>
            </a:p>
            <a:p>
              <a:pPr marL="457200" indent="-457200" eaLnBrk="1" hangingPunct="1">
                <a:buFont typeface="Arial" panose="020B0604020202020204" pitchFamily="34" charset="0"/>
                <a:buChar char="•"/>
              </a:pPr>
              <a:r>
                <a:rPr lang="en-GB" sz="3000" dirty="0" smtClean="0">
                  <a:latin typeface="+mn-lt"/>
                </a:rPr>
                <a:t>Containment pressure build up</a:t>
              </a:r>
            </a:p>
            <a:p>
              <a:pPr marL="457200" indent="-457200" eaLnBrk="1" hangingPunct="1">
                <a:buFont typeface="Arial" panose="020B0604020202020204" pitchFamily="34" charset="0"/>
                <a:buChar char="•"/>
              </a:pPr>
              <a:r>
                <a:rPr lang="en-GB" sz="3000" dirty="0" smtClean="0">
                  <a:latin typeface="+mn-lt"/>
                </a:rPr>
                <a:t>Ex-vessel radioactive release</a:t>
              </a:r>
            </a:p>
            <a:p>
              <a:pPr marL="457200" indent="-457200" eaLnBrk="1" hangingPunct="1">
                <a:buFont typeface="Arial" panose="020B0604020202020204" pitchFamily="34" charset="0"/>
                <a:buChar char="•"/>
              </a:pPr>
              <a:r>
                <a:rPr lang="en-GB" sz="3000" dirty="0" smtClean="0">
                  <a:latin typeface="+mn-lt"/>
                </a:rPr>
                <a:t>Vessel rupture</a:t>
              </a:r>
            </a:p>
            <a:p>
              <a:pPr marL="457200" indent="-457200" eaLnBrk="1" hangingPunct="1">
                <a:buFont typeface="Arial" panose="020B0604020202020204" pitchFamily="34" charset="0"/>
                <a:buChar char="•"/>
              </a:pPr>
              <a:r>
                <a:rPr lang="en-GB" sz="3000" dirty="0" smtClean="0">
                  <a:latin typeface="+mn-lt"/>
                </a:rPr>
                <a:t>Molten corium-concrete interaction (MCCI)</a:t>
              </a:r>
              <a:endParaRPr lang="en-AU" sz="3000" dirty="0">
                <a:latin typeface="+mn-lt"/>
                <a:cs typeface="Segoe UI" pitchFamily="34" charset="0"/>
              </a:endParaRPr>
            </a:p>
          </p:txBody>
        </p:sp>
        <p:sp>
          <p:nvSpPr>
            <p:cNvPr id="108" name="Text Box 12"/>
            <p:cNvSpPr txBox="1">
              <a:spLocks noChangeArrowheads="1"/>
            </p:cNvSpPr>
            <p:nvPr/>
          </p:nvSpPr>
          <p:spPr bwMode="auto">
            <a:xfrm>
              <a:off x="1617691" y="13061148"/>
              <a:ext cx="19940416" cy="994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rPr>
                <a:t>Dewatering of the core to such an extent that fuel degradation can occur and result in the release of radioactive </a:t>
              </a:r>
              <a:r>
                <a:rPr lang="en-US" sz="3000" dirty="0" smtClean="0">
                  <a:latin typeface="+mn-lt"/>
                </a:rPr>
                <a:t>species. This is called a </a:t>
              </a:r>
              <a:r>
                <a:rPr lang="en-US" sz="3000" dirty="0" smtClean="0">
                  <a:solidFill>
                    <a:srgbClr val="4AA0B1"/>
                  </a:solidFill>
                  <a:latin typeface="+mn-lt"/>
                </a:rPr>
                <a:t>LOCA accident </a:t>
              </a:r>
              <a:r>
                <a:rPr lang="en-US" sz="3000" dirty="0" smtClean="0">
                  <a:latin typeface="+mn-lt"/>
                </a:rPr>
                <a:t>(Loss of Cooling Accident). </a:t>
              </a:r>
            </a:p>
          </p:txBody>
        </p:sp>
      </p:grpSp>
      <p:grpSp>
        <p:nvGrpSpPr>
          <p:cNvPr id="12" name="Groupe 11"/>
          <p:cNvGrpSpPr/>
          <p:nvPr/>
        </p:nvGrpSpPr>
        <p:grpSpPr>
          <a:xfrm>
            <a:off x="1256568" y="5236450"/>
            <a:ext cx="27770137" cy="6521263"/>
            <a:chOff x="1256568" y="5236450"/>
            <a:chExt cx="27770137" cy="6521263"/>
          </a:xfrm>
        </p:grpSpPr>
        <p:sp>
          <p:nvSpPr>
            <p:cNvPr id="39" name="Rectangle 495"/>
            <p:cNvSpPr/>
            <p:nvPr/>
          </p:nvSpPr>
          <p:spPr bwMode="auto">
            <a:xfrm>
              <a:off x="1256568" y="5236450"/>
              <a:ext cx="27770137" cy="6521263"/>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en-GB" dirty="0">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90908" y="5319881"/>
              <a:ext cx="4012723"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Introduction</a:t>
              </a:r>
              <a:endParaRPr lang="en-AU" sz="4000" b="1" dirty="0">
                <a:solidFill>
                  <a:srgbClr val="4AA0B1"/>
                </a:solidFill>
                <a:latin typeface="+mj-lt"/>
                <a:cs typeface="Segoe UI" pitchFamily="34" charset="0"/>
              </a:endParaRPr>
            </a:p>
          </p:txBody>
        </p:sp>
        <p:sp>
          <p:nvSpPr>
            <p:cNvPr id="112" name="Text Box 12"/>
            <p:cNvSpPr txBox="1">
              <a:spLocks noChangeArrowheads="1"/>
            </p:cNvSpPr>
            <p:nvPr/>
          </p:nvSpPr>
          <p:spPr bwMode="auto">
            <a:xfrm>
              <a:off x="1504413" y="6059343"/>
              <a:ext cx="27249120" cy="5611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smtClean="0">
                  <a:latin typeface="+mn-lt"/>
                  <a:cs typeface="Segoe UI" pitchFamily="34" charset="0"/>
                </a:rPr>
                <a:t>In case of a nuclear accident, uncertainties on the source term are the prime source of uncertainties in atmospheric dispersion modelling (ADM), along with meteorology.</a:t>
              </a:r>
            </a:p>
            <a:p>
              <a:pPr algn="just" eaLnBrk="1" hangingPunct="1"/>
              <a:r>
                <a:rPr lang="en-AU" sz="3000" dirty="0" smtClean="0">
                  <a:latin typeface="+mn-lt"/>
                  <a:cs typeface="Segoe UI" pitchFamily="34" charset="0"/>
                </a:rPr>
                <a:t>The input variables related to source terms are the </a:t>
              </a:r>
              <a:r>
                <a:rPr lang="en-AU" sz="3000" dirty="0" smtClean="0">
                  <a:solidFill>
                    <a:srgbClr val="4AA0B1"/>
                  </a:solidFill>
                  <a:latin typeface="+mn-lt"/>
                  <a:cs typeface="Segoe UI" pitchFamily="34" charset="0"/>
                </a:rPr>
                <a:t>timing of major releases</a:t>
              </a:r>
              <a:r>
                <a:rPr lang="en-AU" sz="3000" dirty="0" smtClean="0">
                  <a:latin typeface="+mn-lt"/>
                  <a:cs typeface="Segoe UI" pitchFamily="34" charset="0"/>
                </a:rPr>
                <a:t>, </a:t>
              </a:r>
              <a:r>
                <a:rPr lang="en-AU" sz="3000" dirty="0" smtClean="0">
                  <a:solidFill>
                    <a:srgbClr val="4AA0B1"/>
                  </a:solidFill>
                  <a:latin typeface="+mn-lt"/>
                  <a:cs typeface="Segoe UI" pitchFamily="34" charset="0"/>
                </a:rPr>
                <a:t>released quantities</a:t>
              </a:r>
              <a:r>
                <a:rPr lang="en-AU" sz="3000" dirty="0" smtClean="0">
                  <a:latin typeface="+mn-lt"/>
                  <a:cs typeface="Segoe UI" pitchFamily="34" charset="0"/>
                </a:rPr>
                <a:t>, and </a:t>
              </a:r>
              <a:r>
                <a:rPr lang="en-AU" sz="3000" dirty="0" smtClean="0">
                  <a:solidFill>
                    <a:srgbClr val="4AA0B1"/>
                  </a:solidFill>
                  <a:latin typeface="+mn-lt"/>
                  <a:cs typeface="Segoe UI" pitchFamily="34" charset="0"/>
                </a:rPr>
                <a:t>isotopic composition</a:t>
              </a:r>
              <a:r>
                <a:rPr lang="en-AU" sz="3000" dirty="0" smtClean="0">
                  <a:latin typeface="+mn-lt"/>
                  <a:cs typeface="Segoe UI" pitchFamily="34" charset="0"/>
                </a:rPr>
                <a:t>. In addition, </a:t>
              </a:r>
              <a:r>
                <a:rPr lang="en-AU" sz="3000" dirty="0" smtClean="0">
                  <a:solidFill>
                    <a:srgbClr val="4AA0B1"/>
                  </a:solidFill>
                  <a:latin typeface="+mn-lt"/>
                  <a:cs typeface="Segoe UI" pitchFamily="34" charset="0"/>
                </a:rPr>
                <a:t>particle size </a:t>
              </a:r>
              <a:r>
                <a:rPr lang="en-AU" sz="3000" dirty="0" smtClean="0">
                  <a:latin typeface="+mn-lt"/>
                  <a:cs typeface="Segoe UI" pitchFamily="34" charset="0"/>
                </a:rPr>
                <a:t>and variables related to plume rise (</a:t>
              </a:r>
              <a:r>
                <a:rPr lang="en-AU" sz="3000" dirty="0" smtClean="0">
                  <a:solidFill>
                    <a:srgbClr val="4AA0B1"/>
                  </a:solidFill>
                  <a:latin typeface="+mn-lt"/>
                  <a:cs typeface="Segoe UI" pitchFamily="34" charset="0"/>
                </a:rPr>
                <a:t>temperature and exit velocity</a:t>
              </a:r>
              <a:r>
                <a:rPr lang="en-AU" sz="3000" dirty="0" smtClean="0">
                  <a:latin typeface="+mn-lt"/>
                  <a:cs typeface="Segoe UI" pitchFamily="34" charset="0"/>
                </a:rPr>
                <a:t>) may also be of value, although more difficult to assess, and of secondary importance for the ADM calculations. The uncertainties on these variables stem from lack of information (on availability of systems, operators actions…), partial understanding of physical phenomena that take place in the reactor during an accident (</a:t>
              </a:r>
              <a:r>
                <a:rPr lang="en-AU" sz="3000" dirty="0" smtClean="0">
                  <a:solidFill>
                    <a:srgbClr val="4AA0B1"/>
                  </a:solidFill>
                  <a:latin typeface="+mn-lt"/>
                  <a:cs typeface="Segoe UI" pitchFamily="34" charset="0"/>
                </a:rPr>
                <a:t>epistemic uncertainties</a:t>
              </a:r>
              <a:r>
                <a:rPr lang="en-AU" sz="3000" dirty="0" smtClean="0">
                  <a:latin typeface="+mn-lt"/>
                  <a:cs typeface="Segoe UI" pitchFamily="34" charset="0"/>
                </a:rPr>
                <a:t>), human errors, modelling tools and methods. </a:t>
              </a:r>
            </a:p>
            <a:p>
              <a:pPr algn="just" eaLnBrk="1" hangingPunct="1"/>
              <a:r>
                <a:rPr lang="en-US" sz="3000" dirty="0">
                  <a:latin typeface="+mn-lt"/>
                  <a:cs typeface="Segoe UI" pitchFamily="34" charset="0"/>
                </a:rPr>
                <a:t>Integral severe accident reference codes offer the opportunity to study in detail severe accident scenarios, including the evaluation of source terms. The computer time needed to evaluate the outcome of a given scenario makes the use of these codes impossible in the context of emergency situation. In order to benefit from the knowledge of Integral severe accident reference codes, one can however rely on pre-calculated scenarios. </a:t>
              </a:r>
              <a:r>
                <a:rPr lang="en-US" sz="3000" dirty="0" smtClean="0">
                  <a:latin typeface="+mn-lt"/>
                  <a:cs typeface="Segoe UI" pitchFamily="34" charset="0"/>
                </a:rPr>
                <a:t>In </a:t>
              </a:r>
              <a:r>
                <a:rPr lang="en-US" sz="3000" dirty="0">
                  <a:latin typeface="+mn-lt"/>
                  <a:cs typeface="Segoe UI" pitchFamily="34" charset="0"/>
                </a:rPr>
                <a:t>the framework of the FASTNET project the use of Bayesian Networks, in addition of other tools, was investigated (Chevalier </a:t>
              </a:r>
              <a:r>
                <a:rPr lang="en-US" sz="3000" dirty="0" err="1">
                  <a:latin typeface="+mn-lt"/>
                  <a:cs typeface="Segoe UI" pitchFamily="34" charset="0"/>
                </a:rPr>
                <a:t>Jabet</a:t>
              </a:r>
              <a:r>
                <a:rPr lang="en-US" sz="3000" dirty="0">
                  <a:latin typeface="+mn-lt"/>
                  <a:cs typeface="Segoe UI" pitchFamily="34" charset="0"/>
                </a:rPr>
                <a:t> et al, 2019). An extract of this database was used as input to the CONFIDENCE project to perform ensemble simulations for the so-called REM-long release scenario. The primary goal was to </a:t>
              </a:r>
              <a:r>
                <a:rPr lang="en-AU" sz="3000" dirty="0" smtClean="0">
                  <a:latin typeface="+mn-lt"/>
                  <a:cs typeface="Segoe UI" pitchFamily="34" charset="0"/>
                </a:rPr>
                <a:t>to gain knowledge on the uncertainties related to source terms for a chosen accident scenario. The aim is to have an ensemble of source terms, including the release kinetics for all relevant isotopes (i.e. released quantity as a function of time), whose spread is representative of the uncertainties. They can then be further propagated through atmospheric dispersion models to infer their impact on relevant endpoints such as doses and deposition.</a:t>
              </a:r>
            </a:p>
          </p:txBody>
        </p:sp>
      </p:grpSp>
      <p:pic>
        <p:nvPicPr>
          <p:cNvPr id="115" name="Picture 11" descr="IRSN_logo"/>
          <p:cNvPicPr>
            <a:picLocks noChangeAspect="1" noChangeArrowheads="1"/>
          </p:cNvPicPr>
          <p:nvPr/>
        </p:nvPicPr>
        <p:blipFill>
          <a:blip r:embed="rId10">
            <a:extLst>
              <a:ext uri="{28A0092B-C50C-407E-A947-70E740481C1C}">
                <a14:useLocalDpi xmlns:a14="http://schemas.microsoft.com/office/drawing/2010/main" val="0"/>
              </a:ext>
            </a:extLst>
          </a:blip>
          <a:srcRect b="51863"/>
          <a:stretch>
            <a:fillRect/>
          </a:stretch>
        </p:blipFill>
        <p:spPr bwMode="auto">
          <a:xfrm>
            <a:off x="1579417" y="1458462"/>
            <a:ext cx="3541223" cy="111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e 12"/>
          <p:cNvGrpSpPr/>
          <p:nvPr/>
        </p:nvGrpSpPr>
        <p:grpSpPr>
          <a:xfrm>
            <a:off x="1258458" y="17647219"/>
            <a:ext cx="27720925" cy="5641547"/>
            <a:chOff x="1305780" y="17787719"/>
            <a:chExt cx="27720925" cy="5641547"/>
          </a:xfrm>
        </p:grpSpPr>
        <p:sp>
          <p:nvSpPr>
            <p:cNvPr id="49" name="Rectangle 502"/>
            <p:cNvSpPr/>
            <p:nvPr/>
          </p:nvSpPr>
          <p:spPr bwMode="auto">
            <a:xfrm>
              <a:off x="1305780" y="17787719"/>
              <a:ext cx="27720925" cy="5641547"/>
            </a:xfrm>
            <a:prstGeom prst="rect">
              <a:avLst/>
            </a:prstGeom>
            <a:solidFill>
              <a:schemeClr val="bg1">
                <a:alpha val="99000"/>
              </a:schemeClr>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en-US" sz="2800" dirty="0">
                <a:latin typeface="+mn-lt"/>
                <a:ea typeface="Segoe UI" pitchFamily="34" charset="0"/>
                <a:cs typeface="Segoe UI" pitchFamily="34" charset="0"/>
              </a:endParaRPr>
            </a:p>
          </p:txBody>
        </p:sp>
        <p:sp>
          <p:nvSpPr>
            <p:cNvPr id="50" name="Text Box 12"/>
            <p:cNvSpPr txBox="1">
              <a:spLocks noChangeArrowheads="1"/>
            </p:cNvSpPr>
            <p:nvPr/>
          </p:nvSpPr>
          <p:spPr bwMode="auto">
            <a:xfrm>
              <a:off x="1485425" y="17884277"/>
              <a:ext cx="2652953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Use of the severe accident code ASTEC to compute a source term database that takes into account uncertainties</a:t>
              </a:r>
              <a:endParaRPr lang="en-AU" sz="4000" b="1" dirty="0">
                <a:solidFill>
                  <a:srgbClr val="4AA0B1"/>
                </a:solidFill>
                <a:latin typeface="+mj-lt"/>
                <a:cs typeface="Segoe UI" pitchFamily="34" charset="0"/>
              </a:endParaRPr>
            </a:p>
          </p:txBody>
        </p:sp>
        <p:sp>
          <p:nvSpPr>
            <p:cNvPr id="65" name="Text Box 12"/>
            <p:cNvSpPr txBox="1">
              <a:spLocks noChangeArrowheads="1"/>
            </p:cNvSpPr>
            <p:nvPr/>
          </p:nvSpPr>
          <p:spPr bwMode="auto">
            <a:xfrm>
              <a:off x="1590908" y="18776413"/>
              <a:ext cx="8344754" cy="3087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2800" dirty="0" smtClean="0">
                  <a:latin typeface="+mn-lt"/>
                  <a:cs typeface="Segoe UI" pitchFamily="34" charset="0"/>
                </a:rPr>
                <a:t>FASTNET: </a:t>
              </a:r>
              <a:r>
                <a:rPr lang="en-US" sz="2800" dirty="0">
                  <a:latin typeface="+mn-lt"/>
                  <a:cs typeface="Segoe UI" pitchFamily="34" charset="0"/>
                </a:rPr>
                <a:t>European project dedicated to harmonize approaches to manage nuclear emergencies among European entities, </a:t>
              </a:r>
              <a:r>
                <a:rPr lang="en-US" sz="2800" dirty="0" smtClean="0">
                  <a:latin typeface="+mn-lt"/>
                  <a:cs typeface="Segoe UI" pitchFamily="34" charset="0"/>
                </a:rPr>
                <a:t>and share </a:t>
              </a:r>
              <a:r>
                <a:rPr lang="en-US" sz="2800" dirty="0">
                  <a:latin typeface="+mn-lt"/>
                  <a:cs typeface="Segoe UI" pitchFamily="34" charset="0"/>
                </a:rPr>
                <a:t>knowledge on severe accidents </a:t>
              </a:r>
              <a:r>
                <a:rPr lang="en-US" sz="2800" dirty="0" smtClean="0">
                  <a:latin typeface="+mn-lt"/>
                  <a:cs typeface="Segoe UI" pitchFamily="34" charset="0"/>
                </a:rPr>
                <a:t>phenomenology. Within WP2, IRSN constructed a database </a:t>
              </a:r>
              <a:r>
                <a:rPr lang="en-GB" sz="2800" dirty="0" smtClean="0">
                  <a:latin typeface="+mn-lt"/>
                </a:rPr>
                <a:t>using </a:t>
              </a:r>
              <a:r>
                <a:rPr lang="en-GB" sz="2800" dirty="0">
                  <a:latin typeface="+mn-lt"/>
                </a:rPr>
                <a:t>machine learning techniques on a set of pre-calculated  scenarios by the ASTEC (</a:t>
              </a:r>
              <a:r>
                <a:rPr lang="en-GB" sz="2800" dirty="0" err="1">
                  <a:latin typeface="+mn-lt"/>
                </a:rPr>
                <a:t>Chatelard</a:t>
              </a:r>
              <a:r>
                <a:rPr lang="en-GB" sz="2800" dirty="0">
                  <a:latin typeface="+mn-lt"/>
                </a:rPr>
                <a:t> et al., 2014) severe accident </a:t>
              </a:r>
              <a:r>
                <a:rPr lang="en-GB" sz="2800" dirty="0" smtClean="0">
                  <a:latin typeface="+mn-lt"/>
                </a:rPr>
                <a:t>code.</a:t>
              </a:r>
              <a:endParaRPr lang="en-US" sz="2800" dirty="0">
                <a:latin typeface="+mn-lt"/>
                <a:cs typeface="Segoe UI" pitchFamily="34" charset="0"/>
              </a:endParaRPr>
            </a:p>
          </p:txBody>
        </p:sp>
        <p:sp>
          <p:nvSpPr>
            <p:cNvPr id="79" name="Text Box 12"/>
            <p:cNvSpPr txBox="1">
              <a:spLocks noChangeArrowheads="1"/>
            </p:cNvSpPr>
            <p:nvPr/>
          </p:nvSpPr>
          <p:spPr bwMode="auto">
            <a:xfrm>
              <a:off x="10220791" y="19021194"/>
              <a:ext cx="7839344" cy="4226453"/>
            </a:xfrm>
            <a:prstGeom prst="rect">
              <a:avLst/>
            </a:prstGeom>
            <a:solidFill>
              <a:srgbClr val="B8DBE2">
                <a:alpha val="40000"/>
              </a:srgbClr>
            </a:solidFill>
            <a:ln w="9525">
              <a:noFill/>
              <a:miter lim="800000"/>
              <a:headEnd/>
              <a:tailEnd/>
            </a:ln>
            <a:effectLst>
              <a:outerShdw dist="35921" dir="2700000" algn="ctr" rotWithShape="0">
                <a:schemeClr val="bg2"/>
              </a:outerShdw>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b="1" dirty="0" smtClean="0">
                  <a:solidFill>
                    <a:srgbClr val="4AA0B1"/>
                  </a:solidFill>
                  <a:latin typeface="+mn-lt"/>
                  <a:cs typeface="Segoe UI" pitchFamily="34" charset="0"/>
                </a:rPr>
                <a:t>Uncertain variables related to the scenario:</a:t>
              </a:r>
            </a:p>
            <a:p>
              <a:pPr marL="457200" indent="-457200" algn="just" eaLnBrk="1" hangingPunct="1">
                <a:buFont typeface="Arial" panose="020B0604020202020204" pitchFamily="34" charset="0"/>
                <a:buChar char="•"/>
              </a:pPr>
              <a:r>
                <a:rPr lang="en-US" sz="3000" dirty="0" smtClean="0">
                  <a:solidFill>
                    <a:srgbClr val="4AA0B1"/>
                  </a:solidFill>
                  <a:latin typeface="+mn-lt"/>
                  <a:cs typeface="Segoe UI" pitchFamily="34" charset="0"/>
                </a:rPr>
                <a:t>Break size </a:t>
              </a:r>
              <a:r>
                <a:rPr lang="en-US" sz="3000" dirty="0" smtClean="0">
                  <a:latin typeface="+mn-lt"/>
                  <a:cs typeface="Segoe UI" pitchFamily="34" charset="0"/>
                </a:rPr>
                <a:t>3 or 12 inches </a:t>
              </a:r>
              <a:endParaRPr lang="en-US" sz="3000" dirty="0">
                <a:latin typeface="+mn-lt"/>
                <a:cs typeface="Segoe UI" pitchFamily="34" charset="0"/>
              </a:endParaRPr>
            </a:p>
            <a:p>
              <a:pPr marL="457200" indent="-457200" algn="just" eaLnBrk="1" hangingPunct="1">
                <a:buFont typeface="Arial" panose="020B0604020202020204" pitchFamily="34" charset="0"/>
                <a:buChar char="•"/>
              </a:pPr>
              <a:r>
                <a:rPr lang="en-US" sz="3000" dirty="0" smtClean="0">
                  <a:solidFill>
                    <a:srgbClr val="4AA0B1"/>
                  </a:solidFill>
                  <a:latin typeface="+mn-lt"/>
                  <a:cs typeface="Segoe UI" pitchFamily="34" charset="0"/>
                </a:rPr>
                <a:t>Break position</a:t>
              </a:r>
              <a:r>
                <a:rPr lang="en-US" sz="3000" dirty="0" smtClean="0">
                  <a:latin typeface="+mn-lt"/>
                  <a:cs typeface="Segoe UI" pitchFamily="34" charset="0"/>
                </a:rPr>
                <a:t>: can </a:t>
              </a:r>
              <a:r>
                <a:rPr lang="en-US" sz="3000" dirty="0">
                  <a:latin typeface="+mn-lt"/>
                  <a:cs typeface="Segoe UI" pitchFamily="34" charset="0"/>
                </a:rPr>
                <a:t>be </a:t>
              </a:r>
              <a:r>
                <a:rPr lang="en-US" sz="3000" dirty="0" smtClean="0">
                  <a:latin typeface="+mn-lt"/>
                  <a:cs typeface="Segoe UI" pitchFamily="34" charset="0"/>
                </a:rPr>
                <a:t>on </a:t>
              </a:r>
              <a:r>
                <a:rPr lang="en-US" sz="3000" dirty="0">
                  <a:latin typeface="+mn-lt"/>
                  <a:cs typeface="Segoe UI" pitchFamily="34" charset="0"/>
                </a:rPr>
                <a:t>cold </a:t>
              </a:r>
              <a:r>
                <a:rPr lang="en-US" sz="3000" dirty="0" smtClean="0">
                  <a:latin typeface="+mn-lt"/>
                  <a:cs typeface="Segoe UI" pitchFamily="34" charset="0"/>
                </a:rPr>
                <a:t>leg or </a:t>
              </a:r>
              <a:r>
                <a:rPr lang="en-US" sz="3000" dirty="0">
                  <a:latin typeface="+mn-lt"/>
                  <a:cs typeface="Segoe UI" pitchFamily="34" charset="0"/>
                </a:rPr>
                <a:t>hot leg </a:t>
              </a:r>
              <a:endParaRPr lang="en-US" sz="3000" dirty="0" smtClean="0">
                <a:latin typeface="+mn-lt"/>
                <a:cs typeface="Segoe UI" pitchFamily="34" charset="0"/>
              </a:endParaRPr>
            </a:p>
            <a:p>
              <a:pPr marL="457200" indent="-457200" algn="just" eaLnBrk="1" hangingPunct="1">
                <a:buFont typeface="Arial" panose="020B0604020202020204" pitchFamily="34" charset="0"/>
                <a:buChar char="•"/>
              </a:pPr>
              <a:r>
                <a:rPr lang="en-US" sz="3000" dirty="0" smtClean="0">
                  <a:solidFill>
                    <a:srgbClr val="4AA0B1"/>
                  </a:solidFill>
                  <a:latin typeface="+mn-lt"/>
                  <a:cs typeface="Segoe UI" pitchFamily="34" charset="0"/>
                </a:rPr>
                <a:t>Systems</a:t>
              </a:r>
              <a:r>
                <a:rPr lang="en-US" sz="3000" dirty="0" smtClean="0">
                  <a:latin typeface="+mn-lt"/>
                  <a:cs typeface="Segoe UI" pitchFamily="34" charset="0"/>
                </a:rPr>
                <a:t>: no safety injection (SI) available; CSS can be working or not at the initiator time;</a:t>
              </a:r>
            </a:p>
            <a:p>
              <a:pPr marL="457200" indent="-457200" algn="just" eaLnBrk="1" hangingPunct="1">
                <a:buFont typeface="Arial" panose="020B0604020202020204" pitchFamily="34" charset="0"/>
                <a:buChar char="•"/>
              </a:pPr>
              <a:r>
                <a:rPr lang="en-US" sz="3000" dirty="0" smtClean="0">
                  <a:solidFill>
                    <a:srgbClr val="4AA0B1"/>
                  </a:solidFill>
                  <a:latin typeface="+mn-lt"/>
                  <a:cs typeface="Segoe UI" pitchFamily="34" charset="0"/>
                </a:rPr>
                <a:t>Release rate </a:t>
              </a:r>
              <a:r>
                <a:rPr lang="en-US" sz="3000" dirty="0" smtClean="0">
                  <a:latin typeface="+mn-lt"/>
                  <a:cs typeface="Segoe UI" pitchFamily="34" charset="0"/>
                </a:rPr>
                <a:t>of fission products (FP) the containment building, </a:t>
              </a:r>
            </a:p>
            <a:p>
              <a:pPr marL="457200" indent="-457200" algn="just" eaLnBrk="1" hangingPunct="1">
                <a:buFont typeface="Arial" panose="020B0604020202020204" pitchFamily="34" charset="0"/>
                <a:buChar char="•"/>
              </a:pPr>
              <a:r>
                <a:rPr lang="en-US" sz="3000" dirty="0" smtClean="0">
                  <a:solidFill>
                    <a:srgbClr val="4AA0B1"/>
                  </a:solidFill>
                  <a:latin typeface="+mn-lt"/>
                  <a:cs typeface="Segoe UI" pitchFamily="34" charset="0"/>
                </a:rPr>
                <a:t>release routes</a:t>
              </a:r>
              <a:r>
                <a:rPr lang="en-US" sz="3000" dirty="0" smtClean="0">
                  <a:latin typeface="+mn-lt"/>
                  <a:cs typeface="Segoe UI" pitchFamily="34" charset="0"/>
                </a:rPr>
                <a:t>.  </a:t>
              </a:r>
            </a:p>
            <a:p>
              <a:pPr marL="457200" indent="-457200" algn="just" eaLnBrk="1" hangingPunct="1">
                <a:buFont typeface="Arial" panose="020B0604020202020204" pitchFamily="34" charset="0"/>
                <a:buChar char="•"/>
              </a:pPr>
              <a:r>
                <a:rPr lang="en-US" sz="3000" dirty="0" smtClean="0">
                  <a:latin typeface="+mn-lt"/>
                  <a:cs typeface="Segoe UI" pitchFamily="34" charset="0"/>
                </a:rPr>
                <a:t>At vessel rupture, </a:t>
              </a:r>
              <a:r>
                <a:rPr lang="en-US" sz="3000" dirty="0" smtClean="0">
                  <a:solidFill>
                    <a:srgbClr val="4AA0B1"/>
                  </a:solidFill>
                  <a:latin typeface="+mn-lt"/>
                  <a:cs typeface="Segoe UI" pitchFamily="34" charset="0"/>
                </a:rPr>
                <a:t>mass of the corium slump</a:t>
              </a:r>
            </a:p>
          </p:txBody>
        </p:sp>
        <p:sp>
          <p:nvSpPr>
            <p:cNvPr id="4" name="Flèche droite 3"/>
            <p:cNvSpPr/>
            <p:nvPr/>
          </p:nvSpPr>
          <p:spPr>
            <a:xfrm>
              <a:off x="18102352" y="20662970"/>
              <a:ext cx="950743" cy="480261"/>
            </a:xfrm>
            <a:prstGeom prst="rightArrow">
              <a:avLst/>
            </a:prstGeom>
            <a:solidFill>
              <a:srgbClr val="4AA0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1" name="Text Box 12"/>
            <p:cNvSpPr txBox="1">
              <a:spLocks noChangeArrowheads="1"/>
            </p:cNvSpPr>
            <p:nvPr/>
          </p:nvSpPr>
          <p:spPr bwMode="auto">
            <a:xfrm>
              <a:off x="19190728" y="18544091"/>
              <a:ext cx="9646698" cy="4842006"/>
            </a:xfrm>
            <a:prstGeom prst="rect">
              <a:avLst/>
            </a:prstGeom>
            <a:solidFill>
              <a:srgbClr val="B8DBE2">
                <a:alpha val="40000"/>
              </a:srgbClr>
            </a:solidFill>
            <a:ln w="9525">
              <a:noFill/>
              <a:miter lim="800000"/>
              <a:headEnd/>
              <a:tailEnd/>
            </a:ln>
            <a:effectLst>
              <a:outerShdw dist="35921" dir="2700000" algn="ctr" rotWithShape="0">
                <a:schemeClr val="bg2"/>
              </a:outerShdw>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b="1" dirty="0" smtClean="0">
                  <a:solidFill>
                    <a:srgbClr val="4AA0B1"/>
                  </a:solidFill>
                  <a:latin typeface="+mn-lt"/>
                  <a:cs typeface="Segoe UI" pitchFamily="34" charset="0"/>
                </a:rPr>
                <a:t>Uncertainties taken into account:</a:t>
              </a:r>
            </a:p>
            <a:p>
              <a:pPr marL="457200" indent="-457200" algn="just" eaLnBrk="1" hangingPunct="1">
                <a:buFont typeface="Arial" panose="020B0604020202020204" pitchFamily="34" charset="0"/>
                <a:buChar char="•"/>
              </a:pPr>
              <a:r>
                <a:rPr lang="en-US" sz="2800" dirty="0" smtClean="0">
                  <a:latin typeface="+mj-lt"/>
                  <a:cs typeface="Segoe UI" pitchFamily="34" charset="0"/>
                </a:rPr>
                <a:t>Variability on </a:t>
              </a:r>
              <a:r>
                <a:rPr lang="en-US" sz="2800" dirty="0" smtClean="0">
                  <a:solidFill>
                    <a:srgbClr val="4AA0B1"/>
                  </a:solidFill>
                  <a:latin typeface="+mj-lt"/>
                  <a:cs typeface="Segoe UI" pitchFamily="34" charset="0"/>
                </a:rPr>
                <a:t>break size</a:t>
              </a:r>
              <a:r>
                <a:rPr lang="en-US" sz="2800" b="1" dirty="0" smtClean="0">
                  <a:solidFill>
                    <a:srgbClr val="4AA0B1"/>
                  </a:solidFill>
                  <a:latin typeface="+mj-lt"/>
                  <a:cs typeface="Segoe UI" pitchFamily="34" charset="0"/>
                </a:rPr>
                <a:t> </a:t>
              </a:r>
              <a:r>
                <a:rPr lang="en-US" sz="2800" b="1" dirty="0" smtClean="0">
                  <a:latin typeface="+mj-lt"/>
                  <a:cs typeface="Segoe UI" pitchFamily="34" charset="0"/>
                </a:rPr>
                <a:t>+/- 1 inch</a:t>
              </a:r>
            </a:p>
            <a:p>
              <a:pPr marL="457200" indent="-457200" algn="just" eaLnBrk="1" hangingPunct="1">
                <a:buFont typeface="Arial" panose="020B0604020202020204" pitchFamily="34" charset="0"/>
                <a:buChar char="•"/>
              </a:pPr>
              <a:r>
                <a:rPr lang="en-US" sz="2800" dirty="0" smtClean="0">
                  <a:solidFill>
                    <a:srgbClr val="4AA0B1"/>
                  </a:solidFill>
                  <a:latin typeface="+mj-lt"/>
                  <a:cs typeface="Segoe UI" pitchFamily="34" charset="0"/>
                </a:rPr>
                <a:t>Release rate of FP </a:t>
              </a:r>
              <a:r>
                <a:rPr lang="en-US" sz="2800" dirty="0" smtClean="0">
                  <a:latin typeface="+mj-lt"/>
                  <a:cs typeface="Segoe UI" pitchFamily="34" charset="0"/>
                </a:rPr>
                <a:t>from containment building </a:t>
              </a:r>
              <a:r>
                <a:rPr lang="en-US" sz="2800" b="1" dirty="0">
                  <a:latin typeface="+mj-lt"/>
                </a:rPr>
                <a:t>[1; 10</a:t>
              </a:r>
              <a:r>
                <a:rPr lang="en-US" sz="2800" b="1" dirty="0" smtClean="0">
                  <a:latin typeface="+mj-lt"/>
                </a:rPr>
                <a:t>]</a:t>
              </a:r>
            </a:p>
            <a:p>
              <a:pPr marL="457200" indent="-457200" algn="just" eaLnBrk="1" hangingPunct="1">
                <a:buFont typeface="Arial" panose="020B0604020202020204" pitchFamily="34" charset="0"/>
                <a:buChar char="•"/>
              </a:pPr>
              <a:r>
                <a:rPr lang="en-US" sz="2800" dirty="0" smtClean="0">
                  <a:latin typeface="+mj-lt"/>
                </a:rPr>
                <a:t>distribution </a:t>
              </a:r>
              <a:r>
                <a:rPr lang="en-US" sz="2800" dirty="0">
                  <a:latin typeface="+mj-lt"/>
                </a:rPr>
                <a:t>of the </a:t>
              </a:r>
              <a:r>
                <a:rPr lang="en-US" sz="2800" dirty="0">
                  <a:solidFill>
                    <a:srgbClr val="4AA0B1"/>
                  </a:solidFill>
                  <a:latin typeface="+mj-lt"/>
                </a:rPr>
                <a:t>leak rate </a:t>
              </a:r>
              <a:r>
                <a:rPr lang="en-US" sz="2800" dirty="0" smtClean="0">
                  <a:solidFill>
                    <a:srgbClr val="4AA0B1"/>
                  </a:solidFill>
                  <a:latin typeface="+mj-lt"/>
                </a:rPr>
                <a:t>from main containment </a:t>
              </a:r>
              <a:r>
                <a:rPr lang="en-US" sz="2800" dirty="0" smtClean="0">
                  <a:latin typeface="+mj-lt"/>
                </a:rPr>
                <a:t>to </a:t>
              </a:r>
              <a:r>
                <a:rPr lang="en-US" sz="2800" dirty="0">
                  <a:latin typeface="+mj-lt"/>
                </a:rPr>
                <a:t>the </a:t>
              </a:r>
              <a:r>
                <a:rPr lang="en-US" sz="2800" dirty="0" smtClean="0">
                  <a:latin typeface="+mj-lt"/>
                </a:rPr>
                <a:t>auxiliary buildings </a:t>
              </a:r>
              <a:r>
                <a:rPr lang="en-US" sz="2800" b="1" dirty="0">
                  <a:latin typeface="+mj-lt"/>
                </a:rPr>
                <a:t>[1; 2] </a:t>
              </a:r>
              <a:r>
                <a:rPr lang="en-US" sz="2800" dirty="0">
                  <a:latin typeface="+mj-lt"/>
                </a:rPr>
                <a:t>times the best-estimate </a:t>
              </a:r>
              <a:r>
                <a:rPr lang="en-US" sz="2800" dirty="0" smtClean="0">
                  <a:latin typeface="+mj-lt"/>
                </a:rPr>
                <a:t>value.</a:t>
              </a:r>
            </a:p>
            <a:p>
              <a:pPr marL="457200" indent="-457200" algn="just" eaLnBrk="1" hangingPunct="1">
                <a:buFont typeface="Arial" panose="020B0604020202020204" pitchFamily="34" charset="0"/>
                <a:buChar char="•"/>
              </a:pPr>
              <a:r>
                <a:rPr lang="en-US" sz="2800" dirty="0" smtClean="0">
                  <a:latin typeface="+mj-lt"/>
                  <a:cs typeface="Segoe UI" pitchFamily="34" charset="0"/>
                </a:rPr>
                <a:t>if </a:t>
              </a:r>
              <a:r>
                <a:rPr lang="en-US" sz="2800" dirty="0">
                  <a:latin typeface="+mj-lt"/>
                  <a:cs typeface="Segoe UI" pitchFamily="34" charset="0"/>
                </a:rPr>
                <a:t>vessel </a:t>
              </a:r>
              <a:r>
                <a:rPr lang="en-US" sz="2800" dirty="0" smtClean="0">
                  <a:latin typeface="+mj-lt"/>
                  <a:cs typeface="Segoe UI" pitchFamily="34" charset="0"/>
                </a:rPr>
                <a:t>rupture, </a:t>
              </a:r>
              <a:r>
                <a:rPr lang="en-US" sz="2800" dirty="0" smtClean="0">
                  <a:solidFill>
                    <a:srgbClr val="4AA0B1"/>
                  </a:solidFill>
                  <a:latin typeface="+mj-lt"/>
                  <a:cs typeface="Segoe UI" pitchFamily="34" charset="0"/>
                </a:rPr>
                <a:t>mass </a:t>
              </a:r>
              <a:r>
                <a:rPr lang="en-US" sz="2800" dirty="0">
                  <a:solidFill>
                    <a:srgbClr val="4AA0B1"/>
                  </a:solidFill>
                  <a:latin typeface="+mj-lt"/>
                  <a:cs typeface="Segoe UI" pitchFamily="34" charset="0"/>
                </a:rPr>
                <a:t>of corium slump </a:t>
              </a:r>
              <a:r>
                <a:rPr lang="en-US" sz="2800" dirty="0">
                  <a:latin typeface="+mj-lt"/>
                  <a:cs typeface="Segoe UI" pitchFamily="34" charset="0"/>
                </a:rPr>
                <a:t>in the cavity </a:t>
              </a:r>
              <a:r>
                <a:rPr lang="en-US" sz="2800" dirty="0" smtClean="0">
                  <a:latin typeface="+mj-lt"/>
                  <a:cs typeface="Segoe UI" pitchFamily="34" charset="0"/>
                </a:rPr>
                <a:t>may </a:t>
              </a:r>
              <a:r>
                <a:rPr lang="en-US" sz="2800" dirty="0">
                  <a:latin typeface="+mj-lt"/>
                  <a:cs typeface="Segoe UI" pitchFamily="34" charset="0"/>
                </a:rPr>
                <a:t>range from </a:t>
              </a:r>
              <a:r>
                <a:rPr lang="en-US" sz="2800" b="1" dirty="0" smtClean="0">
                  <a:latin typeface="+mj-lt"/>
                  <a:cs typeface="Segoe UI" pitchFamily="34" charset="0"/>
                </a:rPr>
                <a:t>[1/2; 1] </a:t>
              </a:r>
              <a:r>
                <a:rPr lang="en-US" sz="2800" dirty="0" smtClean="0">
                  <a:latin typeface="+mj-lt"/>
                  <a:cs typeface="Segoe UI" pitchFamily="34" charset="0"/>
                </a:rPr>
                <a:t>times </a:t>
              </a:r>
              <a:r>
                <a:rPr lang="en-US" sz="2800" dirty="0">
                  <a:latin typeface="+mj-lt"/>
                  <a:cs typeface="Segoe UI" pitchFamily="34" charset="0"/>
                </a:rPr>
                <a:t>the amount of corium left in the lower head at vessel rupture </a:t>
              </a:r>
              <a:endParaRPr lang="en-US" sz="2800" dirty="0" smtClean="0">
                <a:latin typeface="+mj-lt"/>
                <a:cs typeface="Segoe UI" pitchFamily="34" charset="0"/>
              </a:endParaRPr>
            </a:p>
            <a:p>
              <a:pPr marL="457200" indent="-457200" algn="just" eaLnBrk="1" hangingPunct="1">
                <a:buFont typeface="Arial" panose="020B0604020202020204" pitchFamily="34" charset="0"/>
                <a:buChar char="•"/>
              </a:pPr>
              <a:r>
                <a:rPr lang="en-US" sz="2800" dirty="0" smtClean="0">
                  <a:latin typeface="+mj-lt"/>
                </a:rPr>
                <a:t>FP release </a:t>
              </a:r>
              <a:r>
                <a:rPr lang="en-US" sz="2800" dirty="0">
                  <a:latin typeface="+mj-lt"/>
                </a:rPr>
                <a:t>from </a:t>
              </a:r>
              <a:r>
                <a:rPr lang="en-US" sz="2800" dirty="0" smtClean="0">
                  <a:latin typeface="+mj-lt"/>
                </a:rPr>
                <a:t>fuel: </a:t>
              </a:r>
              <a:r>
                <a:rPr lang="en-US" sz="2800" dirty="0">
                  <a:solidFill>
                    <a:srgbClr val="4AA0B1"/>
                  </a:solidFill>
                  <a:latin typeface="+mj-lt"/>
                </a:rPr>
                <a:t>from a few % to 200% </a:t>
              </a:r>
              <a:r>
                <a:rPr lang="en-US" sz="2800" dirty="0" smtClean="0">
                  <a:latin typeface="+mj-lt"/>
                </a:rPr>
                <a:t>(depends on FP)</a:t>
              </a:r>
              <a:endParaRPr lang="en-US" sz="2800" dirty="0" smtClean="0">
                <a:latin typeface="+mj-lt"/>
                <a:cs typeface="Segoe UI" pitchFamily="34" charset="0"/>
              </a:endParaRPr>
            </a:p>
            <a:p>
              <a:pPr marL="457200" indent="-457200" algn="just" eaLnBrk="1" hangingPunct="1">
                <a:buFont typeface="Arial" panose="020B0604020202020204" pitchFamily="34" charset="0"/>
                <a:buChar char="•"/>
              </a:pPr>
              <a:r>
                <a:rPr lang="en-US" sz="2800" dirty="0" smtClean="0">
                  <a:latin typeface="+mj-lt"/>
                  <a:cs typeface="Segoe UI" pitchFamily="34" charset="0"/>
                </a:rPr>
                <a:t>Iodine behavior</a:t>
              </a:r>
            </a:p>
            <a:p>
              <a:pPr marL="457200" indent="-457200" algn="just" eaLnBrk="1" hangingPunct="1">
                <a:buFont typeface="Arial" panose="020B0604020202020204" pitchFamily="34" charset="0"/>
                <a:buChar char="•"/>
              </a:pPr>
              <a:r>
                <a:rPr lang="en-US" sz="2800" dirty="0" smtClean="0">
                  <a:latin typeface="+mj-lt"/>
                  <a:cs typeface="Segoe UI" pitchFamily="34" charset="0"/>
                </a:rPr>
                <a:t>MCCI-related uncertainties are around </a:t>
              </a:r>
              <a:r>
                <a:rPr lang="en-GB" sz="2800" b="1" dirty="0" smtClean="0">
                  <a:latin typeface="+mj-lt"/>
                </a:rPr>
                <a:t>[~</a:t>
              </a:r>
              <a:r>
                <a:rPr lang="en-GB" sz="2800" b="1" dirty="0">
                  <a:latin typeface="+mj-lt"/>
                </a:rPr>
                <a:t>10</a:t>
              </a:r>
              <a:r>
                <a:rPr lang="en-GB" sz="2800" b="1" dirty="0" smtClean="0">
                  <a:latin typeface="+mj-lt"/>
                </a:rPr>
                <a:t>%]</a:t>
              </a:r>
              <a:endParaRPr lang="en-US" sz="2800" b="1" dirty="0" smtClean="0">
                <a:latin typeface="+mj-lt"/>
                <a:cs typeface="Segoe UI" pitchFamily="34" charset="0"/>
              </a:endParaRPr>
            </a:p>
          </p:txBody>
        </p:sp>
        <p:sp>
          <p:nvSpPr>
            <p:cNvPr id="116" name="Text Box 12"/>
            <p:cNvSpPr txBox="1">
              <a:spLocks noChangeArrowheads="1"/>
            </p:cNvSpPr>
            <p:nvPr/>
          </p:nvSpPr>
          <p:spPr bwMode="auto">
            <a:xfrm>
              <a:off x="1485425" y="21958172"/>
              <a:ext cx="8431249" cy="13641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2800" dirty="0">
                  <a:latin typeface="+mn-lt"/>
                  <a:cs typeface="Segoe UI" pitchFamily="34" charset="0"/>
                </a:rPr>
                <a:t> The input deck models </a:t>
              </a:r>
              <a:r>
                <a:rPr lang="en-US" sz="2800" b="1" dirty="0">
                  <a:latin typeface="+mn-lt"/>
                  <a:cs typeface="Segoe UI" pitchFamily="34" charset="0"/>
                </a:rPr>
                <a:t>a French PWR 900 </a:t>
              </a:r>
              <a:r>
                <a:rPr lang="en-US" sz="2800" b="1" dirty="0" smtClean="0">
                  <a:latin typeface="+mn-lt"/>
                  <a:cs typeface="Segoe UI" pitchFamily="34" charset="0"/>
                </a:rPr>
                <a:t>MW. </a:t>
              </a:r>
              <a:r>
                <a:rPr lang="en-US" sz="2800" dirty="0" smtClean="0">
                  <a:latin typeface="+mn-lt"/>
                  <a:cs typeface="Segoe UI" pitchFamily="34" charset="0"/>
                </a:rPr>
                <a:t>The initiating event is </a:t>
              </a:r>
              <a:r>
                <a:rPr lang="en-US" sz="2800" b="1" dirty="0" smtClean="0">
                  <a:latin typeface="+mn-lt"/>
                  <a:cs typeface="Segoe UI" pitchFamily="34" charset="0"/>
                </a:rPr>
                <a:t>the </a:t>
              </a:r>
              <a:r>
                <a:rPr lang="en-US" sz="2800" b="1" dirty="0">
                  <a:latin typeface="+mn-lt"/>
                  <a:cs typeface="Segoe UI" pitchFamily="34" charset="0"/>
                </a:rPr>
                <a:t>opening of a break on the primary circuit</a:t>
              </a:r>
              <a:r>
                <a:rPr lang="en-US" sz="2800" dirty="0">
                  <a:latin typeface="+mn-lt"/>
                  <a:cs typeface="Segoe UI" pitchFamily="34" charset="0"/>
                </a:rPr>
                <a:t>. </a:t>
              </a:r>
              <a:r>
                <a:rPr lang="en-US" sz="2800" dirty="0" smtClean="0">
                  <a:latin typeface="+mn-lt"/>
                  <a:cs typeface="Segoe UI" pitchFamily="34" charset="0"/>
                </a:rPr>
                <a:t>The calculation stops after 72 hours</a:t>
              </a:r>
              <a:r>
                <a:rPr lang="en-US" sz="2800" b="1" dirty="0" smtClean="0">
                  <a:latin typeface="+mn-lt"/>
                  <a:cs typeface="Segoe UI" pitchFamily="34" charset="0"/>
                </a:rPr>
                <a:t>.</a:t>
              </a:r>
              <a:endParaRPr lang="en-US" sz="2800" dirty="0">
                <a:latin typeface="+mn-lt"/>
                <a:cs typeface="Segoe UI" pitchFamily="34" charset="0"/>
              </a:endParaRPr>
            </a:p>
          </p:txBody>
        </p:sp>
      </p:grpSp>
      <p:grpSp>
        <p:nvGrpSpPr>
          <p:cNvPr id="22" name="Groupe 21"/>
          <p:cNvGrpSpPr>
            <a:grpSpLocks noChangeAspect="1"/>
          </p:cNvGrpSpPr>
          <p:nvPr/>
        </p:nvGrpSpPr>
        <p:grpSpPr>
          <a:xfrm>
            <a:off x="15381392" y="23588391"/>
            <a:ext cx="5960765" cy="4680000"/>
            <a:chOff x="15381392" y="24001349"/>
            <a:chExt cx="6355093" cy="4988062"/>
          </a:xfrm>
        </p:grpSpPr>
        <p:pic>
          <p:nvPicPr>
            <p:cNvPr id="15" name="Imag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381392" y="24001349"/>
              <a:ext cx="6355093" cy="4988062"/>
            </a:xfrm>
            <a:prstGeom prst="rect">
              <a:avLst/>
            </a:prstGeom>
          </p:spPr>
        </p:pic>
        <p:sp>
          <p:nvSpPr>
            <p:cNvPr id="91" name="Rectangle 90"/>
            <p:cNvSpPr/>
            <p:nvPr/>
          </p:nvSpPr>
          <p:spPr>
            <a:xfrm>
              <a:off x="16060467" y="24251026"/>
              <a:ext cx="1952348" cy="545122"/>
            </a:xfrm>
            <a:prstGeom prst="rect">
              <a:avLst/>
            </a:prstGeom>
          </p:spPr>
          <p:txBody>
            <a:bodyPr wrap="square">
              <a:spAutoFit/>
            </a:bodyPr>
            <a:lstStyle/>
            <a:p>
              <a:pPr algn="just"/>
              <a:r>
                <a:rPr lang="en-US" sz="2800" b="1" dirty="0" smtClean="0">
                  <a:solidFill>
                    <a:srgbClr val="4AA0B1"/>
                  </a:solidFill>
                </a:rPr>
                <a:t>(a) </a:t>
              </a:r>
              <a:r>
                <a:rPr lang="en-US" sz="2800" b="1" baseline="30000" dirty="0" smtClean="0">
                  <a:solidFill>
                    <a:srgbClr val="4AA0B1"/>
                  </a:solidFill>
                </a:rPr>
                <a:t>133</a:t>
              </a:r>
              <a:r>
                <a:rPr lang="en-US" sz="2800" b="1" dirty="0" smtClean="0">
                  <a:solidFill>
                    <a:srgbClr val="4AA0B1"/>
                  </a:solidFill>
                </a:rPr>
                <a:t>Xe</a:t>
              </a:r>
              <a:endParaRPr lang="fr-FR" sz="2800" b="1" dirty="0">
                <a:solidFill>
                  <a:srgbClr val="4AA0B1"/>
                </a:solidFill>
              </a:endParaRPr>
            </a:p>
          </p:txBody>
        </p:sp>
      </p:grpSp>
      <p:grpSp>
        <p:nvGrpSpPr>
          <p:cNvPr id="24" name="Groupe 23"/>
          <p:cNvGrpSpPr>
            <a:grpSpLocks noChangeAspect="1"/>
          </p:cNvGrpSpPr>
          <p:nvPr/>
        </p:nvGrpSpPr>
        <p:grpSpPr>
          <a:xfrm>
            <a:off x="15550020" y="28619190"/>
            <a:ext cx="5960765" cy="4680000"/>
            <a:chOff x="15376175" y="28961121"/>
            <a:chExt cx="6355093" cy="4988062"/>
          </a:xfrm>
        </p:grpSpPr>
        <p:pic>
          <p:nvPicPr>
            <p:cNvPr id="20" name="Image 1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376175" y="28961121"/>
              <a:ext cx="6355093" cy="4988062"/>
            </a:xfrm>
            <a:prstGeom prst="rect">
              <a:avLst/>
            </a:prstGeom>
          </p:spPr>
        </p:pic>
        <p:sp>
          <p:nvSpPr>
            <p:cNvPr id="97" name="Rectangle 96"/>
            <p:cNvSpPr/>
            <p:nvPr/>
          </p:nvSpPr>
          <p:spPr>
            <a:xfrm>
              <a:off x="16819512" y="31940513"/>
              <a:ext cx="2012100" cy="523220"/>
            </a:xfrm>
            <a:prstGeom prst="rect">
              <a:avLst/>
            </a:prstGeom>
          </p:spPr>
          <p:txBody>
            <a:bodyPr wrap="square">
              <a:spAutoFit/>
            </a:bodyPr>
            <a:lstStyle/>
            <a:p>
              <a:pPr algn="just"/>
              <a:r>
                <a:rPr lang="en-US" sz="2800" b="1" dirty="0" smtClean="0">
                  <a:solidFill>
                    <a:srgbClr val="4AA0B1"/>
                  </a:solidFill>
                </a:rPr>
                <a:t>(c) </a:t>
              </a:r>
              <a:r>
                <a:rPr lang="en-US" sz="2800" b="1" baseline="30000" dirty="0" smtClean="0">
                  <a:solidFill>
                    <a:srgbClr val="4AA0B1"/>
                  </a:solidFill>
                </a:rPr>
                <a:t>137</a:t>
              </a:r>
              <a:r>
                <a:rPr lang="en-US" sz="2800" b="1" dirty="0" smtClean="0">
                  <a:solidFill>
                    <a:srgbClr val="4AA0B1"/>
                  </a:solidFill>
                </a:rPr>
                <a:t>Cs</a:t>
              </a:r>
              <a:endParaRPr lang="fr-FR" sz="2800" b="1" dirty="0">
                <a:solidFill>
                  <a:srgbClr val="4AA0B1"/>
                </a:solidFill>
              </a:endParaRPr>
            </a:p>
          </p:txBody>
        </p:sp>
      </p:grpSp>
      <p:grpSp>
        <p:nvGrpSpPr>
          <p:cNvPr id="27" name="Groupe 26"/>
          <p:cNvGrpSpPr/>
          <p:nvPr/>
        </p:nvGrpSpPr>
        <p:grpSpPr>
          <a:xfrm>
            <a:off x="22529978" y="28998772"/>
            <a:ext cx="5721892" cy="4390644"/>
            <a:chOff x="22529978" y="29352736"/>
            <a:chExt cx="5721892" cy="4390644"/>
          </a:xfrm>
        </p:grpSpPr>
        <p:grpSp>
          <p:nvGrpSpPr>
            <p:cNvPr id="25" name="Groupe 24"/>
            <p:cNvGrpSpPr/>
            <p:nvPr/>
          </p:nvGrpSpPr>
          <p:grpSpPr>
            <a:xfrm>
              <a:off x="22529978" y="29438507"/>
              <a:ext cx="5721892" cy="4304873"/>
              <a:chOff x="22843484" y="29348033"/>
              <a:chExt cx="5721892" cy="4304873"/>
            </a:xfrm>
          </p:grpSpPr>
          <p:pic>
            <p:nvPicPr>
              <p:cNvPr id="100" name="Picture 3"/>
              <p:cNvPicPr/>
              <p:nvPr/>
            </p:nvPicPr>
            <p:blipFill>
              <a:blip r:embed="rId13" cstate="print">
                <a:extLst>
                  <a:ext uri="{28A0092B-C50C-407E-A947-70E740481C1C}">
                    <a14:useLocalDpi xmlns:a14="http://schemas.microsoft.com/office/drawing/2010/main" val="0"/>
                  </a:ext>
                </a:extLst>
              </a:blip>
              <a:stretch>
                <a:fillRect/>
              </a:stretch>
            </p:blipFill>
            <p:spPr bwMode="auto">
              <a:xfrm>
                <a:off x="22843484" y="29348033"/>
                <a:ext cx="5721892" cy="4304873"/>
              </a:xfrm>
              <a:prstGeom prst="rect">
                <a:avLst/>
              </a:prstGeom>
              <a:noFill/>
              <a:ln>
                <a:noFill/>
              </a:ln>
              <a:extLst>
                <a:ext uri="{53640926-AAD7-44D8-BBD7-CCE9431645EC}">
                  <a14:shadowObscured xmlns:a14="http://schemas.microsoft.com/office/drawing/2010/main"/>
                </a:ext>
              </a:extLst>
            </p:spPr>
          </p:pic>
          <p:sp>
            <p:nvSpPr>
              <p:cNvPr id="105" name="Rectangle 104"/>
              <p:cNvSpPr/>
              <p:nvPr/>
            </p:nvSpPr>
            <p:spPr>
              <a:xfrm>
                <a:off x="25290049" y="30343229"/>
                <a:ext cx="3275327" cy="523220"/>
              </a:xfrm>
              <a:prstGeom prst="rect">
                <a:avLst/>
              </a:prstGeom>
            </p:spPr>
            <p:txBody>
              <a:bodyPr wrap="square">
                <a:spAutoFit/>
              </a:bodyPr>
              <a:lstStyle/>
              <a:p>
                <a:r>
                  <a:rPr lang="en-US" sz="2800" b="1" dirty="0" smtClean="0">
                    <a:solidFill>
                      <a:srgbClr val="4AA0B1"/>
                    </a:solidFill>
                  </a:rPr>
                  <a:t>(d) </a:t>
                </a:r>
              </a:p>
            </p:txBody>
          </p:sp>
        </p:grpSp>
        <p:sp>
          <p:nvSpPr>
            <p:cNvPr id="26" name="Rectangle 25"/>
            <p:cNvSpPr/>
            <p:nvPr/>
          </p:nvSpPr>
          <p:spPr>
            <a:xfrm>
              <a:off x="25095185" y="29352736"/>
              <a:ext cx="985533" cy="214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8" name="Groupe 27"/>
          <p:cNvGrpSpPr/>
          <p:nvPr/>
        </p:nvGrpSpPr>
        <p:grpSpPr>
          <a:xfrm>
            <a:off x="22342647" y="23618737"/>
            <a:ext cx="5960765" cy="4680000"/>
            <a:chOff x="22342647" y="23854713"/>
            <a:chExt cx="5960765" cy="4680000"/>
          </a:xfrm>
        </p:grpSpPr>
        <p:pic>
          <p:nvPicPr>
            <p:cNvPr id="71" name="Image 7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342647" y="23854713"/>
              <a:ext cx="5960765" cy="4680000"/>
            </a:xfrm>
            <a:prstGeom prst="rect">
              <a:avLst/>
            </a:prstGeom>
          </p:spPr>
        </p:pic>
        <p:sp>
          <p:nvSpPr>
            <p:cNvPr id="94" name="Rectangle 93"/>
            <p:cNvSpPr/>
            <p:nvPr/>
          </p:nvSpPr>
          <p:spPr>
            <a:xfrm>
              <a:off x="23236494" y="24159029"/>
              <a:ext cx="2022814" cy="511398"/>
            </a:xfrm>
            <a:prstGeom prst="rect">
              <a:avLst/>
            </a:prstGeom>
          </p:spPr>
          <p:txBody>
            <a:bodyPr wrap="square">
              <a:spAutoFit/>
            </a:bodyPr>
            <a:lstStyle/>
            <a:p>
              <a:pPr algn="just"/>
              <a:r>
                <a:rPr lang="en-US" sz="2800" b="1" dirty="0" smtClean="0">
                  <a:solidFill>
                    <a:srgbClr val="4AA0B1"/>
                  </a:solidFill>
                </a:rPr>
                <a:t>(b) </a:t>
              </a:r>
              <a:r>
                <a:rPr lang="en-US" sz="2800" b="1" baseline="30000" dirty="0" smtClean="0">
                  <a:solidFill>
                    <a:srgbClr val="4AA0B1"/>
                  </a:solidFill>
                </a:rPr>
                <a:t>131</a:t>
              </a:r>
              <a:r>
                <a:rPr lang="en-US" sz="2800" b="1" dirty="0" smtClean="0">
                  <a:solidFill>
                    <a:srgbClr val="4AA0B1"/>
                  </a:solidFill>
                </a:rPr>
                <a:t>I</a:t>
              </a:r>
              <a:endParaRPr lang="fr-FR" sz="2800" b="1" dirty="0">
                <a:solidFill>
                  <a:srgbClr val="4AA0B1"/>
                </a:solidFill>
              </a:endParaRPr>
            </a:p>
          </p:txBody>
        </p:sp>
      </p:grpSp>
      <p:sp>
        <p:nvSpPr>
          <p:cNvPr id="75" name="Rectangle 4"/>
          <p:cNvSpPr>
            <a:spLocks noChangeArrowheads="1"/>
          </p:cNvSpPr>
          <p:nvPr/>
        </p:nvSpPr>
        <p:spPr bwMode="auto">
          <a:xfrm>
            <a:off x="863281" y="39348590"/>
            <a:ext cx="28464386" cy="1107996"/>
          </a:xfrm>
          <a:prstGeom prst="rect">
            <a:avLst/>
          </a:prstGeom>
          <a:solidFill>
            <a:srgbClr val="B8DBE2"/>
          </a:solidFill>
          <a:ln>
            <a:noFill/>
          </a:ln>
          <a:effectLst/>
          <a:extLst/>
        </p:spPr>
        <p:txBody>
          <a:bodyPr vert="horz" wrap="square" lIns="91440" tIns="45720" rIns="91440" bIns="45720" numCol="1" anchor="ctr" anchorCtr="0" compatLnSpc="1">
            <a:prstTxWarp prst="textNoShape">
              <a:avLst/>
            </a:prstTxWarp>
            <a:spAutoFit/>
          </a:bodyPr>
          <a:lstStyle/>
          <a:p>
            <a:r>
              <a:rPr lang="en-US" altLang="fr-FR" sz="2200" b="1" dirty="0" smtClean="0">
                <a:latin typeface="+mj-lt"/>
                <a:ea typeface="Calibri" pitchFamily="34" charset="0"/>
                <a:cs typeface="Arial" panose="020B0604020202020204" pitchFamily="34" charset="0"/>
              </a:rPr>
              <a:t>References</a:t>
            </a:r>
            <a:r>
              <a:rPr lang="en-US" altLang="fr-FR" sz="2200" dirty="0" smtClean="0">
                <a:latin typeface="+mj-lt"/>
                <a:ea typeface="Calibri" pitchFamily="34" charset="0"/>
                <a:cs typeface="Arial" panose="020B0604020202020204" pitchFamily="34" charset="0"/>
              </a:rPr>
              <a:t>: </a:t>
            </a:r>
            <a:r>
              <a:rPr lang="fr-FR" sz="2200" dirty="0">
                <a:latin typeface="+mj-lt"/>
              </a:rPr>
              <a:t>Chatelard, P., N. </a:t>
            </a:r>
            <a:r>
              <a:rPr lang="fr-FR" sz="2200" dirty="0" err="1">
                <a:latin typeface="+mj-lt"/>
              </a:rPr>
              <a:t>Reinke</a:t>
            </a:r>
            <a:r>
              <a:rPr lang="fr-FR" sz="2200" dirty="0">
                <a:latin typeface="+mj-lt"/>
              </a:rPr>
              <a:t>, S. Arndt, S. Belon, L. </a:t>
            </a:r>
            <a:r>
              <a:rPr lang="fr-FR" sz="2200" dirty="0" err="1">
                <a:latin typeface="+mj-lt"/>
              </a:rPr>
              <a:t>Cantrel</a:t>
            </a:r>
            <a:r>
              <a:rPr lang="fr-FR" sz="2200" dirty="0">
                <a:latin typeface="+mj-lt"/>
              </a:rPr>
              <a:t>, L. </a:t>
            </a:r>
            <a:r>
              <a:rPr lang="fr-FR" sz="2200" dirty="0" err="1">
                <a:latin typeface="+mj-lt"/>
              </a:rPr>
              <a:t>Carenini</a:t>
            </a:r>
            <a:r>
              <a:rPr lang="fr-FR" sz="2200" dirty="0">
                <a:latin typeface="+mj-lt"/>
              </a:rPr>
              <a:t>, K. Chevalier-</a:t>
            </a:r>
            <a:r>
              <a:rPr lang="fr-FR" sz="2200" dirty="0" err="1">
                <a:latin typeface="+mj-lt"/>
              </a:rPr>
              <a:t>Jabet</a:t>
            </a:r>
            <a:r>
              <a:rPr lang="fr-FR" sz="2200" dirty="0">
                <a:latin typeface="+mj-lt"/>
              </a:rPr>
              <a:t>, F. Cousin, J. </a:t>
            </a:r>
            <a:r>
              <a:rPr lang="fr-FR" sz="2200" dirty="0" err="1">
                <a:latin typeface="+mj-lt"/>
              </a:rPr>
              <a:t>Eckel</a:t>
            </a:r>
            <a:r>
              <a:rPr lang="fr-FR" sz="2200" dirty="0">
                <a:latin typeface="+mj-lt"/>
              </a:rPr>
              <a:t>, F. Jacq, C. </a:t>
            </a:r>
            <a:r>
              <a:rPr lang="fr-FR" sz="2200" dirty="0" err="1">
                <a:latin typeface="+mj-lt"/>
              </a:rPr>
              <a:t>Marchetto</a:t>
            </a:r>
            <a:r>
              <a:rPr lang="fr-FR" sz="2200" dirty="0">
                <a:latin typeface="+mj-lt"/>
              </a:rPr>
              <a:t>, C. Mun and L. </a:t>
            </a:r>
            <a:r>
              <a:rPr lang="fr-FR" sz="2200" dirty="0" err="1">
                <a:latin typeface="+mj-lt"/>
              </a:rPr>
              <a:t>Piar</a:t>
            </a:r>
            <a:r>
              <a:rPr lang="fr-FR" sz="2200" dirty="0">
                <a:latin typeface="+mj-lt"/>
              </a:rPr>
              <a:t> (2014). "ASTEC V2 </a:t>
            </a:r>
            <a:r>
              <a:rPr lang="fr-FR" sz="2200" dirty="0" err="1">
                <a:latin typeface="+mj-lt"/>
              </a:rPr>
              <a:t>severe</a:t>
            </a:r>
            <a:r>
              <a:rPr lang="fr-FR" sz="2200" dirty="0">
                <a:latin typeface="+mj-lt"/>
              </a:rPr>
              <a:t> accident </a:t>
            </a:r>
            <a:r>
              <a:rPr lang="fr-FR" sz="2200" dirty="0" err="1">
                <a:latin typeface="+mj-lt"/>
              </a:rPr>
              <a:t>integral</a:t>
            </a:r>
            <a:r>
              <a:rPr lang="fr-FR" sz="2200" dirty="0">
                <a:latin typeface="+mj-lt"/>
              </a:rPr>
              <a:t> code main </a:t>
            </a:r>
            <a:r>
              <a:rPr lang="fr-FR" sz="2200" dirty="0" err="1">
                <a:latin typeface="+mj-lt"/>
              </a:rPr>
              <a:t>features</a:t>
            </a:r>
            <a:r>
              <a:rPr lang="fr-FR" sz="2200" dirty="0">
                <a:latin typeface="+mj-lt"/>
              </a:rPr>
              <a:t>, </a:t>
            </a:r>
            <a:r>
              <a:rPr lang="fr-FR" sz="2200" dirty="0" err="1">
                <a:latin typeface="+mj-lt"/>
              </a:rPr>
              <a:t>current</a:t>
            </a:r>
            <a:r>
              <a:rPr lang="fr-FR" sz="2200" dirty="0">
                <a:latin typeface="+mj-lt"/>
              </a:rPr>
              <a:t> V2.0 </a:t>
            </a:r>
            <a:r>
              <a:rPr lang="fr-FR" sz="2200" dirty="0" err="1">
                <a:latin typeface="+mj-lt"/>
              </a:rPr>
              <a:t>modelling</a:t>
            </a:r>
            <a:r>
              <a:rPr lang="fr-FR" sz="2200" dirty="0">
                <a:latin typeface="+mj-lt"/>
              </a:rPr>
              <a:t> </a:t>
            </a:r>
            <a:r>
              <a:rPr lang="fr-FR" sz="2200" dirty="0" err="1">
                <a:latin typeface="+mj-lt"/>
              </a:rPr>
              <a:t>status</a:t>
            </a:r>
            <a:r>
              <a:rPr lang="fr-FR" sz="2200" dirty="0">
                <a:latin typeface="+mj-lt"/>
              </a:rPr>
              <a:t>, perspectives." </a:t>
            </a:r>
            <a:r>
              <a:rPr lang="fr-FR" sz="2200" u="sng" dirty="0" err="1">
                <a:latin typeface="+mj-lt"/>
              </a:rPr>
              <a:t>Nuclear</a:t>
            </a:r>
            <a:r>
              <a:rPr lang="fr-FR" sz="2200" u="sng" dirty="0">
                <a:latin typeface="+mj-lt"/>
              </a:rPr>
              <a:t> Engineering and Design </a:t>
            </a:r>
            <a:r>
              <a:rPr lang="fr-FR" sz="2200" b="1" u="sng" dirty="0">
                <a:latin typeface="+mj-lt"/>
              </a:rPr>
              <a:t>272</a:t>
            </a:r>
            <a:r>
              <a:rPr lang="fr-FR" sz="2200" u="sng" dirty="0">
                <a:latin typeface="+mj-lt"/>
              </a:rPr>
              <a:t>: </a:t>
            </a:r>
            <a:r>
              <a:rPr lang="fr-FR" sz="2200" u="sng" dirty="0" smtClean="0">
                <a:latin typeface="+mj-lt"/>
              </a:rPr>
              <a:t>119-135</a:t>
            </a:r>
          </a:p>
          <a:p>
            <a:r>
              <a:rPr lang="fr-FR" sz="2200" dirty="0">
                <a:latin typeface="+mj-lt"/>
              </a:rPr>
              <a:t>Chevalier-</a:t>
            </a:r>
            <a:r>
              <a:rPr lang="fr-FR" sz="2200" dirty="0" err="1">
                <a:latin typeface="+mj-lt"/>
              </a:rPr>
              <a:t>Jabet</a:t>
            </a:r>
            <a:r>
              <a:rPr lang="fr-FR" sz="2200" dirty="0">
                <a:latin typeface="+mj-lt"/>
              </a:rPr>
              <a:t>, K. (2019). Design and use of </a:t>
            </a:r>
            <a:r>
              <a:rPr lang="fr-FR" sz="2200" dirty="0" err="1">
                <a:latin typeface="+mj-lt"/>
              </a:rPr>
              <a:t>Bayesian</a:t>
            </a:r>
            <a:r>
              <a:rPr lang="fr-FR" sz="2200" dirty="0">
                <a:latin typeface="+mj-lt"/>
              </a:rPr>
              <a:t> networks for the </a:t>
            </a:r>
            <a:r>
              <a:rPr lang="fr-FR" sz="2200" dirty="0" err="1">
                <a:latin typeface="+mj-lt"/>
              </a:rPr>
              <a:t>diagnosis</a:t>
            </a:r>
            <a:r>
              <a:rPr lang="fr-FR" sz="2200" dirty="0">
                <a:latin typeface="+mj-lt"/>
              </a:rPr>
              <a:t>/</a:t>
            </a:r>
            <a:r>
              <a:rPr lang="fr-FR" sz="2200" dirty="0" err="1">
                <a:latin typeface="+mj-lt"/>
              </a:rPr>
              <a:t>prognosis</a:t>
            </a:r>
            <a:r>
              <a:rPr lang="fr-FR" sz="2200" dirty="0">
                <a:latin typeface="+mj-lt"/>
              </a:rPr>
              <a:t> of </a:t>
            </a:r>
            <a:r>
              <a:rPr lang="fr-FR" sz="2200" dirty="0" err="1">
                <a:latin typeface="+mj-lt"/>
              </a:rPr>
              <a:t>severe</a:t>
            </a:r>
            <a:r>
              <a:rPr lang="fr-FR" sz="2200" dirty="0">
                <a:latin typeface="+mj-lt"/>
              </a:rPr>
              <a:t> </a:t>
            </a:r>
            <a:r>
              <a:rPr lang="fr-FR" sz="2200" dirty="0" err="1">
                <a:latin typeface="+mj-lt"/>
              </a:rPr>
              <a:t>nuclear</a:t>
            </a:r>
            <a:r>
              <a:rPr lang="fr-FR" sz="2200" dirty="0">
                <a:latin typeface="+mj-lt"/>
              </a:rPr>
              <a:t> accidents, EU program for </a:t>
            </a:r>
            <a:r>
              <a:rPr lang="fr-FR" sz="2200" dirty="0" err="1">
                <a:latin typeface="+mj-lt"/>
              </a:rPr>
              <a:t>research</a:t>
            </a:r>
            <a:r>
              <a:rPr lang="fr-FR" sz="2200" dirty="0">
                <a:latin typeface="+mj-lt"/>
              </a:rPr>
              <a:t> and innovation H2020 - FAST </a:t>
            </a:r>
            <a:r>
              <a:rPr lang="fr-FR" sz="2200" dirty="0" err="1">
                <a:latin typeface="+mj-lt"/>
              </a:rPr>
              <a:t>Nuclear</a:t>
            </a:r>
            <a:r>
              <a:rPr lang="fr-FR" sz="2200" dirty="0">
                <a:latin typeface="+mj-lt"/>
              </a:rPr>
              <a:t> Emergency Tools (FASTNET) </a:t>
            </a:r>
            <a:r>
              <a:rPr lang="fr-FR" sz="2200" dirty="0" err="1">
                <a:latin typeface="+mj-lt"/>
              </a:rPr>
              <a:t>project</a:t>
            </a:r>
            <a:r>
              <a:rPr lang="fr-FR" sz="2200" dirty="0">
                <a:latin typeface="+mj-lt"/>
              </a:rPr>
              <a:t>. Report FASTNET-DATA-D2.3. </a:t>
            </a:r>
          </a:p>
        </p:txBody>
      </p:sp>
      <p:sp>
        <p:nvSpPr>
          <p:cNvPr id="104" name="Rectangle 4"/>
          <p:cNvSpPr>
            <a:spLocks noChangeArrowheads="1"/>
          </p:cNvSpPr>
          <p:nvPr/>
        </p:nvSpPr>
        <p:spPr bwMode="auto">
          <a:xfrm>
            <a:off x="15476876" y="33429259"/>
            <a:ext cx="135756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altLang="fr-FR" sz="2800" b="1" dirty="0" smtClean="0">
                <a:solidFill>
                  <a:srgbClr val="4AA0B1"/>
                </a:solidFill>
                <a:latin typeface="+mn-lt"/>
                <a:ea typeface="Calibri" pitchFamily="34" charset="0"/>
                <a:cs typeface="Times New Roman" pitchFamily="18" charset="0"/>
              </a:rPr>
              <a:t>(a), (b), (c): Evolution </a:t>
            </a:r>
            <a:r>
              <a:rPr lang="en-US" altLang="fr-FR" sz="2800" b="1" dirty="0">
                <a:solidFill>
                  <a:srgbClr val="4AA0B1"/>
                </a:solidFill>
                <a:latin typeface="+mn-lt"/>
                <a:ea typeface="Calibri" pitchFamily="34" charset="0"/>
                <a:cs typeface="Times New Roman" pitchFamily="18" charset="0"/>
              </a:rPr>
              <a:t>of the emitted quantity of different radionuclides for the </a:t>
            </a:r>
            <a:r>
              <a:rPr lang="en-US" altLang="fr-FR" sz="2800" b="1" dirty="0" smtClean="0">
                <a:solidFill>
                  <a:srgbClr val="4AA0B1"/>
                </a:solidFill>
                <a:latin typeface="+mn-lt"/>
                <a:ea typeface="Calibri" pitchFamily="34" charset="0"/>
                <a:cs typeface="Times New Roman" pitchFamily="18" charset="0"/>
              </a:rPr>
              <a:t>break </a:t>
            </a:r>
            <a:r>
              <a:rPr lang="en-US" altLang="fr-FR" sz="2800" b="1" dirty="0">
                <a:solidFill>
                  <a:srgbClr val="4AA0B1"/>
                </a:solidFill>
                <a:latin typeface="+mn-lt"/>
                <a:ea typeface="Calibri" pitchFamily="34" charset="0"/>
                <a:cs typeface="Times New Roman" pitchFamily="18" charset="0"/>
              </a:rPr>
              <a:t>of 3</a:t>
            </a:r>
            <a:r>
              <a:rPr lang="en-US" altLang="fr-FR" sz="2800" b="1" dirty="0" smtClean="0">
                <a:solidFill>
                  <a:srgbClr val="4AA0B1"/>
                </a:solidFill>
                <a:latin typeface="+mn-lt"/>
                <a:ea typeface="Calibri" pitchFamily="34" charset="0"/>
                <a:cs typeface="Times New Roman" pitchFamily="18" charset="0"/>
              </a:rPr>
              <a:t> inches </a:t>
            </a:r>
            <a:r>
              <a:rPr lang="en-US" altLang="fr-FR" sz="2800" b="1" dirty="0">
                <a:solidFill>
                  <a:srgbClr val="4AA0B1"/>
                </a:solidFill>
                <a:latin typeface="+mn-lt"/>
                <a:ea typeface="Calibri" pitchFamily="34" charset="0"/>
                <a:cs typeface="Times New Roman" pitchFamily="18" charset="0"/>
              </a:rPr>
              <a:t>occurring on hot leg. </a:t>
            </a:r>
            <a:r>
              <a:rPr lang="en-US" altLang="fr-FR" sz="2800" b="1" dirty="0" smtClean="0">
                <a:solidFill>
                  <a:srgbClr val="4AA0B1"/>
                </a:solidFill>
                <a:latin typeface="+mn-lt"/>
                <a:ea typeface="Calibri" pitchFamily="34" charset="0"/>
                <a:cs typeface="Times New Roman" pitchFamily="18" charset="0"/>
              </a:rPr>
              <a:t>The x-axis gives the hours after the opening of the break The blue lines represent the release rates for the different source terms of the ensemble. (d): </a:t>
            </a:r>
            <a:r>
              <a:rPr lang="en-US" sz="2800" b="1" dirty="0" smtClean="0">
                <a:solidFill>
                  <a:srgbClr val="4AA0B1"/>
                </a:solidFill>
                <a:latin typeface="+mn-lt"/>
              </a:rPr>
              <a:t>Histogram </a:t>
            </a:r>
            <a:r>
              <a:rPr lang="en-US" sz="2800" b="1" dirty="0">
                <a:solidFill>
                  <a:srgbClr val="4AA0B1"/>
                </a:solidFill>
                <a:latin typeface="+mn-lt"/>
              </a:rPr>
              <a:t>of the timing for opening the containment for all source </a:t>
            </a:r>
            <a:r>
              <a:rPr lang="en-US" sz="2800" b="1" dirty="0" smtClean="0">
                <a:solidFill>
                  <a:srgbClr val="4AA0B1"/>
                </a:solidFill>
                <a:latin typeface="+mn-lt"/>
              </a:rPr>
              <a:t>terms.</a:t>
            </a:r>
            <a:endParaRPr lang="fr-FR" sz="2800" b="1" dirty="0">
              <a:solidFill>
                <a:srgbClr val="4AA0B1"/>
              </a:solidFill>
              <a:latin typeface="+mn-lt"/>
            </a:endParaRPr>
          </a:p>
        </p:txBody>
      </p:sp>
      <p:sp>
        <p:nvSpPr>
          <p:cNvPr id="99" name="Text Box 12"/>
          <p:cNvSpPr txBox="1">
            <a:spLocks noChangeArrowheads="1"/>
          </p:cNvSpPr>
          <p:nvPr/>
        </p:nvSpPr>
        <p:spPr bwMode="auto">
          <a:xfrm>
            <a:off x="21645673" y="28294186"/>
            <a:ext cx="6960513" cy="933244"/>
          </a:xfrm>
          <a:prstGeom prst="rect">
            <a:avLst/>
          </a:prstGeom>
          <a:solidFill>
            <a:schemeClr val="bg1"/>
          </a:solidFill>
          <a:ln w="9525">
            <a:solidFill>
              <a:schemeClr val="tx1"/>
            </a:solidFill>
            <a:miter lim="800000"/>
            <a:headEnd/>
            <a:tailEnd/>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2800" dirty="0" smtClean="0">
                <a:latin typeface="+mn-lt"/>
                <a:cs typeface="Segoe UI" pitchFamily="34" charset="0"/>
              </a:rPr>
              <a:t>Opening of the venting containment system</a:t>
            </a:r>
          </a:p>
          <a:p>
            <a:pPr algn="just" eaLnBrk="1" hangingPunct="1"/>
            <a:r>
              <a:rPr lang="en-US" sz="2800" dirty="0" smtClean="0">
                <a:latin typeface="+mn-lt"/>
                <a:cs typeface="Segoe UI" pitchFamily="34" charset="0"/>
              </a:rPr>
              <a:t>Sand bed: aerosols are filtered</a:t>
            </a:r>
            <a:endParaRPr lang="en-US" sz="2800" dirty="0">
              <a:latin typeface="+mn-lt"/>
              <a:cs typeface="Segoe UI" pitchFamily="34" charset="0"/>
            </a:endParaRPr>
          </a:p>
        </p:txBody>
      </p:sp>
      <p:pic>
        <p:nvPicPr>
          <p:cNvPr id="60" name="Image 59" descr="D:\Users\PERILLAT-RAP\Desktop\LogoPhiHaut.png"/>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345083" y="2880695"/>
            <a:ext cx="2207683" cy="1775786"/>
          </a:xfrm>
          <a:prstGeom prst="rect">
            <a:avLst/>
          </a:prstGeom>
          <a:noFill/>
          <a:ln>
            <a:noFill/>
          </a:ln>
        </p:spPr>
      </p:pic>
    </p:spTree>
    <p:extLst>
      <p:ext uri="{BB962C8B-B14F-4D97-AF65-F5344CB8AC3E}">
        <p14:creationId xmlns:p14="http://schemas.microsoft.com/office/powerpoint/2010/main" val="4157707726"/>
      </p:ext>
    </p:extLst>
  </p:cSld>
  <p:clrMapOvr>
    <a:masterClrMapping/>
  </p:clrMapOvr>
  <p:timing>
    <p:tnLst>
      <p:par>
        <p:cTn id="1" dur="indefinite" restart="never" nodeType="tmRoot"/>
      </p:par>
    </p:tnLst>
  </p:timing>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72D18AD-630F-4686-B02D-DE0845F6EADE}">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A1A6463A-878E-44C1-A208-01170601C7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2325</TotalTime>
  <Pages>22</Pages>
  <Words>1354</Words>
  <Application>Microsoft Office PowerPoint</Application>
  <PresentationFormat>Personnalisé</PresentationFormat>
  <Paragraphs>129</Paragraphs>
  <Slides>1</Slides>
  <Notes>0</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1</vt:i4>
      </vt:variant>
    </vt:vector>
  </HeadingPairs>
  <TitlesOfParts>
    <vt:vector size="12" baseType="lpstr">
      <vt:lpstr>Aharoni</vt:lpstr>
      <vt:lpstr>Calibri</vt:lpstr>
      <vt:lpstr>Cambria Math</vt:lpstr>
      <vt:lpstr>Arial Narrow</vt:lpstr>
      <vt:lpstr>Times New Roman</vt:lpstr>
      <vt:lpstr>Segoe UI</vt:lpstr>
      <vt:lpstr>Interstate-Regular</vt:lpstr>
      <vt:lpstr>CenturyGothic-Bold</vt:lpstr>
      <vt:lpstr>Arial</vt:lpstr>
      <vt:lpstr>Wingdings</vt:lpstr>
      <vt:lpstr>CONCERT</vt:lpstr>
      <vt:lpstr>Présentation PowerPoint</vt:lpstr>
    </vt:vector>
  </TitlesOfParts>
  <Company>SCK-CEN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KORSAKISSOK Irene</cp:lastModifiedBy>
  <cp:revision>257</cp:revision>
  <cp:lastPrinted>2019-10-29T13:55:29Z</cp:lastPrinted>
  <dcterms:created xsi:type="dcterms:W3CDTF">2017-11-13T09:28:55Z</dcterms:created>
  <dcterms:modified xsi:type="dcterms:W3CDTF">2019-11-28T08:15:36Z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