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4500" cy="9931400"/>
  <p:embeddedFontLst>
    <p:embeddedFont>
      <p:font typeface="Segoe UI" panose="020B0502040204020203" pitchFamily="34" charset="0"/>
      <p:regular r:id="rId8"/>
      <p:bold r:id="rId9"/>
      <p:italic r:id="rId10"/>
      <p:boldItalic r:id="rId11"/>
    </p:embeddedFont>
    <p:embeddedFont>
      <p:font typeface="Aharoni" panose="020B0604020202020204" charset="-79"/>
      <p:bold r:id="rId12"/>
    </p:embeddedFont>
    <p:embeddedFont>
      <p:font typeface="Calibri" panose="020F0502020204030204" pitchFamily="34" charset="0"/>
      <p:regular r:id="rId13"/>
      <p:bold r:id="rId14"/>
      <p:italic r:id="rId15"/>
      <p:boldItalic r:id="rId16"/>
    </p:embeddedFont>
    <p:embeddedFont>
      <p:font typeface="Arial Narrow" panose="020B0606020202030204" pitchFamily="34" charset="0"/>
      <p:regular r:id="rId17"/>
      <p:bold r:id="rId18"/>
      <p:italic r:id="rId19"/>
      <p:boldItalic r:id="rId20"/>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p15:guide id="1" orient="horz" pos="2146" userDrawn="1">
          <p15:clr>
            <a:srgbClr val="A4A3A4"/>
          </p15:clr>
        </p15:guide>
        <p15:guide id="2" pos="3126" userDrawn="1">
          <p15:clr>
            <a:srgbClr val="A4A3A4"/>
          </p15:clr>
        </p15:guide>
        <p15:guide id="3" orient="horz" pos="3128" userDrawn="1">
          <p15:clr>
            <a:srgbClr val="A4A3A4"/>
          </p15:clr>
        </p15:guide>
        <p15:guide id="4" pos="214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8989"/>
    <a:srgbClr val="4AA0B1"/>
    <a:srgbClr val="9ECDD6"/>
    <a:srgbClr val="B8DBE2"/>
    <a:srgbClr val="008080"/>
    <a:srgbClr val="B6DAE1"/>
    <a:srgbClr val="FF9900"/>
    <a:srgbClr val="92D050"/>
    <a:srgbClr val="D76213"/>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76" autoAdjust="0"/>
    <p:restoredTop sz="78488" autoAdjust="0"/>
  </p:normalViewPr>
  <p:slideViewPr>
    <p:cSldViewPr snapToGrid="0">
      <p:cViewPr>
        <p:scale>
          <a:sx n="25" d="100"/>
          <a:sy n="25" d="100"/>
        </p:scale>
        <p:origin x="2478" y="-1716"/>
      </p:cViewPr>
      <p:guideLst>
        <p:guide orient="horz" pos="2160"/>
        <p:guide pos="2880"/>
        <p:guide orient="horz" pos="1620"/>
        <p:guide orient="horz" pos="18144"/>
        <p:guide orient="horz" pos="13608"/>
        <p:guide pos="9072"/>
        <p:guide orient="horz" pos="2140"/>
        <p:guide orient="horz" pos="1605"/>
        <p:guide orient="horz" pos="17977"/>
        <p:guide orient="horz" pos="13483"/>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6"/>
        <p:guide pos="3126"/>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viewProps" Target="viewProps.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F:\RCsilla\munka\CONCERT\CONFIDENCE%20WP1\Borssele_case_study\sinac_run\coordinate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F:\RCsilla\munka\CONCERT\CONFIDENCE%20WP1\D72_Fukushima_REM_Operational\Operational_guidelines\operational_guidelines_v1.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hu-H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Book Antiqua" panose="02040602050305030304" pitchFamily="18" charset="0"/>
                <a:ea typeface="+mn-ea"/>
                <a:cs typeface="+mn-cs"/>
              </a:defRPr>
            </a:pPr>
            <a:r>
              <a:rPr lang="en-US" sz="2600" baseline="0" noProof="0" dirty="0" smtClean="0">
                <a:solidFill>
                  <a:schemeClr val="tx1"/>
                </a:solidFill>
                <a:latin typeface="+mn-lt"/>
              </a:rPr>
              <a:t>Spatial Grid</a:t>
            </a:r>
            <a:endParaRPr lang="en-US" sz="2600" baseline="0" noProof="0" dirty="0">
              <a:solidFill>
                <a:schemeClr val="tx1"/>
              </a:solidFill>
              <a:latin typeface="+mn-lt"/>
            </a:endParaRPr>
          </a:p>
        </c:rich>
      </c:tx>
      <c:layout>
        <c:manualLayout>
          <c:xMode val="edge"/>
          <c:yMode val="edge"/>
          <c:x val="0.3800354159443054"/>
          <c:y val="2.7777860170434154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Book Antiqua" panose="02040602050305030304" pitchFamily="18" charset="0"/>
              <a:ea typeface="+mn-ea"/>
              <a:cs typeface="+mn-cs"/>
            </a:defRPr>
          </a:pPr>
          <a:endParaRPr lang="en-US"/>
        </a:p>
      </c:txPr>
    </c:title>
    <c:autoTitleDeleted val="0"/>
    <c:plotArea>
      <c:layout>
        <c:manualLayout>
          <c:layoutTarget val="inner"/>
          <c:xMode val="edge"/>
          <c:yMode val="edge"/>
          <c:x val="0.14445603674540683"/>
          <c:y val="0.14516604150265758"/>
          <c:w val="0.57349462042435539"/>
          <c:h val="0.64926305254979444"/>
        </c:manualLayout>
      </c:layout>
      <c:scatterChart>
        <c:scatterStyle val="lineMarker"/>
        <c:varyColors val="0"/>
        <c:ser>
          <c:idx val="3"/>
          <c:order val="0"/>
          <c:tx>
            <c:strRef>
              <c:f>grid!$B$10</c:f>
              <c:strCache>
                <c:ptCount val="1"/>
                <c:pt idx="0">
                  <c:v>Release point</c:v>
                </c:pt>
              </c:strCache>
            </c:strRef>
          </c:tx>
          <c:spPr>
            <a:ln w="19050" cap="rnd">
              <a:noFill/>
              <a:round/>
            </a:ln>
            <a:effectLst/>
          </c:spPr>
          <c:marker>
            <c:symbol val="diamond"/>
            <c:size val="16"/>
            <c:spPr>
              <a:solidFill>
                <a:schemeClr val="accent4"/>
              </a:solidFill>
              <a:ln w="9525">
                <a:solidFill>
                  <a:schemeClr val="accent4"/>
                </a:solidFill>
              </a:ln>
              <a:effectLst/>
            </c:spPr>
          </c:marker>
          <c:xVal>
            <c:numRef>
              <c:f>grid!$B$11</c:f>
              <c:numCache>
                <c:formatCode>0.000000</c:formatCode>
                <c:ptCount val="1"/>
                <c:pt idx="0">
                  <c:v>3.718</c:v>
                </c:pt>
              </c:numCache>
            </c:numRef>
          </c:xVal>
          <c:yVal>
            <c:numRef>
              <c:f>grid!$C$11</c:f>
              <c:numCache>
                <c:formatCode>0.000000</c:formatCode>
                <c:ptCount val="1"/>
                <c:pt idx="0">
                  <c:v>51.43</c:v>
                </c:pt>
              </c:numCache>
            </c:numRef>
          </c:yVal>
          <c:smooth val="0"/>
          <c:extLst xmlns:c16r2="http://schemas.microsoft.com/office/drawing/2015/06/chart">
            <c:ext xmlns:c16="http://schemas.microsoft.com/office/drawing/2014/chart" uri="{C3380CC4-5D6E-409C-BE32-E72D297353CC}">
              <c16:uniqueId val="{00000000-3303-4745-AB97-BC94A1ED35EB}"/>
            </c:ext>
          </c:extLst>
        </c:ser>
        <c:ser>
          <c:idx val="0"/>
          <c:order val="1"/>
          <c:tx>
            <c:strRef>
              <c:f>grid!$B$13</c:f>
              <c:strCache>
                <c:ptCount val="1"/>
                <c:pt idx="0">
                  <c:v>300x300</c:v>
                </c:pt>
              </c:strCache>
            </c:strRef>
          </c:tx>
          <c:spPr>
            <a:ln w="101600" cap="rnd">
              <a:solidFill>
                <a:schemeClr val="accent1"/>
              </a:solidFill>
              <a:round/>
            </a:ln>
            <a:effectLst/>
          </c:spPr>
          <c:marker>
            <c:symbol val="circle"/>
            <c:size val="16"/>
            <c:spPr>
              <a:solidFill>
                <a:schemeClr val="accent1"/>
              </a:solidFill>
              <a:ln w="9525">
                <a:solidFill>
                  <a:schemeClr val="accent1"/>
                </a:solidFill>
              </a:ln>
              <a:effectLst/>
            </c:spPr>
          </c:marker>
          <c:xVal>
            <c:numRef>
              <c:f>grid!$B$14:$B$18</c:f>
              <c:numCache>
                <c:formatCode>0.000000</c:formatCode>
                <c:ptCount val="5"/>
                <c:pt idx="0">
                  <c:v>0</c:v>
                </c:pt>
                <c:pt idx="1">
                  <c:v>0</c:v>
                </c:pt>
                <c:pt idx="2">
                  <c:v>11.06</c:v>
                </c:pt>
                <c:pt idx="3">
                  <c:v>11.06</c:v>
                </c:pt>
                <c:pt idx="4">
                  <c:v>0</c:v>
                </c:pt>
              </c:numCache>
            </c:numRef>
          </c:xVal>
          <c:yVal>
            <c:numRef>
              <c:f>grid!$C$14:$C$18</c:f>
              <c:numCache>
                <c:formatCode>0.000000</c:formatCode>
                <c:ptCount val="5"/>
                <c:pt idx="0">
                  <c:v>49</c:v>
                </c:pt>
                <c:pt idx="1">
                  <c:v>55.88</c:v>
                </c:pt>
                <c:pt idx="2">
                  <c:v>55.88</c:v>
                </c:pt>
                <c:pt idx="3">
                  <c:v>49</c:v>
                </c:pt>
                <c:pt idx="4">
                  <c:v>49</c:v>
                </c:pt>
              </c:numCache>
            </c:numRef>
          </c:yVal>
          <c:smooth val="0"/>
          <c:extLst xmlns:c16r2="http://schemas.microsoft.com/office/drawing/2015/06/chart">
            <c:ext xmlns:c16="http://schemas.microsoft.com/office/drawing/2014/chart" uri="{C3380CC4-5D6E-409C-BE32-E72D297353CC}">
              <c16:uniqueId val="{00000001-3303-4745-AB97-BC94A1ED35EB}"/>
            </c:ext>
          </c:extLst>
        </c:ser>
        <c:ser>
          <c:idx val="1"/>
          <c:order val="2"/>
          <c:tx>
            <c:strRef>
              <c:f>grid!$E$13</c:f>
              <c:strCache>
                <c:ptCount val="1"/>
                <c:pt idx="0">
                  <c:v>200x200</c:v>
                </c:pt>
              </c:strCache>
            </c:strRef>
          </c:tx>
          <c:spPr>
            <a:ln w="101600" cap="rnd">
              <a:solidFill>
                <a:schemeClr val="accent2">
                  <a:lumMod val="60000"/>
                  <a:lumOff val="40000"/>
                </a:schemeClr>
              </a:solidFill>
              <a:round/>
            </a:ln>
            <a:effectLst/>
          </c:spPr>
          <c:marker>
            <c:symbol val="circle"/>
            <c:size val="16"/>
            <c:spPr>
              <a:solidFill>
                <a:schemeClr val="accent2">
                  <a:lumMod val="60000"/>
                  <a:lumOff val="40000"/>
                </a:schemeClr>
              </a:solidFill>
              <a:ln w="9525">
                <a:solidFill>
                  <a:schemeClr val="accent2">
                    <a:lumMod val="60000"/>
                    <a:lumOff val="40000"/>
                  </a:schemeClr>
                </a:solidFill>
              </a:ln>
              <a:effectLst/>
            </c:spPr>
          </c:marker>
          <c:xVal>
            <c:numRef>
              <c:f>grid!$E$14:$E$18</c:f>
              <c:numCache>
                <c:formatCode>0.000000</c:formatCode>
                <c:ptCount val="5"/>
                <c:pt idx="0">
                  <c:v>0</c:v>
                </c:pt>
                <c:pt idx="1">
                  <c:v>0</c:v>
                </c:pt>
                <c:pt idx="2">
                  <c:v>7.3630000000000004</c:v>
                </c:pt>
                <c:pt idx="3">
                  <c:v>7.3630000000000004</c:v>
                </c:pt>
                <c:pt idx="4">
                  <c:v>0</c:v>
                </c:pt>
              </c:numCache>
            </c:numRef>
          </c:xVal>
          <c:yVal>
            <c:numRef>
              <c:f>grid!$F$14:$F$18</c:f>
              <c:numCache>
                <c:formatCode>0.000000</c:formatCode>
                <c:ptCount val="5"/>
                <c:pt idx="0">
                  <c:v>49</c:v>
                </c:pt>
                <c:pt idx="1">
                  <c:v>53.58</c:v>
                </c:pt>
                <c:pt idx="2">
                  <c:v>53.58</c:v>
                </c:pt>
                <c:pt idx="3">
                  <c:v>49</c:v>
                </c:pt>
                <c:pt idx="4">
                  <c:v>49</c:v>
                </c:pt>
              </c:numCache>
            </c:numRef>
          </c:yVal>
          <c:smooth val="0"/>
          <c:extLst xmlns:c16r2="http://schemas.microsoft.com/office/drawing/2015/06/chart">
            <c:ext xmlns:c16="http://schemas.microsoft.com/office/drawing/2014/chart" uri="{C3380CC4-5D6E-409C-BE32-E72D297353CC}">
              <c16:uniqueId val="{00000002-3303-4745-AB97-BC94A1ED35EB}"/>
            </c:ext>
          </c:extLst>
        </c:ser>
        <c:ser>
          <c:idx val="2"/>
          <c:order val="3"/>
          <c:tx>
            <c:strRef>
              <c:f>grid!$H$13</c:f>
              <c:strCache>
                <c:ptCount val="1"/>
                <c:pt idx="0">
                  <c:v>100x100</c:v>
                </c:pt>
              </c:strCache>
            </c:strRef>
          </c:tx>
          <c:spPr>
            <a:ln w="101600" cap="rnd">
              <a:solidFill>
                <a:srgbClr val="FF8989"/>
              </a:solidFill>
              <a:round/>
            </a:ln>
            <a:effectLst/>
          </c:spPr>
          <c:marker>
            <c:symbol val="circle"/>
            <c:size val="16"/>
            <c:spPr>
              <a:solidFill>
                <a:srgbClr val="FF8989"/>
              </a:solidFill>
              <a:ln w="9525">
                <a:solidFill>
                  <a:srgbClr val="FF8989"/>
                </a:solidFill>
              </a:ln>
              <a:effectLst/>
            </c:spPr>
          </c:marker>
          <c:xVal>
            <c:numRef>
              <c:f>grid!$H$14:$H$18</c:f>
              <c:numCache>
                <c:formatCode>0.000000</c:formatCode>
                <c:ptCount val="5"/>
                <c:pt idx="0">
                  <c:v>1.85</c:v>
                </c:pt>
                <c:pt idx="1">
                  <c:v>1.85</c:v>
                </c:pt>
                <c:pt idx="2">
                  <c:v>5.5129999999999999</c:v>
                </c:pt>
                <c:pt idx="3">
                  <c:v>5.5129999999999999</c:v>
                </c:pt>
                <c:pt idx="4">
                  <c:v>1.85</c:v>
                </c:pt>
              </c:numCache>
            </c:numRef>
          </c:xVal>
          <c:yVal>
            <c:numRef>
              <c:f>grid!$I$14:$I$18</c:f>
              <c:numCache>
                <c:formatCode>0.000000</c:formatCode>
                <c:ptCount val="5"/>
                <c:pt idx="0">
                  <c:v>50.26</c:v>
                </c:pt>
                <c:pt idx="1">
                  <c:v>52.54</c:v>
                </c:pt>
                <c:pt idx="2">
                  <c:v>52.54</c:v>
                </c:pt>
                <c:pt idx="3">
                  <c:v>50.26</c:v>
                </c:pt>
                <c:pt idx="4">
                  <c:v>50.26</c:v>
                </c:pt>
              </c:numCache>
            </c:numRef>
          </c:yVal>
          <c:smooth val="0"/>
          <c:extLst xmlns:c16r2="http://schemas.microsoft.com/office/drawing/2015/06/chart">
            <c:ext xmlns:c16="http://schemas.microsoft.com/office/drawing/2014/chart" uri="{C3380CC4-5D6E-409C-BE32-E72D297353CC}">
              <c16:uniqueId val="{00000003-3303-4745-AB97-BC94A1ED35EB}"/>
            </c:ext>
          </c:extLst>
        </c:ser>
        <c:dLbls>
          <c:showLegendKey val="0"/>
          <c:showVal val="0"/>
          <c:showCatName val="0"/>
          <c:showSerName val="0"/>
          <c:showPercent val="0"/>
          <c:showBubbleSize val="0"/>
        </c:dLbls>
        <c:axId val="-1403043920"/>
        <c:axId val="-1403032496"/>
      </c:scatterChart>
      <c:valAx>
        <c:axId val="-1403043920"/>
        <c:scaling>
          <c:orientation val="minMax"/>
          <c:min val="-2"/>
        </c:scaling>
        <c:delete val="0"/>
        <c:axPos val="b"/>
        <c:majorGridlines>
          <c:spPr>
            <a:ln w="9525" cap="flat" cmpd="sng" algn="ctr">
              <a:solidFill>
                <a:schemeClr val="bg1">
                  <a:lumMod val="50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2600" baseline="0" noProof="0" dirty="0" smtClean="0">
                    <a:solidFill>
                      <a:schemeClr val="tx1"/>
                    </a:solidFill>
                    <a:latin typeface="+mn-lt"/>
                  </a:rPr>
                  <a:t>Latitude</a:t>
                </a:r>
                <a:endParaRPr lang="en-US" sz="2600" baseline="0" noProof="0" dirty="0">
                  <a:solidFill>
                    <a:schemeClr val="tx1"/>
                  </a:solidFill>
                  <a:latin typeface="+mn-lt"/>
                </a:endParaRPr>
              </a:p>
            </c:rich>
          </c:tx>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 sourceLinked="0"/>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2500" b="0" i="0" u="none" strike="noStrike" kern="1200" baseline="0">
                <a:solidFill>
                  <a:schemeClr val="tx1"/>
                </a:solidFill>
                <a:latin typeface="+mn-lt"/>
                <a:ea typeface="+mn-ea"/>
                <a:cs typeface="+mn-cs"/>
              </a:defRPr>
            </a:pPr>
            <a:endParaRPr lang="en-US"/>
          </a:p>
        </c:txPr>
        <c:crossAx val="-1403032496"/>
        <c:crosses val="autoZero"/>
        <c:crossBetween val="midCat"/>
        <c:majorUnit val="2"/>
      </c:valAx>
      <c:valAx>
        <c:axId val="-1403032496"/>
        <c:scaling>
          <c:orientation val="minMax"/>
        </c:scaling>
        <c:delete val="0"/>
        <c:axPos val="l"/>
        <c:majorGridlines>
          <c:spPr>
            <a:ln w="9525" cap="flat" cmpd="sng" algn="ctr">
              <a:solidFill>
                <a:schemeClr val="bg1">
                  <a:lumMod val="50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2600" baseline="0" noProof="0" dirty="0" smtClean="0">
                    <a:solidFill>
                      <a:schemeClr val="tx1"/>
                    </a:solidFill>
                    <a:latin typeface="+mn-lt"/>
                  </a:rPr>
                  <a:t>Longitude</a:t>
                </a:r>
                <a:endParaRPr lang="en-US" sz="2600" baseline="0" noProof="0" dirty="0">
                  <a:solidFill>
                    <a:schemeClr val="tx1"/>
                  </a:solidFill>
                  <a:latin typeface="+mn-lt"/>
                </a:endParaRP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 sourceLinked="0"/>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2500" b="0" i="0" u="none" strike="noStrike" kern="1200" baseline="0">
                <a:solidFill>
                  <a:schemeClr val="tx1"/>
                </a:solidFill>
                <a:latin typeface="+mn-lt"/>
                <a:ea typeface="+mn-ea"/>
                <a:cs typeface="+mn-cs"/>
              </a:defRPr>
            </a:pPr>
            <a:endParaRPr lang="en-US"/>
          </a:p>
        </c:txPr>
        <c:crossAx val="-1403043920"/>
        <c:crossesAt val="-2"/>
        <c:crossBetween val="midCat"/>
        <c:majorUnit val="2"/>
        <c:minorUnit val="0.5"/>
      </c:valAx>
      <c:spPr>
        <a:noFill/>
        <a:ln>
          <a:noFill/>
        </a:ln>
        <a:effectLst/>
      </c:spPr>
    </c:plotArea>
    <c:legend>
      <c:legendPos val="r"/>
      <c:layout>
        <c:manualLayout>
          <c:xMode val="edge"/>
          <c:yMode val="edge"/>
          <c:x val="0.75387409655109783"/>
          <c:y val="4.9534600663730527E-2"/>
          <c:w val="0.23230999259058249"/>
          <c:h val="0.38892242134831972"/>
        </c:manualLayout>
      </c:layout>
      <c:overlay val="0"/>
      <c:spPr>
        <a:solidFill>
          <a:schemeClr val="bg1">
            <a:lumMod val="95000"/>
          </a:schemeClr>
        </a:solidFill>
        <a:ln>
          <a:solidFill>
            <a:schemeClr val="tx1">
              <a:lumMod val="50000"/>
              <a:lumOff val="50000"/>
            </a:schemeClr>
          </a:solidFill>
        </a:ln>
        <a:effectLst/>
      </c:spPr>
      <c:txPr>
        <a:bodyPr rot="0" spcFirstLastPara="1" vertOverflow="ellipsis" vert="horz" wrap="square" anchor="ctr" anchorCtr="1"/>
        <a:lstStyle/>
        <a:p>
          <a:pPr>
            <a:defRPr sz="25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solidFill>
        <a:schemeClr val="bg1">
          <a:lumMod val="50000"/>
        </a:schemeClr>
      </a:solid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hu-H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1320355702670391E-2"/>
          <c:y val="0.1364902185577902"/>
          <c:w val="0.9074906507428947"/>
          <c:h val="0.6893625959214289"/>
        </c:manualLayout>
      </c:layout>
      <c:barChart>
        <c:barDir val="col"/>
        <c:grouping val="clustered"/>
        <c:varyColors val="0"/>
        <c:ser>
          <c:idx val="0"/>
          <c:order val="0"/>
          <c:tx>
            <c:strRef>
              <c:f>'distance surface'!$J$43</c:f>
              <c:strCache>
                <c:ptCount val="1"/>
                <c:pt idx="0">
                  <c:v>4 puffs</c:v>
                </c:pt>
              </c:strCache>
            </c:strRef>
          </c:tx>
          <c:spPr>
            <a:solidFill>
              <a:schemeClr val="accent1"/>
            </a:solidFill>
            <a:ln>
              <a:noFill/>
            </a:ln>
            <a:effectLst/>
          </c:spPr>
          <c:invertIfNegative val="0"/>
          <c:errBars>
            <c:errBarType val="both"/>
            <c:errValType val="cust"/>
            <c:noEndCap val="0"/>
            <c:plus>
              <c:numRef>
                <c:f>'distance surface'!$J$48:$J$50</c:f>
                <c:numCache>
                  <c:formatCode>General</c:formatCode>
                  <c:ptCount val="3"/>
                  <c:pt idx="0">
                    <c:v>82.464552069412093</c:v>
                  </c:pt>
                  <c:pt idx="1">
                    <c:v>12.215522655804801</c:v>
                  </c:pt>
                  <c:pt idx="2">
                    <c:v>12.1371659593978</c:v>
                  </c:pt>
                </c:numCache>
              </c:numRef>
            </c:plus>
            <c:minus>
              <c:numRef>
                <c:f>'distance surface'!$J$48:$J$50</c:f>
                <c:numCache>
                  <c:formatCode>General</c:formatCode>
                  <c:ptCount val="3"/>
                  <c:pt idx="0">
                    <c:v>82.464552069412093</c:v>
                  </c:pt>
                  <c:pt idx="1">
                    <c:v>12.215522655804801</c:v>
                  </c:pt>
                  <c:pt idx="2">
                    <c:v>12.1371659593978</c:v>
                  </c:pt>
                </c:numCache>
              </c:numRef>
            </c:minus>
            <c:spPr>
              <a:noFill/>
              <a:ln w="9525" cap="flat" cmpd="sng" algn="ctr">
                <a:solidFill>
                  <a:schemeClr val="tx1">
                    <a:lumMod val="65000"/>
                    <a:lumOff val="35000"/>
                  </a:schemeClr>
                </a:solidFill>
                <a:round/>
              </a:ln>
              <a:effectLst/>
            </c:spPr>
          </c:errBars>
          <c:cat>
            <c:strRef>
              <c:f>'distance surface'!$I$44:$I$46</c:f>
              <c:strCache>
                <c:ptCount val="3"/>
                <c:pt idx="0">
                  <c:v>Cs-137 Deposition 10 kBq/m2</c:v>
                </c:pt>
                <c:pt idx="1">
                  <c:v>Effective Dose 1 mSv </c:v>
                </c:pt>
                <c:pt idx="2">
                  <c:v>Inhalation Thyroid Dose 10 mSv</c:v>
                </c:pt>
              </c:strCache>
            </c:strRef>
          </c:cat>
          <c:val>
            <c:numRef>
              <c:f>'distance surface'!$J$44:$J$46</c:f>
              <c:numCache>
                <c:formatCode>0</c:formatCode>
                <c:ptCount val="3"/>
                <c:pt idx="0">
                  <c:v>164.3764877431</c:v>
                </c:pt>
                <c:pt idx="1">
                  <c:v>36.727508799972902</c:v>
                </c:pt>
                <c:pt idx="2">
                  <c:v>82.1064751260798</c:v>
                </c:pt>
              </c:numCache>
            </c:numRef>
          </c:val>
        </c:ser>
        <c:ser>
          <c:idx val="1"/>
          <c:order val="1"/>
          <c:tx>
            <c:strRef>
              <c:f>'distance surface'!$K$43</c:f>
              <c:strCache>
                <c:ptCount val="1"/>
                <c:pt idx="0">
                  <c:v>16 puffs</c:v>
                </c:pt>
              </c:strCache>
            </c:strRef>
          </c:tx>
          <c:spPr>
            <a:solidFill>
              <a:schemeClr val="accent2">
                <a:lumMod val="60000"/>
                <a:lumOff val="40000"/>
              </a:schemeClr>
            </a:solidFill>
            <a:ln>
              <a:noFill/>
            </a:ln>
            <a:effectLst/>
          </c:spPr>
          <c:invertIfNegative val="0"/>
          <c:errBars>
            <c:errBarType val="both"/>
            <c:errValType val="cust"/>
            <c:noEndCap val="0"/>
            <c:plus>
              <c:numRef>
                <c:f>'distance surface'!$K$48:$K$50</c:f>
                <c:numCache>
                  <c:formatCode>General</c:formatCode>
                  <c:ptCount val="3"/>
                  <c:pt idx="0">
                    <c:v>6.50417407808348</c:v>
                  </c:pt>
                  <c:pt idx="1">
                    <c:v>6.0755564797642103</c:v>
                  </c:pt>
                  <c:pt idx="2">
                    <c:v>5.8146838263000298</c:v>
                  </c:pt>
                </c:numCache>
              </c:numRef>
            </c:plus>
            <c:minus>
              <c:numRef>
                <c:f>'distance surface'!$K$48:$K$50</c:f>
                <c:numCache>
                  <c:formatCode>General</c:formatCode>
                  <c:ptCount val="3"/>
                  <c:pt idx="0">
                    <c:v>6.50417407808348</c:v>
                  </c:pt>
                  <c:pt idx="1">
                    <c:v>6.0755564797642103</c:v>
                  </c:pt>
                  <c:pt idx="2">
                    <c:v>5.8146838263000298</c:v>
                  </c:pt>
                </c:numCache>
              </c:numRef>
            </c:minus>
            <c:spPr>
              <a:noFill/>
              <a:ln w="9525" cap="flat" cmpd="sng" algn="ctr">
                <a:solidFill>
                  <a:schemeClr val="tx1">
                    <a:lumMod val="65000"/>
                    <a:lumOff val="35000"/>
                  </a:schemeClr>
                </a:solidFill>
                <a:round/>
              </a:ln>
              <a:effectLst/>
            </c:spPr>
          </c:errBars>
          <c:val>
            <c:numRef>
              <c:f>'distance surface'!$K$44:$K$46</c:f>
              <c:numCache>
                <c:formatCode>0</c:formatCode>
                <c:ptCount val="3"/>
                <c:pt idx="0">
                  <c:v>132.14053773900099</c:v>
                </c:pt>
                <c:pt idx="1">
                  <c:v>33.835614631703002</c:v>
                </c:pt>
                <c:pt idx="2">
                  <c:v>78.982186684686795</c:v>
                </c:pt>
              </c:numCache>
            </c:numRef>
          </c:val>
        </c:ser>
        <c:ser>
          <c:idx val="2"/>
          <c:order val="2"/>
          <c:tx>
            <c:strRef>
              <c:f>'distance surface'!$L$43</c:f>
              <c:strCache>
                <c:ptCount val="1"/>
                <c:pt idx="0">
                  <c:v>64 puffs</c:v>
                </c:pt>
              </c:strCache>
            </c:strRef>
          </c:tx>
          <c:spPr>
            <a:solidFill>
              <a:srgbClr val="FF8989"/>
            </a:solidFill>
            <a:ln>
              <a:noFill/>
            </a:ln>
            <a:effectLst/>
          </c:spPr>
          <c:invertIfNegative val="0"/>
          <c:errBars>
            <c:errBarType val="both"/>
            <c:errValType val="cust"/>
            <c:noEndCap val="0"/>
            <c:plus>
              <c:numRef>
                <c:f>'distance surface'!$L$48:$L$50</c:f>
                <c:numCache>
                  <c:formatCode>General</c:formatCode>
                  <c:ptCount val="3"/>
                  <c:pt idx="0">
                    <c:v>5.5629175216807099</c:v>
                  </c:pt>
                  <c:pt idx="1">
                    <c:v>4.6007783604687704</c:v>
                  </c:pt>
                  <c:pt idx="2">
                    <c:v>4.5727254105889203</c:v>
                  </c:pt>
                </c:numCache>
              </c:numRef>
            </c:plus>
            <c:minus>
              <c:numRef>
                <c:f>'distance surface'!$L$48:$L$50</c:f>
                <c:numCache>
                  <c:formatCode>General</c:formatCode>
                  <c:ptCount val="3"/>
                  <c:pt idx="0">
                    <c:v>5.5629175216807099</c:v>
                  </c:pt>
                  <c:pt idx="1">
                    <c:v>4.6007783604687704</c:v>
                  </c:pt>
                  <c:pt idx="2">
                    <c:v>4.5727254105889203</c:v>
                  </c:pt>
                </c:numCache>
              </c:numRef>
            </c:minus>
            <c:spPr>
              <a:noFill/>
              <a:ln w="9525" cap="flat" cmpd="sng" algn="ctr">
                <a:solidFill>
                  <a:schemeClr val="tx1">
                    <a:lumMod val="65000"/>
                    <a:lumOff val="35000"/>
                  </a:schemeClr>
                </a:solidFill>
                <a:round/>
              </a:ln>
              <a:effectLst/>
            </c:spPr>
          </c:errBars>
          <c:val>
            <c:numRef>
              <c:f>'distance surface'!$L$44:$L$46</c:f>
              <c:numCache>
                <c:formatCode>0</c:formatCode>
                <c:ptCount val="3"/>
                <c:pt idx="0">
                  <c:v>130.739708687605</c:v>
                </c:pt>
                <c:pt idx="1">
                  <c:v>33.176100114641102</c:v>
                </c:pt>
                <c:pt idx="2">
                  <c:v>77.832841667942205</c:v>
                </c:pt>
              </c:numCache>
            </c:numRef>
          </c:val>
        </c:ser>
        <c:dLbls>
          <c:showLegendKey val="0"/>
          <c:showVal val="0"/>
          <c:showCatName val="0"/>
          <c:showSerName val="0"/>
          <c:showPercent val="0"/>
          <c:showBubbleSize val="0"/>
        </c:dLbls>
        <c:gapWidth val="106"/>
        <c:overlap val="-19"/>
        <c:axId val="-1403031952"/>
        <c:axId val="-1403040656"/>
      </c:barChart>
      <c:catAx>
        <c:axId val="-1403031952"/>
        <c:scaling>
          <c:orientation val="minMax"/>
        </c:scaling>
        <c:delete val="1"/>
        <c:axPos val="b"/>
        <c:numFmt formatCode="General" sourceLinked="1"/>
        <c:majorTickMark val="none"/>
        <c:minorTickMark val="none"/>
        <c:tickLblPos val="nextTo"/>
        <c:crossAx val="-1403040656"/>
        <c:crosses val="autoZero"/>
        <c:auto val="1"/>
        <c:lblAlgn val="ctr"/>
        <c:lblOffset val="100"/>
        <c:noMultiLvlLbl val="0"/>
      </c:catAx>
      <c:valAx>
        <c:axId val="-1403040656"/>
        <c:scaling>
          <c:orientation val="minMax"/>
          <c:max val="250"/>
        </c:scaling>
        <c:delete val="0"/>
        <c:axPos val="l"/>
        <c:majorGridlines>
          <c:spPr>
            <a:ln w="9525" cap="flat" cmpd="sng" algn="ctr">
              <a:solidFill>
                <a:schemeClr val="tx1">
                  <a:lumMod val="50000"/>
                  <a:lumOff val="50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2600" b="0" i="0" u="none" strike="noStrike" kern="1200" baseline="0">
                <a:solidFill>
                  <a:schemeClr val="tx1"/>
                </a:solidFill>
                <a:latin typeface="Calibri" panose="020F0502020204030204" pitchFamily="34" charset="0"/>
                <a:ea typeface="+mn-ea"/>
                <a:cs typeface="+mn-cs"/>
              </a:defRPr>
            </a:pPr>
            <a:endParaRPr lang="en-US"/>
          </a:p>
        </c:txPr>
        <c:crossAx val="-1403031952"/>
        <c:crosses val="autoZero"/>
        <c:crossBetween val="between"/>
      </c:valAx>
      <c:spPr>
        <a:noFill/>
        <a:ln>
          <a:noFill/>
        </a:ln>
        <a:effectLst/>
      </c:spPr>
    </c:plotArea>
    <c:legend>
      <c:legendPos val="b"/>
      <c:layout>
        <c:manualLayout>
          <c:xMode val="edge"/>
          <c:yMode val="edge"/>
          <c:x val="0.8045197927449188"/>
          <c:y val="0.11061493574640767"/>
          <c:w val="0.15567902694040536"/>
          <c:h val="0.26903847488434796"/>
        </c:manualLayout>
      </c:layout>
      <c:overlay val="0"/>
      <c:spPr>
        <a:solidFill>
          <a:schemeClr val="bg1">
            <a:lumMod val="95000"/>
          </a:schemeClr>
        </a:solidFill>
        <a:ln>
          <a:solidFill>
            <a:schemeClr val="bg1">
              <a:lumMod val="50000"/>
            </a:schemeClr>
          </a:solidFill>
        </a:ln>
        <a:effectLst/>
      </c:spPr>
      <c:txPr>
        <a:bodyPr rot="0" spcFirstLastPara="1" vertOverflow="ellipsis" vert="horz" wrap="square" anchor="ctr" anchorCtr="1"/>
        <a:lstStyle/>
        <a:p>
          <a:pPr>
            <a:defRPr sz="26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solidFill>
        <a:schemeClr val="tx1">
          <a:lumMod val="50000"/>
          <a:lumOff val="50000"/>
        </a:schemeClr>
      </a:solid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0.08938</cdr:x>
      <cdr:y>0.83711</cdr:y>
    </cdr:from>
    <cdr:to>
      <cdr:x>0.35182</cdr:x>
      <cdr:y>1</cdr:y>
    </cdr:to>
    <cdr:sp macro="" textlink="">
      <cdr:nvSpPr>
        <cdr:cNvPr id="2" name="Szövegdoboz 1"/>
        <cdr:cNvSpPr txBox="1"/>
      </cdr:nvSpPr>
      <cdr:spPr>
        <a:xfrm xmlns:a="http://schemas.openxmlformats.org/drawingml/2006/main">
          <a:off x="1115895" y="4535448"/>
          <a:ext cx="3276721" cy="88252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500" dirty="0" smtClean="0"/>
            <a:t>Cs-137 Deposition</a:t>
          </a:r>
          <a:br>
            <a:rPr lang="en-US" sz="2500" dirty="0" smtClean="0"/>
          </a:br>
          <a:r>
            <a:rPr lang="en-US" sz="2500" dirty="0" smtClean="0"/>
            <a:t>10 </a:t>
          </a:r>
          <a:r>
            <a:rPr lang="en-US" sz="2500" dirty="0" err="1" smtClean="0"/>
            <a:t>kBq</a:t>
          </a:r>
          <a:r>
            <a:rPr lang="en-US" sz="2500" dirty="0" smtClean="0"/>
            <a:t>/m</a:t>
          </a:r>
          <a:r>
            <a:rPr lang="en-US" sz="2500" baseline="30000" dirty="0" smtClean="0"/>
            <a:t>2</a:t>
          </a:r>
          <a:endParaRPr lang="en-US" sz="2500" baseline="30000" dirty="0"/>
        </a:p>
      </cdr:txBody>
    </cdr:sp>
  </cdr:relSizeAnchor>
  <cdr:relSizeAnchor xmlns:cdr="http://schemas.openxmlformats.org/drawingml/2006/chartDrawing">
    <cdr:from>
      <cdr:x>0.40093</cdr:x>
      <cdr:y>0.83711</cdr:y>
    </cdr:from>
    <cdr:to>
      <cdr:x>0.66336</cdr:x>
      <cdr:y>0.98863</cdr:y>
    </cdr:to>
    <cdr:sp macro="" textlink="">
      <cdr:nvSpPr>
        <cdr:cNvPr id="3" name="Szövegdoboz 1"/>
        <cdr:cNvSpPr txBox="1"/>
      </cdr:nvSpPr>
      <cdr:spPr>
        <a:xfrm xmlns:a="http://schemas.openxmlformats.org/drawingml/2006/main">
          <a:off x="5005772" y="4535448"/>
          <a:ext cx="3276595" cy="820944"/>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500" dirty="0" smtClean="0"/>
            <a:t>Effective Dose</a:t>
          </a:r>
          <a:br>
            <a:rPr lang="en-US" sz="2500" dirty="0" smtClean="0"/>
          </a:br>
          <a:r>
            <a:rPr lang="en-US" sz="2500" dirty="0" smtClean="0"/>
            <a:t>1 </a:t>
          </a:r>
          <a:r>
            <a:rPr lang="en-US" sz="2500" dirty="0" err="1" smtClean="0"/>
            <a:t>mSv</a:t>
          </a:r>
          <a:endParaRPr lang="en-US" sz="2500" baseline="30000" dirty="0"/>
        </a:p>
      </cdr:txBody>
    </cdr:sp>
  </cdr:relSizeAnchor>
  <cdr:relSizeAnchor xmlns:cdr="http://schemas.openxmlformats.org/drawingml/2006/chartDrawing">
    <cdr:from>
      <cdr:x>0.6941</cdr:x>
      <cdr:y>0.83567</cdr:y>
    </cdr:from>
    <cdr:to>
      <cdr:x>0.95653</cdr:x>
      <cdr:y>0.98719</cdr:y>
    </cdr:to>
    <cdr:sp macro="" textlink="">
      <cdr:nvSpPr>
        <cdr:cNvPr id="4" name="Szövegdoboz 1"/>
        <cdr:cNvSpPr txBox="1"/>
      </cdr:nvSpPr>
      <cdr:spPr>
        <a:xfrm xmlns:a="http://schemas.openxmlformats.org/drawingml/2006/main">
          <a:off x="8666169" y="4527636"/>
          <a:ext cx="3276596" cy="820944"/>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500" dirty="0" smtClean="0"/>
            <a:t>Inhalation Thyroid </a:t>
          </a:r>
          <a:r>
            <a:rPr lang="hu-HU" sz="2500" dirty="0" smtClean="0"/>
            <a:t/>
          </a:r>
          <a:br>
            <a:rPr lang="hu-HU" sz="2500" dirty="0" smtClean="0"/>
          </a:br>
          <a:r>
            <a:rPr lang="en-US" sz="2500" dirty="0" smtClean="0"/>
            <a:t>Equivalent</a:t>
          </a:r>
          <a:r>
            <a:rPr lang="hu-HU" sz="2500" dirty="0" smtClean="0"/>
            <a:t> </a:t>
          </a:r>
          <a:r>
            <a:rPr lang="en-US" sz="2500" dirty="0" smtClean="0"/>
            <a:t>Dose 10 </a:t>
          </a:r>
          <a:r>
            <a:rPr lang="en-US" sz="2500" dirty="0" err="1" smtClean="0"/>
            <a:t>mSv</a:t>
          </a:r>
          <a:endParaRPr lang="en-US" sz="2500" baseline="30000" dirty="0"/>
        </a:p>
      </cdr:txBody>
    </cdr:sp>
  </cdr:relSizeAnchor>
  <cdr:relSizeAnchor xmlns:cdr="http://schemas.openxmlformats.org/drawingml/2006/chartDrawing">
    <cdr:from>
      <cdr:x>0.06375</cdr:x>
      <cdr:y>0.01253</cdr:y>
    </cdr:from>
    <cdr:to>
      <cdr:x>0.98966</cdr:x>
      <cdr:y>0.14689</cdr:y>
    </cdr:to>
    <cdr:sp macro="" textlink="">
      <cdr:nvSpPr>
        <cdr:cNvPr id="5" name="Szövegdoboz 3"/>
        <cdr:cNvSpPr txBox="1"/>
      </cdr:nvSpPr>
      <cdr:spPr>
        <a:xfrm xmlns:a="http://schemas.openxmlformats.org/drawingml/2006/main">
          <a:off x="796006" y="67865"/>
          <a:ext cx="11560344" cy="727980"/>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a:lstStyle>
        <a:p xmlns:a="http://schemas.openxmlformats.org/drawingml/2006/main">
          <a:r>
            <a:rPr lang="en-GB" sz="2500" dirty="0">
              <a:latin typeface="+mn-lt"/>
            </a:rPr>
            <a:t>Maximum distance </a:t>
          </a:r>
          <a:r>
            <a:rPr lang="hu-HU" sz="2500" dirty="0">
              <a:latin typeface="+mn-lt"/>
            </a:rPr>
            <a:t>[km] </a:t>
          </a:r>
          <a:r>
            <a:rPr lang="en-GB" sz="2500" dirty="0">
              <a:latin typeface="+mn-lt"/>
            </a:rPr>
            <a:t>of threshold exceedance for the mean of the ensemble results</a:t>
          </a:r>
          <a:r>
            <a:rPr lang="en-US" sz="2500" dirty="0">
              <a:latin typeface="+mn-lt"/>
            </a:rPr>
            <a:t> </a:t>
          </a:r>
        </a:p>
        <a:p xmlns:a="http://schemas.openxmlformats.org/drawingml/2006/main">
          <a:endParaRPr lang="en-GB" sz="2500" dirty="0">
            <a:latin typeface="+mn-lt"/>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894" y="9446661"/>
            <a:ext cx="184756" cy="307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58" tIns="45678" rIns="91358" bIns="45678">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397" y="4747686"/>
            <a:ext cx="4976620" cy="968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88" tIns="45089" rIns="91788" bIns="45089"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89150" y="755650"/>
            <a:ext cx="2616200" cy="370205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319096"/>
            <a:ext cx="6794500" cy="307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smtClean="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www.engage-concert.eu/" TargetMode="External"/><Relationship Id="rId7" Type="http://schemas.openxmlformats.org/officeDocument/2006/relationships/image" Target="../media/image3.png"/><Relationship Id="rId12" Type="http://schemas.openxmlformats.org/officeDocument/2006/relationships/chart" Target="../charts/chart2.xml"/><Relationship Id="rId2" Type="http://schemas.openxmlformats.org/officeDocument/2006/relationships/hyperlink" Target="https://concert-h2020.eu/" TargetMode="Externa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6.png"/><Relationship Id="rId5" Type="http://schemas.openxmlformats.org/officeDocument/2006/relationships/image" Target="../media/image1.png"/><Relationship Id="rId10" Type="http://schemas.openxmlformats.org/officeDocument/2006/relationships/image" Target="../media/image5.png"/><Relationship Id="rId4" Type="http://schemas.openxmlformats.org/officeDocument/2006/relationships/hyperlink" Target="https://www.eu-neris.net/projects.html" TargetMode="External"/><Relationship Id="rId9"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b="1" dirty="0" smtClean="0">
                <a:latin typeface="Arial" panose="020B0604020202020204" pitchFamily="34" charset="0"/>
                <a:cs typeface="Arial" panose="020B0604020202020204" pitchFamily="34" charset="0"/>
              </a:rPr>
              <a:t>CONCERT Project </a:t>
            </a:r>
            <a:r>
              <a:rPr lang="nl-BE" sz="2000" b="1" dirty="0">
                <a:latin typeface="Arial" panose="020B0604020202020204" pitchFamily="34" charset="0"/>
                <a:cs typeface="Arial" panose="020B0604020202020204" pitchFamily="34" charset="0"/>
              </a:rPr>
              <a:t>Website </a:t>
            </a:r>
            <a:r>
              <a:rPr lang="nl-BE" sz="2000" dirty="0">
                <a:latin typeface="Arial" panose="020B0604020202020204" pitchFamily="34" charset="0"/>
                <a:cs typeface="Arial" panose="020B0604020202020204" pitchFamily="34" charset="0"/>
              </a:rPr>
              <a:t>(</a:t>
            </a:r>
            <a:r>
              <a:rPr lang="nl-BE" sz="2000" dirty="0">
                <a:latin typeface="Arial" panose="020B0604020202020204" pitchFamily="34" charset="0"/>
                <a:cs typeface="Arial" panose="020B0604020202020204" pitchFamily="34" charset="0"/>
                <a:hlinkClick r:id="rId2"/>
              </a:rPr>
              <a:t>https://</a:t>
            </a:r>
            <a:r>
              <a:rPr lang="nl-BE" sz="2000" dirty="0" smtClean="0">
                <a:latin typeface="Arial" panose="020B0604020202020204" pitchFamily="34" charset="0"/>
                <a:cs typeface="Arial" panose="020B0604020202020204" pitchFamily="34" charset="0"/>
                <a:hlinkClick r:id="rId2"/>
              </a:rPr>
              <a:t>concert-h2020.eu</a:t>
            </a:r>
            <a:r>
              <a:rPr lang="nl-BE" sz="2000" dirty="0" smtClean="0">
                <a:latin typeface="Arial" panose="020B0604020202020204" pitchFamily="34" charset="0"/>
                <a:cs typeface="Arial" panose="020B0604020202020204" pitchFamily="34" charset="0"/>
              </a:rPr>
              <a:t>)</a:t>
            </a:r>
          </a:p>
          <a:p>
            <a:pPr>
              <a:spcBef>
                <a:spcPts val="0"/>
              </a:spcBef>
            </a:pPr>
            <a:r>
              <a:rPr lang="en-GB" sz="2000" b="1" dirty="0" smtClean="0">
                <a:latin typeface="Arial" panose="020B0604020202020204" pitchFamily="34" charset="0"/>
                <a:cs typeface="Arial" panose="020B0604020202020204" pitchFamily="34" charset="0"/>
              </a:rPr>
              <a:t>CONFIDENCE Project Website </a:t>
            </a:r>
            <a:r>
              <a:rPr lang="en-US" sz="2000" dirty="0" smtClean="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smtClean="0">
                <a:latin typeface="Arial" panose="020B0604020202020204" pitchFamily="34" charset="0"/>
                <a:cs typeface="Arial" panose="020B0604020202020204" pitchFamily="34" charset="0"/>
                <a:hlinkClick r:id="rId3"/>
              </a:rPr>
              <a:t>//</a:t>
            </a:r>
            <a:r>
              <a:rPr lang="en-US" sz="2000" dirty="0" smtClean="0">
                <a:latin typeface="Arial" panose="020B0604020202020204" pitchFamily="34" charset="0"/>
                <a:cs typeface="Arial" panose="020B0604020202020204" pitchFamily="34" charset="0"/>
              </a:rPr>
              <a:t>)</a:t>
            </a:r>
            <a:endParaRPr lang="en-US" sz="2000" b="1" dirty="0" smtClean="0">
              <a:latin typeface="Arial" panose="020B0604020202020204" pitchFamily="34" charset="0"/>
              <a:cs typeface="Arial" panose="020B0604020202020204" pitchFamily="34" charset="0"/>
            </a:endParaRPr>
          </a:p>
          <a:p>
            <a:pPr>
              <a:spcBef>
                <a:spcPts val="0"/>
              </a:spcBef>
            </a:pPr>
            <a:r>
              <a:rPr lang="en-US" sz="2000" b="1" dirty="0" smtClean="0">
                <a:latin typeface="Arial" panose="020B0604020202020204" pitchFamily="34" charset="0"/>
                <a:cs typeface="Arial" panose="020B0604020202020204" pitchFamily="34" charset="0"/>
              </a:rPr>
              <a:t>NERIS Platform Website (</a:t>
            </a:r>
            <a:r>
              <a:rPr lang="en-US" sz="2000" dirty="0" smtClean="0">
                <a:latin typeface="Arial" panose="020B0604020202020204" pitchFamily="34" charset="0"/>
                <a:cs typeface="Arial" panose="020B0604020202020204" pitchFamily="34" charset="0"/>
                <a:hlinkClick r:id="rId4"/>
              </a:rPr>
              <a:t>https</a:t>
            </a:r>
            <a:r>
              <a:rPr lang="en-US" sz="2000" dirty="0">
                <a:latin typeface="Arial" panose="020B0604020202020204" pitchFamily="34" charset="0"/>
                <a:cs typeface="Arial" panose="020B0604020202020204" pitchFamily="34" charset="0"/>
                <a:hlinkClick r:id="rId4"/>
              </a:rPr>
              <a:t>://</a:t>
            </a:r>
            <a:r>
              <a:rPr lang="en-US" sz="2000" dirty="0" smtClean="0">
                <a:latin typeface="Arial" panose="020B0604020202020204" pitchFamily="34" charset="0"/>
                <a:cs typeface="Arial" panose="020B0604020202020204" pitchFamily="34" charset="0"/>
                <a:hlinkClick r:id="rId4"/>
              </a:rPr>
              <a:t>www.eu-neris.net/projects.html</a:t>
            </a:r>
            <a:r>
              <a:rPr lang="en-US" sz="2000" dirty="0" smtClean="0">
                <a:latin typeface="Arial" panose="020B0604020202020204" pitchFamily="34" charset="0"/>
                <a:cs typeface="Arial" panose="020B0604020202020204" pitchFamily="34" charset="0"/>
              </a:rPr>
              <a:t>)</a:t>
            </a:r>
            <a:endParaRPr lang="nl-BE" sz="2000" dirty="0"/>
          </a:p>
        </p:txBody>
      </p:sp>
      <p:sp>
        <p:nvSpPr>
          <p:cNvPr id="21" name="Rectangle 6"/>
          <p:cNvSpPr txBox="1">
            <a:spLocks noChangeArrowheads="1"/>
          </p:cNvSpPr>
          <p:nvPr/>
        </p:nvSpPr>
        <p:spPr>
          <a:xfrm>
            <a:off x="7643733" y="560059"/>
            <a:ext cx="14992509" cy="3808412"/>
          </a:xfrm>
          <a:prstGeom prst="rect">
            <a:avLst/>
          </a:prstGeom>
        </p:spPr>
        <p:txBody>
          <a:bodyPr anchor="ctr">
            <a:normAutofit/>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US" sz="5000" b="1" dirty="0">
                <a:solidFill>
                  <a:srgbClr val="4AA0B1"/>
                </a:solidFill>
                <a:cs typeface="Segoe UI" pitchFamily="34" charset="0"/>
              </a:rPr>
              <a:t>Efficiency savings in model setup for an ensemble approach used to describe atmospheric dispersion model </a:t>
            </a:r>
            <a:r>
              <a:rPr lang="en-US" sz="5000" b="1" dirty="0" smtClean="0">
                <a:solidFill>
                  <a:srgbClr val="4AA0B1"/>
                </a:solidFill>
                <a:cs typeface="Segoe UI" pitchFamily="34" charset="0"/>
              </a:rPr>
              <a:t>uncertainty</a:t>
            </a:r>
            <a:r>
              <a:rPr lang="hu-HU" sz="5000" b="1" dirty="0" smtClean="0">
                <a:solidFill>
                  <a:srgbClr val="4AA0B1"/>
                </a:solidFill>
                <a:cs typeface="Segoe UI" pitchFamily="34" charset="0"/>
              </a:rPr>
              <a:t/>
            </a:r>
            <a:br>
              <a:rPr lang="hu-HU" sz="5000" b="1" dirty="0" smtClean="0">
                <a:solidFill>
                  <a:srgbClr val="4AA0B1"/>
                </a:solidFill>
                <a:cs typeface="Segoe UI" pitchFamily="34" charset="0"/>
              </a:rPr>
            </a:br>
            <a:r>
              <a:rPr lang="hu-HU" sz="2500" b="1" i="1" dirty="0" smtClean="0">
                <a:solidFill>
                  <a:srgbClr val="4AA0B1"/>
                </a:solidFill>
                <a:cs typeface="Segoe UI" pitchFamily="34" charset="0"/>
              </a:rPr>
              <a:t>Csilla Rudas</a:t>
            </a:r>
            <a:r>
              <a:rPr lang="en-AU" sz="2500" b="1" i="1" dirty="0" smtClean="0">
                <a:solidFill>
                  <a:srgbClr val="4AA0B1"/>
                </a:solidFill>
                <a:cs typeface="Segoe UI" pitchFamily="34" charset="0"/>
              </a:rPr>
              <a:t>, </a:t>
            </a:r>
            <a:r>
              <a:rPr lang="hu-HU" sz="2500" b="1" i="1" dirty="0" smtClean="0">
                <a:solidFill>
                  <a:srgbClr val="4AA0B1"/>
                </a:solidFill>
                <a:cs typeface="Segoe UI" pitchFamily="34" charset="0"/>
              </a:rPr>
              <a:t>Péter Szántó</a:t>
            </a:r>
            <a:r>
              <a:rPr lang="en-AU" sz="2500" b="1" i="1" dirty="0" smtClean="0">
                <a:solidFill>
                  <a:srgbClr val="4AA0B1"/>
                </a:solidFill>
                <a:cs typeface="Segoe UI" pitchFamily="34" charset="0"/>
              </a:rPr>
              <a:t>, </a:t>
            </a:r>
            <a:r>
              <a:rPr lang="hu-HU" sz="2500" b="1" i="1" dirty="0" smtClean="0">
                <a:solidFill>
                  <a:srgbClr val="4AA0B1"/>
                </a:solidFill>
                <a:cs typeface="Segoe UI" pitchFamily="34" charset="0"/>
              </a:rPr>
              <a:t>Tamás Pázmándi, Péter Zagyvai</a:t>
            </a:r>
            <a:endParaRPr lang="en-AU" sz="2500" b="1" i="1" dirty="0" smtClean="0">
              <a:solidFill>
                <a:srgbClr val="4AA0B1"/>
              </a:solidFill>
              <a:cs typeface="Segoe UI" pitchFamily="34" charset="0"/>
            </a:endParaRPr>
          </a:p>
          <a:p>
            <a:pPr fontAlgn="auto">
              <a:lnSpc>
                <a:spcPct val="90000"/>
              </a:lnSpc>
              <a:spcBef>
                <a:spcPts val="0"/>
              </a:spcBef>
              <a:spcAft>
                <a:spcPts val="0"/>
              </a:spcAft>
            </a:pPr>
            <a:r>
              <a:rPr lang="en-US" sz="2500" i="1" dirty="0" smtClean="0">
                <a:solidFill>
                  <a:srgbClr val="4AA0B1"/>
                </a:solidFill>
                <a:cs typeface="Segoe UI" pitchFamily="34" charset="0"/>
              </a:rPr>
              <a:t>Centre </a:t>
            </a:r>
            <a:r>
              <a:rPr lang="en-US" sz="2500" i="1" dirty="0">
                <a:solidFill>
                  <a:srgbClr val="4AA0B1"/>
                </a:solidFill>
                <a:cs typeface="Segoe UI" pitchFamily="34" charset="0"/>
              </a:rPr>
              <a:t>for Energy Research, Budapest, Hungary </a:t>
            </a:r>
            <a:r>
              <a:rPr lang="hu-HU" sz="2500" i="1" dirty="0">
                <a:solidFill>
                  <a:srgbClr val="4AA0B1"/>
                </a:solidFill>
                <a:cs typeface="Segoe UI" pitchFamily="34" charset="0"/>
              </a:rPr>
              <a:t/>
            </a:r>
            <a:br>
              <a:rPr lang="hu-HU" sz="2500" i="1" dirty="0">
                <a:solidFill>
                  <a:srgbClr val="4AA0B1"/>
                </a:solidFill>
                <a:cs typeface="Segoe UI" pitchFamily="34" charset="0"/>
              </a:rPr>
            </a:br>
            <a:r>
              <a:rPr lang="hu-HU" sz="2500" b="1" i="1" dirty="0" err="1" smtClean="0">
                <a:solidFill>
                  <a:srgbClr val="4AA0B1"/>
                </a:solidFill>
                <a:cs typeface="Segoe UI" pitchFamily="34" charset="0"/>
              </a:rPr>
              <a:t>rudas.csilla</a:t>
            </a:r>
            <a:r>
              <a:rPr lang="en-AU" sz="2500" b="1" i="1" dirty="0" smtClean="0">
                <a:solidFill>
                  <a:srgbClr val="4AA0B1"/>
                </a:solidFill>
                <a:cs typeface="Segoe UI" pitchFamily="34" charset="0"/>
              </a:rPr>
              <a:t>@</a:t>
            </a:r>
            <a:r>
              <a:rPr lang="hu-HU" sz="2500" b="1" i="1" dirty="0" err="1" smtClean="0">
                <a:solidFill>
                  <a:srgbClr val="4AA0B1"/>
                </a:solidFill>
                <a:cs typeface="Segoe UI" pitchFamily="34" charset="0"/>
              </a:rPr>
              <a:t>energia.mta.hu</a:t>
            </a:r>
            <a:endParaRPr lang="en-US" sz="4600" dirty="0" smtClean="0">
              <a:solidFill>
                <a:srgbClr val="4AA0B1"/>
              </a:solidFill>
              <a:cs typeface="Segoe UI" pitchFamily="34" charset="0"/>
            </a:endParaRP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n-US" sz="2000" b="1" i="0" u="none" strike="noStrike" baseline="0" dirty="0" smtClean="0">
                  <a:solidFill>
                    <a:schemeClr val="accent2"/>
                  </a:solidFill>
                  <a:latin typeface="CenturyGothic-Bold"/>
                </a:rPr>
                <a:t>2</a:t>
              </a:r>
              <a:r>
                <a:rPr lang="en-US" sz="2000" b="1" i="0" u="none" strike="noStrike" dirty="0" smtClean="0">
                  <a:solidFill>
                    <a:schemeClr val="accent2"/>
                  </a:solidFill>
                  <a:latin typeface="CenturyGothic-Bold"/>
                </a:rPr>
                <a:t> - 5</a:t>
              </a:r>
              <a:r>
                <a:rPr lang="en-US" sz="2000" b="1" i="0" u="none" strike="noStrike" baseline="0" dirty="0" smtClean="0">
                  <a:solidFill>
                    <a:schemeClr val="accent2"/>
                  </a:solidFill>
                  <a:latin typeface="CenturyGothic-Bold"/>
                </a:rPr>
                <a:t> December 2019</a:t>
              </a:r>
            </a:p>
            <a:p>
              <a:pPr algn="r"/>
              <a:r>
                <a:rPr lang="en-US" sz="1400" b="1" dirty="0" smtClean="0">
                  <a:solidFill>
                    <a:schemeClr val="accent2"/>
                  </a:solidFill>
                  <a:latin typeface="CenturyGothic-Bold"/>
                </a:rPr>
                <a:t>Lindner Hotel Gallery Central</a:t>
              </a:r>
              <a:endParaRPr lang="en-US" sz="1400" b="1" i="0" u="none" strike="noStrike" baseline="0" dirty="0" smtClean="0">
                <a:solidFill>
                  <a:schemeClr val="accent2"/>
                </a:solidFill>
                <a:latin typeface="CenturyGothic-Bold"/>
              </a:endParaRPr>
            </a:p>
            <a:p>
              <a:pPr algn="r"/>
              <a:r>
                <a:rPr lang="en-US" sz="1400" b="1" dirty="0" smtClean="0">
                  <a:solidFill>
                    <a:schemeClr val="accent2"/>
                  </a:solidFill>
                  <a:latin typeface="CenturyGothic-Bold"/>
                </a:rPr>
                <a:t>Bratislava, Slovak Republic</a:t>
              </a:r>
              <a:endParaRPr lang="en-US" sz="1400" dirty="0">
                <a:solidFill>
                  <a:schemeClr val="accent2"/>
                </a:solidFill>
              </a:endParaRP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dirty="0">
                  <a:solidFill>
                    <a:schemeClr val="accent2"/>
                  </a:solidFill>
                  <a:latin typeface="CenturyGothic-Bold"/>
                </a:rPr>
                <a:t>CONFIDENCE Dissemination </a:t>
              </a:r>
              <a:r>
                <a:rPr lang="en-GB" sz="2400" b="1" dirty="0" smtClean="0">
                  <a:solidFill>
                    <a:schemeClr val="accent2"/>
                  </a:solidFill>
                  <a:latin typeface="CenturyGothic-Bold"/>
                </a:rPr>
                <a:t>Workshop</a:t>
              </a:r>
            </a:p>
            <a:p>
              <a:pPr algn="r"/>
              <a:r>
                <a:rPr lang="en-GB" sz="2400" b="1" dirty="0" smtClean="0">
                  <a:solidFill>
                    <a:schemeClr val="accent2"/>
                  </a:solidFill>
                  <a:latin typeface="CenturyGothic-Bold"/>
                </a:rPr>
                <a:t>“</a:t>
              </a:r>
              <a:r>
                <a:rPr lang="en-US" sz="2400" b="1" dirty="0">
                  <a:solidFill>
                    <a:schemeClr val="accent2"/>
                  </a:solidFill>
                  <a:latin typeface="CenturyGothic-Bold"/>
                </a:rPr>
                <a:t>Coping with uncertainties for improved modelling </a:t>
              </a:r>
              <a:r>
                <a:rPr lang="en-US" sz="2400" b="1" dirty="0" smtClean="0">
                  <a:solidFill>
                    <a:schemeClr val="accent2"/>
                  </a:solidFill>
                  <a:latin typeface="CenturyGothic-Bold"/>
                </a:rPr>
                <a:t>and </a:t>
              </a:r>
              <a:r>
                <a:rPr lang="en-US" sz="2400" b="1" dirty="0">
                  <a:solidFill>
                    <a:schemeClr val="accent2"/>
                  </a:solidFill>
                  <a:latin typeface="CenturyGothic-Bold"/>
                </a:rPr>
                <a:t>decision making in nuclear </a:t>
              </a:r>
              <a:r>
                <a:rPr lang="en-US" sz="2400" b="1" dirty="0" smtClean="0">
                  <a:solidFill>
                    <a:schemeClr val="accent2"/>
                  </a:solidFill>
                  <a:latin typeface="CenturyGothic-Bold"/>
                </a:rPr>
                <a:t>emergencies</a:t>
              </a:r>
              <a:r>
                <a:rPr lang="en-GB" sz="2400" b="1" i="0" u="none" strike="noStrike" baseline="0" dirty="0" smtClean="0">
                  <a:solidFill>
                    <a:schemeClr val="accent2"/>
                  </a:solidFill>
                  <a:latin typeface="CenturyGothic-Bold"/>
                </a:rPr>
                <a:t>”</a:t>
              </a:r>
              <a:endParaRPr lang="en-GB" sz="2400" dirty="0">
                <a:solidFill>
                  <a:schemeClr val="accent2"/>
                </a:solidFill>
              </a:endParaRPr>
            </a:p>
          </p:txBody>
        </p:sp>
      </p:grpSp>
      <p:sp>
        <p:nvSpPr>
          <p:cNvPr id="6" name="5 Rectángulo"/>
          <p:cNvSpPr/>
          <p:nvPr/>
        </p:nvSpPr>
        <p:spPr>
          <a:xfrm>
            <a:off x="0" y="4274081"/>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37" name="Rectangle 490"/>
          <p:cNvSpPr/>
          <p:nvPr/>
        </p:nvSpPr>
        <p:spPr bwMode="auto">
          <a:xfrm>
            <a:off x="954088" y="4638480"/>
            <a:ext cx="28382912"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38" name="Text Box 12"/>
          <p:cNvSpPr txBox="1">
            <a:spLocks noChangeArrowheads="1"/>
          </p:cNvSpPr>
          <p:nvPr/>
        </p:nvSpPr>
        <p:spPr bwMode="auto">
          <a:xfrm>
            <a:off x="1135380" y="4692627"/>
            <a:ext cx="2724912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Introduction</a:t>
            </a:r>
            <a:endParaRPr lang="en-AU" sz="4000" b="1" dirty="0">
              <a:solidFill>
                <a:srgbClr val="4AA0B1"/>
              </a:solidFill>
              <a:latin typeface="+mj-lt"/>
              <a:cs typeface="Segoe UI" pitchFamily="34" charset="0"/>
            </a:endParaRPr>
          </a:p>
        </p:txBody>
      </p:sp>
      <p:sp>
        <p:nvSpPr>
          <p:cNvPr id="39" name="Rectangle 495"/>
          <p:cNvSpPr/>
          <p:nvPr/>
        </p:nvSpPr>
        <p:spPr bwMode="auto">
          <a:xfrm>
            <a:off x="954088" y="8502189"/>
            <a:ext cx="28382912" cy="3962799"/>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0" name="Text Box 12"/>
          <p:cNvSpPr txBox="1">
            <a:spLocks noChangeArrowheads="1"/>
          </p:cNvSpPr>
          <p:nvPr/>
        </p:nvSpPr>
        <p:spPr bwMode="auto">
          <a:xfrm>
            <a:off x="1202331" y="8475970"/>
            <a:ext cx="21433911"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4000" b="1" dirty="0" smtClean="0">
                <a:solidFill>
                  <a:srgbClr val="4AA0B1"/>
                </a:solidFill>
                <a:latin typeface="+mj-lt"/>
                <a:cs typeface="Segoe UI" pitchFamily="34" charset="0"/>
              </a:rPr>
              <a:t>Calculation</a:t>
            </a:r>
            <a:endParaRPr lang="en-US" sz="4000" b="1" dirty="0">
              <a:solidFill>
                <a:srgbClr val="4AA0B1"/>
              </a:solidFill>
              <a:latin typeface="+mj-lt"/>
              <a:cs typeface="Segoe UI" pitchFamily="34" charset="0"/>
            </a:endParaRPr>
          </a:p>
        </p:txBody>
      </p:sp>
      <p:sp>
        <p:nvSpPr>
          <p:cNvPr id="43" name="Rectangle 500"/>
          <p:cNvSpPr/>
          <p:nvPr/>
        </p:nvSpPr>
        <p:spPr bwMode="auto">
          <a:xfrm>
            <a:off x="952500" y="12665832"/>
            <a:ext cx="28384500" cy="23846681"/>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4" name="Rectangle 502"/>
          <p:cNvSpPr/>
          <p:nvPr/>
        </p:nvSpPr>
        <p:spPr bwMode="auto">
          <a:xfrm>
            <a:off x="954088" y="36752514"/>
            <a:ext cx="28382912" cy="1679296"/>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5" name="Text Box 12"/>
          <p:cNvSpPr txBox="1">
            <a:spLocks noChangeArrowheads="1"/>
          </p:cNvSpPr>
          <p:nvPr/>
        </p:nvSpPr>
        <p:spPr bwMode="auto">
          <a:xfrm>
            <a:off x="1223447" y="36747044"/>
            <a:ext cx="26529532"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cs typeface="Segoe UI" pitchFamily="34" charset="0"/>
              </a:rPr>
              <a:t>Conclusion</a:t>
            </a:r>
            <a:endParaRPr lang="en-US" sz="3000" dirty="0">
              <a:solidFill>
                <a:srgbClr val="4AA0B1"/>
              </a:solidFill>
              <a:cs typeface="Segoe UI" panose="020B0502040204020203" pitchFamily="34" charset="0"/>
            </a:endParaRPr>
          </a:p>
        </p:txBody>
      </p:sp>
      <p:sp>
        <p:nvSpPr>
          <p:cNvPr id="46" name="Rectangle 504"/>
          <p:cNvSpPr/>
          <p:nvPr/>
        </p:nvSpPr>
        <p:spPr bwMode="auto">
          <a:xfrm>
            <a:off x="954088" y="38667268"/>
            <a:ext cx="28382912" cy="171310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7" name="Text Box 12"/>
          <p:cNvSpPr txBox="1">
            <a:spLocks noChangeArrowheads="1"/>
          </p:cNvSpPr>
          <p:nvPr/>
        </p:nvSpPr>
        <p:spPr bwMode="auto">
          <a:xfrm>
            <a:off x="1135380" y="38618017"/>
            <a:ext cx="26562871"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4000" b="1" dirty="0" smtClean="0">
                <a:solidFill>
                  <a:srgbClr val="4AA0B1"/>
                </a:solidFill>
                <a:latin typeface="+mj-lt"/>
                <a:cs typeface="Segoe UI" pitchFamily="34" charset="0"/>
              </a:rPr>
              <a:t>References</a:t>
            </a:r>
            <a:endParaRPr lang="en-US" sz="3000" dirty="0">
              <a:solidFill>
                <a:srgbClr val="4AA0B1"/>
              </a:solidFill>
              <a:latin typeface="+mj-lt"/>
              <a:cs typeface="Segoe UI" panose="020B0502040204020203" pitchFamily="34" charset="0"/>
            </a:endParaRPr>
          </a:p>
        </p:txBody>
      </p:sp>
      <p:sp>
        <p:nvSpPr>
          <p:cNvPr id="54" name="Text Box 12"/>
          <p:cNvSpPr txBox="1">
            <a:spLocks noChangeArrowheads="1"/>
          </p:cNvSpPr>
          <p:nvPr/>
        </p:nvSpPr>
        <p:spPr bwMode="auto">
          <a:xfrm>
            <a:off x="1233328" y="12648957"/>
            <a:ext cx="26563638"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smtClean="0">
                <a:solidFill>
                  <a:srgbClr val="4AA0B1"/>
                </a:solidFill>
                <a:latin typeface="+mj-lt"/>
                <a:cs typeface="Segoe UI" pitchFamily="34" charset="0"/>
              </a:rPr>
              <a:t>Results</a:t>
            </a:r>
            <a:r>
              <a:rPr lang="hu-HU" sz="4000" b="1" dirty="0" smtClean="0">
                <a:solidFill>
                  <a:srgbClr val="4AA0B1"/>
                </a:solidFill>
                <a:latin typeface="+mj-lt"/>
                <a:cs typeface="Segoe UI" pitchFamily="34" charset="0"/>
              </a:rPr>
              <a:t> </a:t>
            </a:r>
            <a:r>
              <a:rPr lang="en-US" sz="4000" b="1" dirty="0" smtClean="0">
                <a:solidFill>
                  <a:srgbClr val="4AA0B1"/>
                </a:solidFill>
                <a:latin typeface="+mj-lt"/>
                <a:cs typeface="Segoe UI" pitchFamily="34" charset="0"/>
              </a:rPr>
              <a:t>and discussion</a:t>
            </a:r>
          </a:p>
        </p:txBody>
      </p:sp>
      <p:sp>
        <p:nvSpPr>
          <p:cNvPr id="62" name="Text Box 12"/>
          <p:cNvSpPr txBox="1">
            <a:spLocks noChangeArrowheads="1"/>
          </p:cNvSpPr>
          <p:nvPr/>
        </p:nvSpPr>
        <p:spPr bwMode="auto">
          <a:xfrm>
            <a:off x="1177290" y="5327487"/>
            <a:ext cx="27873960" cy="2841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In emergency preparedness and response, the decisions made to protect the public in case of a </a:t>
            </a:r>
            <a:r>
              <a:rPr lang="en-US" sz="3000" dirty="0" smtClean="0">
                <a:latin typeface="+mn-lt"/>
                <a:cs typeface="Segoe UI" pitchFamily="34" charset="0"/>
              </a:rPr>
              <a:t>severe nuclear </a:t>
            </a:r>
            <a:r>
              <a:rPr lang="en-US" sz="3000" dirty="0">
                <a:latin typeface="+mn-lt"/>
                <a:cs typeface="Segoe UI" pitchFamily="34" charset="0"/>
              </a:rPr>
              <a:t>accident have to be </a:t>
            </a:r>
            <a:r>
              <a:rPr lang="en-US" sz="3000" dirty="0" smtClean="0">
                <a:latin typeface="+mn-lt"/>
                <a:cs typeface="Segoe UI" pitchFamily="34" charset="0"/>
              </a:rPr>
              <a:t>reliable</a:t>
            </a:r>
            <a:r>
              <a:rPr lang="en-US" sz="3000" dirty="0">
                <a:latin typeface="+mn-lt"/>
                <a:cs typeface="Segoe UI" pitchFamily="34" charset="0"/>
              </a:rPr>
              <a:t>, </a:t>
            </a:r>
            <a:r>
              <a:rPr lang="en-US" sz="3000" dirty="0" smtClean="0">
                <a:latin typeface="+mn-lt"/>
                <a:cs typeface="Segoe UI" pitchFamily="34" charset="0"/>
              </a:rPr>
              <a:t>profound and </a:t>
            </a:r>
            <a:r>
              <a:rPr lang="en-US" sz="3000" dirty="0">
                <a:latin typeface="+mn-lt"/>
                <a:cs typeface="Segoe UI" pitchFamily="34" charset="0"/>
              </a:rPr>
              <a:t>made quickly. To achieve this </a:t>
            </a:r>
            <a:r>
              <a:rPr lang="hu-HU" sz="3000" dirty="0" smtClean="0">
                <a:latin typeface="+mn-lt"/>
                <a:cs typeface="Segoe UI" pitchFamily="34" charset="0"/>
              </a:rPr>
              <a:t>a) </a:t>
            </a:r>
            <a:r>
              <a:rPr lang="en-US" sz="3000" dirty="0" smtClean="0">
                <a:latin typeface="+mn-lt"/>
                <a:cs typeface="Segoe UI" pitchFamily="34" charset="0"/>
              </a:rPr>
              <a:t>the </a:t>
            </a:r>
            <a:r>
              <a:rPr lang="en-US" sz="3000" dirty="0">
                <a:latin typeface="+mn-lt"/>
                <a:cs typeface="Segoe UI" pitchFamily="34" charset="0"/>
              </a:rPr>
              <a:t>uncertainty of the results has to be shown and </a:t>
            </a:r>
            <a:r>
              <a:rPr lang="hu-HU" sz="3000" dirty="0" smtClean="0">
                <a:latin typeface="+mn-lt"/>
                <a:cs typeface="Segoe UI" pitchFamily="34" charset="0"/>
              </a:rPr>
              <a:t>b) </a:t>
            </a:r>
            <a:r>
              <a:rPr lang="en-US" sz="3000" dirty="0" smtClean="0">
                <a:latin typeface="+mn-lt"/>
                <a:cs typeface="Segoe UI" pitchFamily="34" charset="0"/>
              </a:rPr>
              <a:t>the </a:t>
            </a:r>
            <a:r>
              <a:rPr lang="en-US" sz="3000" dirty="0">
                <a:latin typeface="+mn-lt"/>
                <a:cs typeface="Segoe UI" pitchFamily="34" charset="0"/>
              </a:rPr>
              <a:t>runtime of simulation has to be feasible (reasonably short). </a:t>
            </a:r>
            <a:r>
              <a:rPr lang="en-US" sz="3000" dirty="0" smtClean="0">
                <a:latin typeface="+mn-lt"/>
                <a:cs typeface="Segoe UI" pitchFamily="34" charset="0"/>
              </a:rPr>
              <a:t>When </a:t>
            </a:r>
            <a:r>
              <a:rPr lang="en-US" sz="3000" dirty="0">
                <a:latin typeface="+mn-lt"/>
                <a:cs typeface="Segoe UI" pitchFamily="34" charset="0"/>
              </a:rPr>
              <a:t>using meteorological ensemble datasets in atmospheric dispersion modelling, the impact of uncertainty is directly reflected in the result, but the runtime of the simulation is significantly increased</a:t>
            </a:r>
            <a:r>
              <a:rPr lang="en-US" sz="3000" dirty="0" smtClean="0">
                <a:latin typeface="+mn-lt"/>
                <a:cs typeface="Segoe UI" pitchFamily="34" charset="0"/>
              </a:rPr>
              <a:t>.</a:t>
            </a:r>
            <a:r>
              <a:rPr lang="hu-HU" sz="3000" dirty="0" smtClean="0">
                <a:latin typeface="+mn-lt"/>
                <a:cs typeface="Segoe UI" pitchFamily="34" charset="0"/>
              </a:rPr>
              <a:t> </a:t>
            </a:r>
            <a:r>
              <a:rPr lang="en-US" sz="3000" dirty="0">
                <a:latin typeface="+mn-lt"/>
                <a:cs typeface="Segoe UI" pitchFamily="34" charset="0"/>
              </a:rPr>
              <a:t>In this </a:t>
            </a:r>
            <a:r>
              <a:rPr lang="en-US" sz="3000" dirty="0" smtClean="0">
                <a:latin typeface="+mn-lt"/>
                <a:cs typeface="Segoe UI" pitchFamily="34" charset="0"/>
              </a:rPr>
              <a:t>poster </a:t>
            </a:r>
            <a:r>
              <a:rPr lang="en-US" sz="3000" dirty="0">
                <a:latin typeface="+mn-lt"/>
                <a:cs typeface="Segoe UI" pitchFamily="34" charset="0"/>
              </a:rPr>
              <a:t>we examine different methods of reducing model run time for a single ensemble member and assess the change in the uncertainty indicators [1]. The simulations were performed with SINAC (Simulator Software for Interactive Consequences of Nuclear Accidents) decision support system [2] developed in the Centre for Energy Research. The meteorological ensemble data used for the simulation was produced by HARMONIE-AROME model with a horizontal resolution of about 2,5 km on a 300 km x 300 km domain [3].</a:t>
            </a:r>
            <a:endParaRPr lang="en-AU" sz="3000" dirty="0">
              <a:latin typeface="+mn-lt"/>
              <a:cs typeface="Segoe UI" pitchFamily="34" charset="0"/>
            </a:endParaRPr>
          </a:p>
        </p:txBody>
      </p:sp>
      <p:sp>
        <p:nvSpPr>
          <p:cNvPr id="63" name="Text Box 12"/>
          <p:cNvSpPr txBox="1">
            <a:spLocks noChangeArrowheads="1"/>
          </p:cNvSpPr>
          <p:nvPr/>
        </p:nvSpPr>
        <p:spPr bwMode="auto">
          <a:xfrm>
            <a:off x="1196340" y="9108201"/>
            <a:ext cx="14004448" cy="3303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The </a:t>
            </a:r>
            <a:r>
              <a:rPr lang="en-US" sz="3000" dirty="0" smtClean="0">
                <a:latin typeface="+mn-lt"/>
                <a:cs typeface="Segoe UI" pitchFamily="34" charset="0"/>
              </a:rPr>
              <a:t>dispersion calculation in SINAC</a:t>
            </a:r>
            <a:r>
              <a:rPr lang="hu-HU" sz="3000" dirty="0" smtClean="0">
                <a:latin typeface="+mn-lt"/>
                <a:cs typeface="Segoe UI" pitchFamily="34" charset="0"/>
              </a:rPr>
              <a:t> </a:t>
            </a:r>
            <a:r>
              <a:rPr lang="en-US" sz="3000" dirty="0" smtClean="0">
                <a:latin typeface="+mn-lt"/>
                <a:cs typeface="Segoe UI" pitchFamily="34" charset="0"/>
              </a:rPr>
              <a:t>is performed with a </a:t>
            </a:r>
            <a:r>
              <a:rPr lang="en-AU" sz="3000" dirty="0" smtClean="0">
                <a:latin typeface="+mn-lt"/>
                <a:cs typeface="Segoe UI" pitchFamily="34" charset="0"/>
              </a:rPr>
              <a:t>Gaussian </a:t>
            </a:r>
            <a:r>
              <a:rPr lang="en-AU" sz="3000" dirty="0">
                <a:latin typeface="+mn-lt"/>
                <a:cs typeface="Segoe UI" pitchFamily="34" charset="0"/>
              </a:rPr>
              <a:t>Puff </a:t>
            </a:r>
            <a:r>
              <a:rPr lang="en-AU" sz="3000" dirty="0" smtClean="0">
                <a:latin typeface="+mn-lt"/>
                <a:cs typeface="Segoe UI" pitchFamily="34" charset="0"/>
              </a:rPr>
              <a:t>Model</a:t>
            </a:r>
            <a:r>
              <a:rPr lang="hu-HU" sz="3000" dirty="0" smtClean="0">
                <a:latin typeface="+mn-lt"/>
                <a:cs typeface="Segoe UI" pitchFamily="34" charset="0"/>
              </a:rPr>
              <a:t> </a:t>
            </a:r>
            <a:r>
              <a:rPr lang="en-US" sz="3000" dirty="0" smtClean="0">
                <a:latin typeface="+mn-lt"/>
                <a:cs typeface="Segoe UI" pitchFamily="34" charset="0"/>
              </a:rPr>
              <a:t>as follows:</a:t>
            </a:r>
            <a:endParaRPr lang="en-US" sz="3000" dirty="0">
              <a:latin typeface="+mn-lt"/>
              <a:cs typeface="Segoe UI" pitchFamily="34" charset="0"/>
            </a:endParaRPr>
          </a:p>
          <a:p>
            <a:pPr marL="514350" indent="-514350" algn="just" eaLnBrk="1" hangingPunct="1">
              <a:buFont typeface="+mj-lt"/>
              <a:buAutoNum type="arabicPeriod"/>
            </a:pPr>
            <a:r>
              <a:rPr lang="en-US" sz="3000" dirty="0">
                <a:latin typeface="+mn-lt"/>
                <a:cs typeface="Segoe UI" pitchFamily="34" charset="0"/>
              </a:rPr>
              <a:t>Initialization: initiating run, reading the meteorological data, and reserving memory space for the </a:t>
            </a:r>
            <a:r>
              <a:rPr lang="en-US" sz="3000" dirty="0" smtClean="0">
                <a:latin typeface="+mn-lt"/>
                <a:cs typeface="Segoe UI" pitchFamily="34" charset="0"/>
              </a:rPr>
              <a:t>results</a:t>
            </a:r>
            <a:endParaRPr lang="hu-HU" sz="3000" dirty="0" smtClean="0">
              <a:latin typeface="+mn-lt"/>
              <a:cs typeface="Segoe UI" pitchFamily="34" charset="0"/>
            </a:endParaRPr>
          </a:p>
          <a:p>
            <a:pPr marL="514350" indent="-514350" algn="just" eaLnBrk="1" hangingPunct="1">
              <a:buFont typeface="+mj-lt"/>
              <a:buAutoNum type="arabicPeriod"/>
            </a:pPr>
            <a:r>
              <a:rPr lang="en-US" sz="3000" dirty="0" smtClean="0">
                <a:latin typeface="+mn-lt"/>
                <a:cs typeface="Segoe UI" pitchFamily="34" charset="0"/>
              </a:rPr>
              <a:t>Dispersion</a:t>
            </a:r>
            <a:r>
              <a:rPr lang="en-US" sz="3000" dirty="0">
                <a:latin typeface="+mn-lt"/>
                <a:cs typeface="Segoe UI" pitchFamily="34" charset="0"/>
              </a:rPr>
              <a:t>: </a:t>
            </a:r>
            <a:r>
              <a:rPr lang="en-US" sz="3000" dirty="0" smtClean="0">
                <a:latin typeface="+mn-lt"/>
                <a:cs typeface="Segoe UI" pitchFamily="34" charset="0"/>
              </a:rPr>
              <a:t>propagation </a:t>
            </a:r>
            <a:r>
              <a:rPr lang="en-US" sz="3000" dirty="0">
                <a:latin typeface="+mn-lt"/>
                <a:cs typeface="Segoe UI" pitchFamily="34" charset="0"/>
              </a:rPr>
              <a:t>until the puffs reach the </a:t>
            </a:r>
            <a:r>
              <a:rPr lang="en-US" sz="3000" dirty="0" smtClean="0">
                <a:latin typeface="+mn-lt"/>
                <a:cs typeface="Segoe UI" pitchFamily="34" charset="0"/>
              </a:rPr>
              <a:t>maximum </a:t>
            </a:r>
            <a:r>
              <a:rPr lang="en-US" sz="3000" dirty="0">
                <a:latin typeface="+mn-lt"/>
                <a:cs typeface="Segoe UI" pitchFamily="34" charset="0"/>
              </a:rPr>
              <a:t>time or </a:t>
            </a:r>
            <a:r>
              <a:rPr lang="en-US" sz="3000" dirty="0" smtClean="0">
                <a:latin typeface="+mn-lt"/>
                <a:cs typeface="Segoe UI" pitchFamily="34" charset="0"/>
              </a:rPr>
              <a:t>maximum </a:t>
            </a:r>
            <a:r>
              <a:rPr lang="en-US" sz="3000" dirty="0">
                <a:latin typeface="+mn-lt"/>
                <a:cs typeface="Segoe UI" pitchFamily="34" charset="0"/>
              </a:rPr>
              <a:t>distance set as an input </a:t>
            </a:r>
            <a:r>
              <a:rPr lang="en-US" sz="3000" dirty="0" smtClean="0">
                <a:latin typeface="+mn-lt"/>
                <a:cs typeface="Segoe UI" pitchFamily="34" charset="0"/>
              </a:rPr>
              <a:t>parameter</a:t>
            </a:r>
            <a:endParaRPr lang="hu-HU" sz="3000" dirty="0" smtClean="0">
              <a:latin typeface="+mn-lt"/>
              <a:cs typeface="Segoe UI" pitchFamily="34" charset="0"/>
            </a:endParaRPr>
          </a:p>
          <a:p>
            <a:pPr marL="514350" indent="-514350" algn="just" eaLnBrk="1" hangingPunct="1">
              <a:buFont typeface="+mj-lt"/>
              <a:buAutoNum type="arabicPeriod"/>
            </a:pPr>
            <a:r>
              <a:rPr lang="en-US" sz="3000" dirty="0" smtClean="0">
                <a:latin typeface="+mn-lt"/>
                <a:cs typeface="Segoe UI" pitchFamily="34" charset="0"/>
              </a:rPr>
              <a:t>Results</a:t>
            </a:r>
            <a:r>
              <a:rPr lang="en-US" sz="3000" dirty="0">
                <a:latin typeface="+mn-lt"/>
                <a:cs typeface="Segoe UI" pitchFamily="34" charset="0"/>
              </a:rPr>
              <a:t>: calculating activity concentrations and doses for all </a:t>
            </a:r>
            <a:r>
              <a:rPr lang="en-US" sz="3000" dirty="0" smtClean="0">
                <a:latin typeface="+mn-lt"/>
                <a:cs typeface="Segoe UI" pitchFamily="34" charset="0"/>
              </a:rPr>
              <a:t>receptor</a:t>
            </a:r>
            <a:r>
              <a:rPr lang="hu-HU" sz="3000" dirty="0" smtClean="0">
                <a:latin typeface="+mn-lt"/>
                <a:cs typeface="Segoe UI" pitchFamily="34" charset="0"/>
              </a:rPr>
              <a:t> </a:t>
            </a:r>
            <a:r>
              <a:rPr lang="en-US" sz="3000" dirty="0" smtClean="0">
                <a:latin typeface="+mn-lt"/>
                <a:cs typeface="Segoe UI" pitchFamily="34" charset="0"/>
              </a:rPr>
              <a:t>points </a:t>
            </a:r>
            <a:r>
              <a:rPr lang="en-US" sz="3000" dirty="0">
                <a:latin typeface="+mn-lt"/>
                <a:cs typeface="Segoe UI" pitchFamily="34" charset="0"/>
              </a:rPr>
              <a:t>and writing the result into the output </a:t>
            </a:r>
            <a:r>
              <a:rPr lang="en-US" sz="3000" dirty="0" smtClean="0">
                <a:latin typeface="+mn-lt"/>
                <a:cs typeface="Segoe UI" pitchFamily="34" charset="0"/>
              </a:rPr>
              <a:t>files</a:t>
            </a:r>
            <a:endParaRPr lang="en-US" sz="3000" dirty="0">
              <a:latin typeface="+mn-lt"/>
              <a:cs typeface="Segoe UI" pitchFamily="34" charset="0"/>
            </a:endParaRPr>
          </a:p>
        </p:txBody>
      </p:sp>
      <p:sp>
        <p:nvSpPr>
          <p:cNvPr id="65" name="Text Box 12"/>
          <p:cNvSpPr txBox="1">
            <a:spLocks noChangeArrowheads="1"/>
          </p:cNvSpPr>
          <p:nvPr/>
        </p:nvSpPr>
        <p:spPr bwMode="auto">
          <a:xfrm>
            <a:off x="1233328" y="13332671"/>
            <a:ext cx="13893307" cy="2533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a:spcAft>
                <a:spcPts val="1200"/>
              </a:spcAft>
            </a:pPr>
            <a:r>
              <a:rPr lang="hu-HU" sz="3000" dirty="0" smtClean="0">
                <a:latin typeface="+mn-lt"/>
              </a:rPr>
              <a:t>CHEAPER </a:t>
            </a:r>
            <a:r>
              <a:rPr lang="hu-HU" sz="3000" dirty="0">
                <a:latin typeface="+mn-lt"/>
              </a:rPr>
              <a:t>DISPERSION MODELLING SCHEME</a:t>
            </a:r>
          </a:p>
          <a:p>
            <a:pPr algn="just"/>
            <a:r>
              <a:rPr lang="en-US" sz="3000" dirty="0" smtClean="0">
                <a:latin typeface="+mn-lt"/>
              </a:rPr>
              <a:t>First method of reducing run time is changing the number of puffs released. The </a:t>
            </a:r>
            <a:r>
              <a:rPr lang="en-US" sz="3000" dirty="0">
                <a:latin typeface="+mn-lt"/>
              </a:rPr>
              <a:t>total released activity is the same divided uniformly </a:t>
            </a:r>
            <a:r>
              <a:rPr lang="en-US" sz="3000" dirty="0" smtClean="0">
                <a:latin typeface="+mn-lt"/>
              </a:rPr>
              <a:t>among </a:t>
            </a:r>
            <a:r>
              <a:rPr lang="en-US" sz="3000" dirty="0">
                <a:latin typeface="+mn-lt"/>
              </a:rPr>
              <a:t>the released puffs</a:t>
            </a:r>
            <a:r>
              <a:rPr lang="hu-HU" sz="3000" dirty="0">
                <a:latin typeface="+mn-lt"/>
              </a:rPr>
              <a:t>. </a:t>
            </a:r>
            <a:r>
              <a:rPr lang="en-US" sz="3000" dirty="0">
                <a:latin typeface="+mn-lt"/>
              </a:rPr>
              <a:t>Changing the number of released puffs </a:t>
            </a:r>
            <a:r>
              <a:rPr lang="en-US" sz="3000" dirty="0" smtClean="0">
                <a:latin typeface="+mn-lt"/>
              </a:rPr>
              <a:t>released</a:t>
            </a:r>
            <a:r>
              <a:rPr lang="hu-HU" sz="3000" dirty="0" smtClean="0">
                <a:latin typeface="+mn-lt"/>
              </a:rPr>
              <a:t> </a:t>
            </a:r>
            <a:r>
              <a:rPr lang="en-US" sz="3000" dirty="0" smtClean="0">
                <a:latin typeface="+mn-lt"/>
              </a:rPr>
              <a:t>from the original </a:t>
            </a:r>
            <a:r>
              <a:rPr lang="hu-HU" sz="3000" dirty="0" smtClean="0">
                <a:latin typeface="+mn-lt"/>
              </a:rPr>
              <a:t>16</a:t>
            </a:r>
            <a:r>
              <a:rPr lang="en-US" sz="3000" dirty="0" smtClean="0">
                <a:latin typeface="+mn-lt"/>
              </a:rPr>
              <a:t> </a:t>
            </a:r>
            <a:r>
              <a:rPr lang="en-US" sz="3000" dirty="0">
                <a:latin typeface="+mn-lt"/>
              </a:rPr>
              <a:t>to 4 and then to 64 affects the run</a:t>
            </a:r>
            <a:r>
              <a:rPr lang="hu-HU" sz="3000" dirty="0">
                <a:latin typeface="+mn-lt"/>
              </a:rPr>
              <a:t> </a:t>
            </a:r>
            <a:r>
              <a:rPr lang="en-US" sz="3000" dirty="0">
                <a:latin typeface="+mn-lt"/>
              </a:rPr>
              <a:t>time of the simulation</a:t>
            </a:r>
            <a:r>
              <a:rPr lang="hu-HU" sz="3000" dirty="0">
                <a:latin typeface="+mn-lt"/>
              </a:rPr>
              <a:t> </a:t>
            </a:r>
            <a:r>
              <a:rPr lang="en-US" sz="3000" dirty="0">
                <a:latin typeface="+mn-lt"/>
              </a:rPr>
              <a:t>shown in the Table </a:t>
            </a:r>
            <a:r>
              <a:rPr lang="hu-HU" sz="3000" dirty="0">
                <a:latin typeface="+mn-lt"/>
              </a:rPr>
              <a:t>2</a:t>
            </a:r>
            <a:r>
              <a:rPr lang="en-US" sz="3000" dirty="0" smtClean="0">
                <a:latin typeface="+mn-lt"/>
              </a:rPr>
              <a:t>.</a:t>
            </a:r>
            <a:endParaRPr lang="hu-HU" sz="3000" dirty="0">
              <a:latin typeface="+mn-lt"/>
            </a:endParaRPr>
          </a:p>
        </p:txBody>
      </p:sp>
      <p:sp>
        <p:nvSpPr>
          <p:cNvPr id="66" name="Text Box 12"/>
          <p:cNvSpPr txBox="1">
            <a:spLocks noChangeArrowheads="1"/>
          </p:cNvSpPr>
          <p:nvPr/>
        </p:nvSpPr>
        <p:spPr bwMode="auto">
          <a:xfrm>
            <a:off x="1135380" y="39200903"/>
            <a:ext cx="28201620" cy="1179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spcAft>
                <a:spcPts val="0"/>
              </a:spcAft>
            </a:pPr>
            <a:r>
              <a:rPr lang="en-US" altLang="hu-HU" sz="2400" dirty="0" smtClean="0">
                <a:latin typeface="+mn-lt"/>
              </a:rPr>
              <a:t>[1]</a:t>
            </a:r>
            <a:r>
              <a:rPr lang="hu-HU" altLang="hu-HU" sz="2400" dirty="0" smtClean="0">
                <a:latin typeface="+mn-lt"/>
              </a:rPr>
              <a:t>  </a:t>
            </a:r>
            <a:r>
              <a:rPr lang="en-US" altLang="hu-HU" sz="2400" dirty="0" err="1" smtClean="0">
                <a:latin typeface="+mn-lt"/>
              </a:rPr>
              <a:t>Bedwell</a:t>
            </a:r>
            <a:r>
              <a:rPr lang="en-US" altLang="hu-HU" sz="2400" dirty="0" smtClean="0">
                <a:latin typeface="+mn-lt"/>
              </a:rPr>
              <a:t>, </a:t>
            </a:r>
            <a:r>
              <a:rPr lang="hu-HU" altLang="hu-HU" sz="2400" dirty="0" smtClean="0">
                <a:latin typeface="+mn-lt"/>
              </a:rPr>
              <a:t>P</a:t>
            </a:r>
            <a:r>
              <a:rPr lang="en-US" altLang="hu-HU" sz="2400" dirty="0" smtClean="0">
                <a:latin typeface="+mn-lt"/>
              </a:rPr>
              <a:t>. et al., 2019:</a:t>
            </a:r>
            <a:r>
              <a:rPr lang="hu-HU" altLang="hu-HU" sz="2400" dirty="0" smtClean="0">
                <a:latin typeface="+mn-lt"/>
              </a:rPr>
              <a:t> </a:t>
            </a:r>
            <a:r>
              <a:rPr lang="en-US" altLang="hu-HU" sz="2400" dirty="0">
                <a:latin typeface="+mn-lt"/>
              </a:rPr>
              <a:t>Guidelines for the use of ensembles in the description of uncertainty in atmospheric dispersion modelling: operational applications in the context of an emergency response. </a:t>
            </a:r>
            <a:r>
              <a:rPr lang="hu-HU" altLang="hu-HU" sz="2400" i="1" dirty="0" smtClean="0">
                <a:latin typeface="+mn-lt"/>
              </a:rPr>
              <a:t>C</a:t>
            </a:r>
            <a:r>
              <a:rPr lang="en-US" altLang="hu-HU" sz="2400" i="1" dirty="0" smtClean="0">
                <a:latin typeface="+mn-lt"/>
              </a:rPr>
              <a:t>ONFIDENCE Report</a:t>
            </a:r>
            <a:r>
              <a:rPr lang="hu-HU" altLang="hu-HU" sz="2400" i="1" dirty="0">
                <a:latin typeface="+mn-lt"/>
              </a:rPr>
              <a:t> </a:t>
            </a:r>
            <a:r>
              <a:rPr lang="hu-HU" altLang="hu-HU" sz="2400" i="1" dirty="0" smtClean="0">
                <a:latin typeface="+mn-lt"/>
              </a:rPr>
              <a:t>D72 </a:t>
            </a:r>
            <a:endParaRPr lang="en-US" altLang="hu-HU" sz="2400" i="1" dirty="0" smtClean="0">
              <a:latin typeface="+mn-lt"/>
            </a:endParaRPr>
          </a:p>
          <a:p>
            <a:pPr algn="just" eaLnBrk="1" hangingPunct="1">
              <a:spcAft>
                <a:spcPts val="0"/>
              </a:spcAft>
            </a:pPr>
            <a:r>
              <a:rPr lang="en-US" altLang="hu-HU" sz="2400" dirty="0" smtClean="0">
                <a:latin typeface="+mn-lt"/>
              </a:rPr>
              <a:t>[</a:t>
            </a:r>
            <a:r>
              <a:rPr lang="en-US" altLang="hu-HU" sz="2400" dirty="0">
                <a:latin typeface="+mn-lt"/>
              </a:rPr>
              <a:t>2]</a:t>
            </a:r>
            <a:r>
              <a:rPr lang="hu-HU" altLang="hu-HU" sz="2400" dirty="0">
                <a:latin typeface="+mn-lt"/>
              </a:rPr>
              <a:t>  </a:t>
            </a:r>
            <a:r>
              <a:rPr lang="en-US" altLang="hu-HU" sz="2400" dirty="0" err="1">
                <a:latin typeface="+mn-lt"/>
              </a:rPr>
              <a:t>Szántó</a:t>
            </a:r>
            <a:r>
              <a:rPr lang="en-US" altLang="hu-HU" sz="2400" dirty="0">
                <a:latin typeface="+mn-lt"/>
              </a:rPr>
              <a:t>, P. et al., 2012: SINAC – Simulator Software for Interactive Modelling of Environmental Consequences of Nuclear Accidents (2</a:t>
            </a:r>
            <a:r>
              <a:rPr lang="en-US" altLang="hu-HU" sz="2400" baseline="30000" dirty="0">
                <a:latin typeface="+mn-lt"/>
              </a:rPr>
              <a:t>nd</a:t>
            </a:r>
            <a:r>
              <a:rPr lang="en-US" altLang="hu-HU" sz="2400" dirty="0">
                <a:latin typeface="+mn-lt"/>
              </a:rPr>
              <a:t> Generation), 13</a:t>
            </a:r>
            <a:r>
              <a:rPr lang="en-US" altLang="hu-HU" sz="2400" baseline="30000" dirty="0">
                <a:latin typeface="+mn-lt"/>
              </a:rPr>
              <a:t>th</a:t>
            </a:r>
            <a:r>
              <a:rPr lang="en-US" altLang="hu-HU" sz="2400" dirty="0">
                <a:latin typeface="+mn-lt"/>
              </a:rPr>
              <a:t> International Congress of IRPA, 13-18 May 2012, Glasgow, Scotland.</a:t>
            </a:r>
          </a:p>
          <a:p>
            <a:pPr algn="just" eaLnBrk="1" hangingPunct="1">
              <a:spcAft>
                <a:spcPts val="0"/>
              </a:spcAft>
            </a:pPr>
            <a:r>
              <a:rPr lang="en-US" altLang="hu-HU" sz="2400" dirty="0">
                <a:latin typeface="+mn-lt"/>
              </a:rPr>
              <a:t>[</a:t>
            </a:r>
            <a:r>
              <a:rPr lang="hu-HU" altLang="hu-HU" sz="2400" dirty="0">
                <a:latin typeface="+mn-lt"/>
              </a:rPr>
              <a:t>3</a:t>
            </a:r>
            <a:r>
              <a:rPr lang="en-US" altLang="hu-HU" sz="2400" dirty="0">
                <a:latin typeface="+mn-lt"/>
              </a:rPr>
              <a:t>]</a:t>
            </a:r>
            <a:r>
              <a:rPr lang="hu-HU" altLang="hu-HU" sz="2400" dirty="0">
                <a:latin typeface="+mn-lt"/>
              </a:rPr>
              <a:t>  </a:t>
            </a:r>
            <a:r>
              <a:rPr lang="en-US" altLang="hu-HU" sz="2400" dirty="0">
                <a:latin typeface="+mn-lt"/>
              </a:rPr>
              <a:t>De </a:t>
            </a:r>
            <a:r>
              <a:rPr lang="en-US" altLang="hu-HU" sz="2400" dirty="0" err="1">
                <a:latin typeface="+mn-lt"/>
              </a:rPr>
              <a:t>Vries</a:t>
            </a:r>
            <a:r>
              <a:rPr lang="en-US" altLang="hu-HU" sz="2400" dirty="0">
                <a:latin typeface="+mn-lt"/>
              </a:rPr>
              <a:t>, H. et al., 2019: Published sets of probability maps of threshold exceedance for scenarios</a:t>
            </a:r>
            <a:r>
              <a:rPr lang="hu-HU" altLang="hu-HU" sz="2400" dirty="0">
                <a:latin typeface="+mn-lt"/>
              </a:rPr>
              <a:t>.</a:t>
            </a:r>
            <a:r>
              <a:rPr lang="en-US" altLang="hu-HU" sz="2400" dirty="0">
                <a:latin typeface="+mn-lt"/>
              </a:rPr>
              <a:t> </a:t>
            </a:r>
            <a:r>
              <a:rPr lang="en-US" altLang="hu-HU" sz="2400" i="1" dirty="0" smtClean="0">
                <a:latin typeface="+mn-lt"/>
              </a:rPr>
              <a:t>CONFIDENCE </a:t>
            </a:r>
            <a:r>
              <a:rPr lang="en-US" altLang="hu-HU" sz="2400" i="1" dirty="0">
                <a:latin typeface="+mn-lt"/>
              </a:rPr>
              <a:t>Report D9.4 </a:t>
            </a:r>
            <a:endParaRPr lang="hu-HU" altLang="hu-HU" sz="2400" dirty="0">
              <a:latin typeface="+mn-lt"/>
            </a:endParaRPr>
          </a:p>
        </p:txBody>
      </p:sp>
      <p:sp>
        <p:nvSpPr>
          <p:cNvPr id="67" name="Text Box 12"/>
          <p:cNvSpPr txBox="1">
            <a:spLocks noChangeArrowheads="1"/>
          </p:cNvSpPr>
          <p:nvPr/>
        </p:nvSpPr>
        <p:spPr bwMode="auto">
          <a:xfrm>
            <a:off x="1196340" y="37365945"/>
            <a:ext cx="27934920" cy="994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Model setup efficiency savings have been identified such that model runs in an ensemble approach (for the scenario outlined/referenced) can be performed within a practical timeframe for </a:t>
            </a:r>
            <a:r>
              <a:rPr lang="en-US" sz="3000" dirty="0" smtClean="0">
                <a:latin typeface="+mn-lt"/>
                <a:cs typeface="Segoe UI" pitchFamily="34" charset="0"/>
              </a:rPr>
              <a:t>assessing exposure situations, </a:t>
            </a:r>
            <a:r>
              <a:rPr lang="en-US" sz="3000" dirty="0">
                <a:latin typeface="+mn-lt"/>
                <a:cs typeface="Segoe UI" pitchFamily="34" charset="0"/>
              </a:rPr>
              <a:t>without detriment to the description of atmospheric dispersion model </a:t>
            </a:r>
            <a:r>
              <a:rPr lang="en-US" sz="3000" dirty="0" smtClean="0">
                <a:latin typeface="+mn-lt"/>
                <a:cs typeface="Segoe UI" pitchFamily="34" charset="0"/>
              </a:rPr>
              <a:t>uncertainty</a:t>
            </a:r>
            <a:r>
              <a:rPr lang="hu-HU" sz="3000" dirty="0" smtClean="0">
                <a:latin typeface="+mn-lt"/>
                <a:cs typeface="Segoe UI" pitchFamily="34" charset="0"/>
              </a:rPr>
              <a:t>.</a:t>
            </a:r>
            <a:endParaRPr lang="en-AU" sz="3000" dirty="0">
              <a:latin typeface="+mn-lt"/>
              <a:cs typeface="Segoe UI" pitchFamily="34" charset="0"/>
            </a:endParaRPr>
          </a:p>
        </p:txBody>
      </p:sp>
      <p:pic>
        <p:nvPicPr>
          <p:cNvPr id="32" name="Imagen 4"/>
          <p:cNvPicPr/>
          <p:nvPr/>
        </p:nvPicPr>
        <p:blipFill>
          <a:blip r:embed="rId6">
            <a:extLst>
              <a:ext uri="{28A0092B-C50C-407E-A947-70E740481C1C}">
                <a14:useLocalDpi xmlns:a14="http://schemas.microsoft.com/office/drawing/2010/main" val="0"/>
              </a:ext>
            </a:extLst>
          </a:blip>
          <a:srcRect/>
          <a:stretch>
            <a:fillRect/>
          </a:stretch>
        </p:blipFill>
        <p:spPr bwMode="auto">
          <a:xfrm>
            <a:off x="22342647" y="154153"/>
            <a:ext cx="6311306" cy="2246669"/>
          </a:xfrm>
          <a:prstGeom prst="rect">
            <a:avLst/>
          </a:prstGeom>
          <a:noFill/>
        </p:spPr>
      </p:pic>
      <p:pic>
        <p:nvPicPr>
          <p:cNvPr id="35" name="Grafik 2"/>
          <p:cNvPicPr/>
          <p:nvPr/>
        </p:nvPicPr>
        <p:blipFill>
          <a:blip r:embed="rId7">
            <a:extLst>
              <a:ext uri="{28A0092B-C50C-407E-A947-70E740481C1C}">
                <a14:useLocalDpi xmlns:a14="http://schemas.microsoft.com/office/drawing/2010/main" val="0"/>
              </a:ext>
            </a:extLst>
          </a:blip>
          <a:stretch>
            <a:fillRect/>
          </a:stretch>
        </p:blipFill>
        <p:spPr>
          <a:xfrm>
            <a:off x="22343069" y="2455324"/>
            <a:ext cx="5591822" cy="1675956"/>
          </a:xfrm>
          <a:prstGeom prst="rect">
            <a:avLst/>
          </a:prstGeom>
        </p:spPr>
      </p:pic>
      <p:sp>
        <p:nvSpPr>
          <p:cNvPr id="2" name="BlokTextu 1"/>
          <p:cNvSpPr txBox="1"/>
          <p:nvPr/>
        </p:nvSpPr>
        <p:spPr>
          <a:xfrm>
            <a:off x="27934891" y="2721135"/>
            <a:ext cx="2240729" cy="1200329"/>
          </a:xfrm>
          <a:prstGeom prst="rect">
            <a:avLst/>
          </a:prstGeom>
          <a:noFill/>
        </p:spPr>
        <p:txBody>
          <a:bodyPr wrap="square" rtlCol="0">
            <a:spAutoFit/>
          </a:bodyPr>
          <a:lstStyle/>
          <a:p>
            <a:r>
              <a:rPr lang="en-US" b="1" dirty="0" smtClean="0">
                <a:solidFill>
                  <a:schemeClr val="accent2"/>
                </a:solidFill>
                <a:latin typeface="Arial Narrow" panose="020B0606020202030204" pitchFamily="34" charset="0"/>
                <a:cs typeface="Aharoni" panose="02010803020104030203" pitchFamily="2" charset="-79"/>
              </a:rPr>
              <a:t>W</a:t>
            </a:r>
            <a:r>
              <a:rPr lang="hu-HU" b="1" dirty="0" smtClean="0">
                <a:solidFill>
                  <a:schemeClr val="accent2"/>
                </a:solidFill>
                <a:latin typeface="Arial Narrow" panose="020B0606020202030204" pitchFamily="34" charset="0"/>
                <a:cs typeface="Aharoni" panose="02010803020104030203" pitchFamily="2" charset="-79"/>
              </a:rPr>
              <a:t>P1</a:t>
            </a:r>
            <a:endParaRPr lang="sk-SK" b="1" dirty="0">
              <a:solidFill>
                <a:schemeClr val="accent2"/>
              </a:solidFill>
              <a:latin typeface="Arial Narrow" panose="020B0606020202030204" pitchFamily="34" charset="0"/>
              <a:cs typeface="Aharoni" panose="02010803020104030203" pitchFamily="2" charset="-79"/>
            </a:endParaRPr>
          </a:p>
        </p:txBody>
      </p:sp>
      <p:pic>
        <p:nvPicPr>
          <p:cNvPr id="36" name="Kép 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9707" y="1229668"/>
            <a:ext cx="4010358" cy="2242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8" name="Táblázat 47"/>
          <p:cNvGraphicFramePr>
            <a:graphicFrameLocks noGrp="1"/>
          </p:cNvGraphicFramePr>
          <p:nvPr>
            <p:extLst>
              <p:ext uri="{D42A27DB-BD31-4B8C-83A1-F6EECF244321}">
                <p14:modId xmlns:p14="http://schemas.microsoft.com/office/powerpoint/2010/main" val="515386641"/>
              </p:ext>
            </p:extLst>
          </p:nvPr>
        </p:nvGraphicFramePr>
        <p:xfrm>
          <a:off x="15858330" y="9176939"/>
          <a:ext cx="12526170" cy="2987040"/>
        </p:xfrm>
        <a:graphic>
          <a:graphicData uri="http://schemas.openxmlformats.org/drawingml/2006/table">
            <a:tbl>
              <a:tblPr/>
              <a:tblGrid>
                <a:gridCol w="7390562">
                  <a:extLst>
                    <a:ext uri="{9D8B030D-6E8A-4147-A177-3AD203B41FA5}">
                      <a16:colId xmlns="" xmlns:a16="http://schemas.microsoft.com/office/drawing/2014/main" val="20000"/>
                    </a:ext>
                  </a:extLst>
                </a:gridCol>
                <a:gridCol w="5135608">
                  <a:extLst>
                    <a:ext uri="{9D8B030D-6E8A-4147-A177-3AD203B41FA5}">
                      <a16:colId xmlns="" xmlns:a16="http://schemas.microsoft.com/office/drawing/2014/main" val="20001"/>
                    </a:ext>
                  </a:extLst>
                </a:gridCol>
              </a:tblGrid>
              <a:tr h="360000">
                <a:tc>
                  <a:txBody>
                    <a:bodyPr/>
                    <a:lstStyle>
                      <a:lvl1pPr>
                        <a:spcBef>
                          <a:spcPct val="20000"/>
                        </a:spcBef>
                        <a:defRPr sz="13700">
                          <a:solidFill>
                            <a:schemeClr val="tx1"/>
                          </a:solidFill>
                          <a:latin typeface="Arial" panose="020B0604020202020204" pitchFamily="34" charset="0"/>
                        </a:defRPr>
                      </a:lvl1pPr>
                      <a:lvl2pPr marL="742950" indent="-285750">
                        <a:spcBef>
                          <a:spcPct val="20000"/>
                        </a:spcBef>
                        <a:defRPr sz="12000">
                          <a:solidFill>
                            <a:schemeClr val="tx1"/>
                          </a:solidFill>
                          <a:latin typeface="Arial" panose="020B0604020202020204" pitchFamily="34" charset="0"/>
                        </a:defRPr>
                      </a:lvl2pPr>
                      <a:lvl3pPr marL="1143000" indent="-228600">
                        <a:spcBef>
                          <a:spcPct val="20000"/>
                        </a:spcBef>
                        <a:defRPr sz="10300">
                          <a:solidFill>
                            <a:schemeClr val="tx1"/>
                          </a:solidFill>
                          <a:latin typeface="Arial" panose="020B0604020202020204" pitchFamily="34" charset="0"/>
                        </a:defRPr>
                      </a:lvl3pPr>
                      <a:lvl4pPr marL="1600200" indent="-228600">
                        <a:spcBef>
                          <a:spcPct val="20000"/>
                        </a:spcBef>
                        <a:defRPr sz="8600">
                          <a:solidFill>
                            <a:schemeClr val="tx1"/>
                          </a:solidFill>
                          <a:latin typeface="Arial" panose="020B0604020202020204" pitchFamily="34" charset="0"/>
                        </a:defRPr>
                      </a:lvl4pPr>
                      <a:lvl5pPr marL="2057400" indent="-228600">
                        <a:spcBef>
                          <a:spcPct val="20000"/>
                        </a:spcBef>
                        <a:defRPr sz="8600">
                          <a:solidFill>
                            <a:schemeClr val="tx1"/>
                          </a:solidFill>
                          <a:latin typeface="Arial" panose="020B0604020202020204" pitchFamily="34" charset="0"/>
                        </a:defRPr>
                      </a:lvl5pPr>
                      <a:lvl6pPr marL="2514600" indent="-228600" eaLnBrk="0" fontAlgn="base" hangingPunct="0">
                        <a:spcBef>
                          <a:spcPct val="20000"/>
                        </a:spcBef>
                        <a:spcAft>
                          <a:spcPct val="0"/>
                        </a:spcAft>
                        <a:defRPr sz="8600">
                          <a:solidFill>
                            <a:schemeClr val="tx1"/>
                          </a:solidFill>
                          <a:latin typeface="Arial" panose="020B0604020202020204" pitchFamily="34" charset="0"/>
                        </a:defRPr>
                      </a:lvl6pPr>
                      <a:lvl7pPr marL="2971800" indent="-228600" eaLnBrk="0" fontAlgn="base" hangingPunct="0">
                        <a:spcBef>
                          <a:spcPct val="20000"/>
                        </a:spcBef>
                        <a:spcAft>
                          <a:spcPct val="0"/>
                        </a:spcAft>
                        <a:defRPr sz="8600">
                          <a:solidFill>
                            <a:schemeClr val="tx1"/>
                          </a:solidFill>
                          <a:latin typeface="Arial" panose="020B0604020202020204" pitchFamily="34" charset="0"/>
                        </a:defRPr>
                      </a:lvl7pPr>
                      <a:lvl8pPr marL="3429000" indent="-228600" eaLnBrk="0" fontAlgn="base" hangingPunct="0">
                        <a:spcBef>
                          <a:spcPct val="20000"/>
                        </a:spcBef>
                        <a:spcAft>
                          <a:spcPct val="0"/>
                        </a:spcAft>
                        <a:defRPr sz="8600">
                          <a:solidFill>
                            <a:schemeClr val="tx1"/>
                          </a:solidFill>
                          <a:latin typeface="Arial" panose="020B0604020202020204" pitchFamily="34" charset="0"/>
                        </a:defRPr>
                      </a:lvl8pPr>
                      <a:lvl9pPr marL="3886200" indent="-228600" eaLnBrk="0" fontAlgn="base" hangingPunct="0">
                        <a:spcBef>
                          <a:spcPct val="20000"/>
                        </a:spcBef>
                        <a:spcAft>
                          <a:spcPct val="0"/>
                        </a:spcAft>
                        <a:defRPr sz="86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hu-HU" sz="2800" kern="1200" noProof="0" dirty="0">
                          <a:solidFill>
                            <a:schemeClr val="tx1"/>
                          </a:solidFill>
                          <a:latin typeface="+mn-lt"/>
                          <a:ea typeface="+mn-ea"/>
                          <a:cs typeface="Segoe UI" pitchFamily="34" charset="0"/>
                        </a:rPr>
                        <a:t>Number of puffs [#]</a:t>
                      </a: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13700">
                          <a:solidFill>
                            <a:schemeClr val="tx1"/>
                          </a:solidFill>
                          <a:latin typeface="Arial" panose="020B0604020202020204" pitchFamily="34" charset="0"/>
                        </a:defRPr>
                      </a:lvl1pPr>
                      <a:lvl2pPr marL="742950" indent="-285750">
                        <a:spcBef>
                          <a:spcPct val="20000"/>
                        </a:spcBef>
                        <a:defRPr sz="12000">
                          <a:solidFill>
                            <a:schemeClr val="tx1"/>
                          </a:solidFill>
                          <a:latin typeface="Arial" panose="020B0604020202020204" pitchFamily="34" charset="0"/>
                        </a:defRPr>
                      </a:lvl2pPr>
                      <a:lvl3pPr marL="1143000" indent="-228600">
                        <a:spcBef>
                          <a:spcPct val="20000"/>
                        </a:spcBef>
                        <a:defRPr sz="10300">
                          <a:solidFill>
                            <a:schemeClr val="tx1"/>
                          </a:solidFill>
                          <a:latin typeface="Arial" panose="020B0604020202020204" pitchFamily="34" charset="0"/>
                        </a:defRPr>
                      </a:lvl3pPr>
                      <a:lvl4pPr marL="1600200" indent="-228600">
                        <a:spcBef>
                          <a:spcPct val="20000"/>
                        </a:spcBef>
                        <a:defRPr sz="8600">
                          <a:solidFill>
                            <a:schemeClr val="tx1"/>
                          </a:solidFill>
                          <a:latin typeface="Arial" panose="020B0604020202020204" pitchFamily="34" charset="0"/>
                        </a:defRPr>
                      </a:lvl4pPr>
                      <a:lvl5pPr marL="2057400" indent="-228600">
                        <a:spcBef>
                          <a:spcPct val="20000"/>
                        </a:spcBef>
                        <a:defRPr sz="8600">
                          <a:solidFill>
                            <a:schemeClr val="tx1"/>
                          </a:solidFill>
                          <a:latin typeface="Arial" panose="020B0604020202020204" pitchFamily="34" charset="0"/>
                        </a:defRPr>
                      </a:lvl5pPr>
                      <a:lvl6pPr marL="2514600" indent="-228600" eaLnBrk="0" fontAlgn="base" hangingPunct="0">
                        <a:spcBef>
                          <a:spcPct val="20000"/>
                        </a:spcBef>
                        <a:spcAft>
                          <a:spcPct val="0"/>
                        </a:spcAft>
                        <a:defRPr sz="8600">
                          <a:solidFill>
                            <a:schemeClr val="tx1"/>
                          </a:solidFill>
                          <a:latin typeface="Arial" panose="020B0604020202020204" pitchFamily="34" charset="0"/>
                        </a:defRPr>
                      </a:lvl6pPr>
                      <a:lvl7pPr marL="2971800" indent="-228600" eaLnBrk="0" fontAlgn="base" hangingPunct="0">
                        <a:spcBef>
                          <a:spcPct val="20000"/>
                        </a:spcBef>
                        <a:spcAft>
                          <a:spcPct val="0"/>
                        </a:spcAft>
                        <a:defRPr sz="8600">
                          <a:solidFill>
                            <a:schemeClr val="tx1"/>
                          </a:solidFill>
                          <a:latin typeface="Arial" panose="020B0604020202020204" pitchFamily="34" charset="0"/>
                        </a:defRPr>
                      </a:lvl7pPr>
                      <a:lvl8pPr marL="3429000" indent="-228600" eaLnBrk="0" fontAlgn="base" hangingPunct="0">
                        <a:spcBef>
                          <a:spcPct val="20000"/>
                        </a:spcBef>
                        <a:spcAft>
                          <a:spcPct val="0"/>
                        </a:spcAft>
                        <a:defRPr sz="8600">
                          <a:solidFill>
                            <a:schemeClr val="tx1"/>
                          </a:solidFill>
                          <a:latin typeface="Arial" panose="020B0604020202020204" pitchFamily="34" charset="0"/>
                        </a:defRPr>
                      </a:lvl8pPr>
                      <a:lvl9pPr marL="3886200" indent="-228600" eaLnBrk="0" fontAlgn="base" hangingPunct="0">
                        <a:spcBef>
                          <a:spcPct val="20000"/>
                        </a:spcBef>
                        <a:spcAft>
                          <a:spcPct val="0"/>
                        </a:spcAft>
                        <a:defRPr sz="8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hu-HU" altLang="hu-HU" sz="2800" kern="1200" dirty="0">
                          <a:solidFill>
                            <a:schemeClr val="tx1"/>
                          </a:solidFill>
                          <a:latin typeface="+mn-lt"/>
                          <a:ea typeface="+mn-ea"/>
                          <a:cs typeface="Segoe UI" pitchFamily="34" charset="0"/>
                        </a:rPr>
                        <a:t>4, </a:t>
                      </a:r>
                      <a:r>
                        <a:rPr lang="hu-HU" altLang="hu-HU" sz="2800" b="1" kern="1200" dirty="0">
                          <a:solidFill>
                            <a:schemeClr val="tx1"/>
                          </a:solidFill>
                          <a:latin typeface="+mn-lt"/>
                          <a:ea typeface="+mn-ea"/>
                          <a:cs typeface="Segoe UI" pitchFamily="34" charset="0"/>
                        </a:rPr>
                        <a:t>16</a:t>
                      </a:r>
                      <a:r>
                        <a:rPr lang="hu-HU" altLang="hu-HU" sz="2800" kern="1200" dirty="0">
                          <a:solidFill>
                            <a:schemeClr val="tx1"/>
                          </a:solidFill>
                          <a:latin typeface="+mn-lt"/>
                          <a:ea typeface="+mn-ea"/>
                          <a:cs typeface="Segoe UI" pitchFamily="34" charset="0"/>
                        </a:rPr>
                        <a:t>, 64</a:t>
                      </a: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360000">
                <a:tc>
                  <a:txBody>
                    <a:bodyPr/>
                    <a:lstStyle>
                      <a:lvl1pPr>
                        <a:spcBef>
                          <a:spcPct val="20000"/>
                        </a:spcBef>
                        <a:defRPr sz="13700">
                          <a:solidFill>
                            <a:schemeClr val="tx1"/>
                          </a:solidFill>
                          <a:latin typeface="Arial" panose="020B0604020202020204" pitchFamily="34" charset="0"/>
                        </a:defRPr>
                      </a:lvl1pPr>
                      <a:lvl2pPr marL="742950" indent="-285750">
                        <a:spcBef>
                          <a:spcPct val="20000"/>
                        </a:spcBef>
                        <a:defRPr sz="12000">
                          <a:solidFill>
                            <a:schemeClr val="tx1"/>
                          </a:solidFill>
                          <a:latin typeface="Arial" panose="020B0604020202020204" pitchFamily="34" charset="0"/>
                        </a:defRPr>
                      </a:lvl2pPr>
                      <a:lvl3pPr marL="1143000" indent="-228600">
                        <a:spcBef>
                          <a:spcPct val="20000"/>
                        </a:spcBef>
                        <a:defRPr sz="10300">
                          <a:solidFill>
                            <a:schemeClr val="tx1"/>
                          </a:solidFill>
                          <a:latin typeface="Arial" panose="020B0604020202020204" pitchFamily="34" charset="0"/>
                        </a:defRPr>
                      </a:lvl3pPr>
                      <a:lvl4pPr marL="1600200" indent="-228600">
                        <a:spcBef>
                          <a:spcPct val="20000"/>
                        </a:spcBef>
                        <a:defRPr sz="8600">
                          <a:solidFill>
                            <a:schemeClr val="tx1"/>
                          </a:solidFill>
                          <a:latin typeface="Arial" panose="020B0604020202020204" pitchFamily="34" charset="0"/>
                        </a:defRPr>
                      </a:lvl4pPr>
                      <a:lvl5pPr marL="2057400" indent="-228600">
                        <a:spcBef>
                          <a:spcPct val="20000"/>
                        </a:spcBef>
                        <a:defRPr sz="8600">
                          <a:solidFill>
                            <a:schemeClr val="tx1"/>
                          </a:solidFill>
                          <a:latin typeface="Arial" panose="020B0604020202020204" pitchFamily="34" charset="0"/>
                        </a:defRPr>
                      </a:lvl5pPr>
                      <a:lvl6pPr marL="2514600" indent="-228600" eaLnBrk="0" fontAlgn="base" hangingPunct="0">
                        <a:spcBef>
                          <a:spcPct val="20000"/>
                        </a:spcBef>
                        <a:spcAft>
                          <a:spcPct val="0"/>
                        </a:spcAft>
                        <a:defRPr sz="8600">
                          <a:solidFill>
                            <a:schemeClr val="tx1"/>
                          </a:solidFill>
                          <a:latin typeface="Arial" panose="020B0604020202020204" pitchFamily="34" charset="0"/>
                        </a:defRPr>
                      </a:lvl6pPr>
                      <a:lvl7pPr marL="2971800" indent="-228600" eaLnBrk="0" fontAlgn="base" hangingPunct="0">
                        <a:spcBef>
                          <a:spcPct val="20000"/>
                        </a:spcBef>
                        <a:spcAft>
                          <a:spcPct val="0"/>
                        </a:spcAft>
                        <a:defRPr sz="8600">
                          <a:solidFill>
                            <a:schemeClr val="tx1"/>
                          </a:solidFill>
                          <a:latin typeface="Arial" panose="020B0604020202020204" pitchFamily="34" charset="0"/>
                        </a:defRPr>
                      </a:lvl7pPr>
                      <a:lvl8pPr marL="3429000" indent="-228600" eaLnBrk="0" fontAlgn="base" hangingPunct="0">
                        <a:spcBef>
                          <a:spcPct val="20000"/>
                        </a:spcBef>
                        <a:spcAft>
                          <a:spcPct val="0"/>
                        </a:spcAft>
                        <a:defRPr sz="8600">
                          <a:solidFill>
                            <a:schemeClr val="tx1"/>
                          </a:solidFill>
                          <a:latin typeface="Arial" panose="020B0604020202020204" pitchFamily="34" charset="0"/>
                        </a:defRPr>
                      </a:lvl8pPr>
                      <a:lvl9pPr marL="3886200" indent="-228600" eaLnBrk="0" fontAlgn="base" hangingPunct="0">
                        <a:spcBef>
                          <a:spcPct val="20000"/>
                        </a:spcBef>
                        <a:spcAft>
                          <a:spcPct val="0"/>
                        </a:spcAft>
                        <a:defRPr sz="86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hu-HU" sz="2800" kern="1200" noProof="0" dirty="0">
                          <a:solidFill>
                            <a:schemeClr val="tx1"/>
                          </a:solidFill>
                          <a:latin typeface="+mn-lt"/>
                          <a:ea typeface="+mn-ea"/>
                          <a:cs typeface="Segoe UI" pitchFamily="34" charset="0"/>
                        </a:rPr>
                        <a:t>Time resolution of puff propagation [min]</a:t>
                      </a: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hu-HU" altLang="hu-HU" sz="2800" b="1" kern="1200" dirty="0">
                          <a:solidFill>
                            <a:schemeClr val="tx1"/>
                          </a:solidFill>
                          <a:latin typeface="+mn-lt"/>
                          <a:ea typeface="+mn-ea"/>
                          <a:cs typeface="Segoe UI" pitchFamily="34" charset="0"/>
                        </a:rPr>
                        <a:t>4</a:t>
                      </a:r>
                      <a:r>
                        <a:rPr lang="hu-HU" altLang="hu-HU" sz="2800" kern="1200" dirty="0">
                          <a:solidFill>
                            <a:schemeClr val="tx1"/>
                          </a:solidFill>
                          <a:latin typeface="+mn-lt"/>
                          <a:ea typeface="+mn-ea"/>
                          <a:cs typeface="Segoe UI" pitchFamily="34" charset="0"/>
                        </a:rPr>
                        <a:t>, 8, 16</a:t>
                      </a: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extLst>
                  <a:ext uri="{0D108BD9-81ED-4DB2-BD59-A6C34878D82A}">
                    <a16:rowId xmlns="" xmlns:a16="http://schemas.microsoft.com/office/drawing/2014/main" val="10001"/>
                  </a:ext>
                </a:extLst>
              </a:tr>
              <a:tr h="360000">
                <a:tc>
                  <a:txBody>
                    <a:bodyPr/>
                    <a:lstStyle>
                      <a:lvl1pPr>
                        <a:spcBef>
                          <a:spcPct val="20000"/>
                        </a:spcBef>
                        <a:defRPr sz="13700">
                          <a:solidFill>
                            <a:schemeClr val="tx1"/>
                          </a:solidFill>
                          <a:latin typeface="Arial" panose="020B0604020202020204" pitchFamily="34" charset="0"/>
                        </a:defRPr>
                      </a:lvl1pPr>
                      <a:lvl2pPr marL="742950" indent="-285750">
                        <a:spcBef>
                          <a:spcPct val="20000"/>
                        </a:spcBef>
                        <a:defRPr sz="12000">
                          <a:solidFill>
                            <a:schemeClr val="tx1"/>
                          </a:solidFill>
                          <a:latin typeface="Arial" panose="020B0604020202020204" pitchFamily="34" charset="0"/>
                        </a:defRPr>
                      </a:lvl2pPr>
                      <a:lvl3pPr marL="1143000" indent="-228600">
                        <a:spcBef>
                          <a:spcPct val="20000"/>
                        </a:spcBef>
                        <a:defRPr sz="10300">
                          <a:solidFill>
                            <a:schemeClr val="tx1"/>
                          </a:solidFill>
                          <a:latin typeface="Arial" panose="020B0604020202020204" pitchFamily="34" charset="0"/>
                        </a:defRPr>
                      </a:lvl3pPr>
                      <a:lvl4pPr marL="1600200" indent="-228600">
                        <a:spcBef>
                          <a:spcPct val="20000"/>
                        </a:spcBef>
                        <a:defRPr sz="8600">
                          <a:solidFill>
                            <a:schemeClr val="tx1"/>
                          </a:solidFill>
                          <a:latin typeface="Arial" panose="020B0604020202020204" pitchFamily="34" charset="0"/>
                        </a:defRPr>
                      </a:lvl4pPr>
                      <a:lvl5pPr marL="2057400" indent="-228600">
                        <a:spcBef>
                          <a:spcPct val="20000"/>
                        </a:spcBef>
                        <a:defRPr sz="8600">
                          <a:solidFill>
                            <a:schemeClr val="tx1"/>
                          </a:solidFill>
                          <a:latin typeface="Arial" panose="020B0604020202020204" pitchFamily="34" charset="0"/>
                        </a:defRPr>
                      </a:lvl5pPr>
                      <a:lvl6pPr marL="2514600" indent="-228600" eaLnBrk="0" fontAlgn="base" hangingPunct="0">
                        <a:spcBef>
                          <a:spcPct val="20000"/>
                        </a:spcBef>
                        <a:spcAft>
                          <a:spcPct val="0"/>
                        </a:spcAft>
                        <a:defRPr sz="8600">
                          <a:solidFill>
                            <a:schemeClr val="tx1"/>
                          </a:solidFill>
                          <a:latin typeface="Arial" panose="020B0604020202020204" pitchFamily="34" charset="0"/>
                        </a:defRPr>
                      </a:lvl6pPr>
                      <a:lvl7pPr marL="2971800" indent="-228600" eaLnBrk="0" fontAlgn="base" hangingPunct="0">
                        <a:spcBef>
                          <a:spcPct val="20000"/>
                        </a:spcBef>
                        <a:spcAft>
                          <a:spcPct val="0"/>
                        </a:spcAft>
                        <a:defRPr sz="8600">
                          <a:solidFill>
                            <a:schemeClr val="tx1"/>
                          </a:solidFill>
                          <a:latin typeface="Arial" panose="020B0604020202020204" pitchFamily="34" charset="0"/>
                        </a:defRPr>
                      </a:lvl7pPr>
                      <a:lvl8pPr marL="3429000" indent="-228600" eaLnBrk="0" fontAlgn="base" hangingPunct="0">
                        <a:spcBef>
                          <a:spcPct val="20000"/>
                        </a:spcBef>
                        <a:spcAft>
                          <a:spcPct val="0"/>
                        </a:spcAft>
                        <a:defRPr sz="8600">
                          <a:solidFill>
                            <a:schemeClr val="tx1"/>
                          </a:solidFill>
                          <a:latin typeface="Arial" panose="020B0604020202020204" pitchFamily="34" charset="0"/>
                        </a:defRPr>
                      </a:lvl8pPr>
                      <a:lvl9pPr marL="3886200" indent="-228600" eaLnBrk="0" fontAlgn="base" hangingPunct="0">
                        <a:spcBef>
                          <a:spcPct val="20000"/>
                        </a:spcBef>
                        <a:spcAft>
                          <a:spcPct val="0"/>
                        </a:spcAft>
                        <a:defRPr sz="86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hu-HU" sz="2800" kern="1200" noProof="0" dirty="0">
                          <a:solidFill>
                            <a:schemeClr val="tx1"/>
                          </a:solidFill>
                          <a:latin typeface="+mn-lt"/>
                          <a:ea typeface="+mn-ea"/>
                          <a:cs typeface="Segoe UI" pitchFamily="34" charset="0"/>
                        </a:rPr>
                        <a:t>Model domain [</a:t>
                      </a:r>
                      <a:r>
                        <a:rPr lang="en-US" altLang="hu-HU" sz="2800" kern="1200" noProof="0" dirty="0" smtClean="0">
                          <a:solidFill>
                            <a:schemeClr val="tx1"/>
                          </a:solidFill>
                          <a:latin typeface="+mn-lt"/>
                          <a:ea typeface="+mn-ea"/>
                          <a:cs typeface="Segoe UI" pitchFamily="34" charset="0"/>
                        </a:rPr>
                        <a:t>km</a:t>
                      </a:r>
                      <a:r>
                        <a:rPr lang="hu-HU" altLang="hu-HU" sz="2800" kern="1200" noProof="0" dirty="0" smtClean="0">
                          <a:solidFill>
                            <a:schemeClr val="tx1"/>
                          </a:solidFill>
                          <a:latin typeface="+mn-lt"/>
                          <a:ea typeface="+mn-ea"/>
                          <a:cs typeface="Segoe UI" pitchFamily="34" charset="0"/>
                        </a:rPr>
                        <a:t> </a:t>
                      </a:r>
                      <a:r>
                        <a:rPr lang="en-US" altLang="hu-HU" sz="2800" kern="1200" noProof="0" dirty="0" smtClean="0">
                          <a:solidFill>
                            <a:schemeClr val="tx1"/>
                          </a:solidFill>
                          <a:latin typeface="+mn-lt"/>
                          <a:ea typeface="+mn-ea"/>
                          <a:cs typeface="Segoe UI" pitchFamily="34" charset="0"/>
                        </a:rPr>
                        <a:t>x</a:t>
                      </a:r>
                      <a:r>
                        <a:rPr lang="hu-HU" altLang="hu-HU" sz="2800" kern="1200" noProof="0" dirty="0" smtClean="0">
                          <a:solidFill>
                            <a:schemeClr val="tx1"/>
                          </a:solidFill>
                          <a:latin typeface="+mn-lt"/>
                          <a:ea typeface="+mn-ea"/>
                          <a:cs typeface="Segoe UI" pitchFamily="34" charset="0"/>
                        </a:rPr>
                        <a:t> </a:t>
                      </a:r>
                      <a:r>
                        <a:rPr lang="en-US" altLang="hu-HU" sz="2800" kern="1200" noProof="0" dirty="0" smtClean="0">
                          <a:solidFill>
                            <a:schemeClr val="tx1"/>
                          </a:solidFill>
                          <a:latin typeface="+mn-lt"/>
                          <a:ea typeface="+mn-ea"/>
                          <a:cs typeface="Segoe UI" pitchFamily="34" charset="0"/>
                        </a:rPr>
                        <a:t>km</a:t>
                      </a:r>
                      <a:r>
                        <a:rPr lang="en-US" altLang="hu-HU" sz="2800" kern="1200" noProof="0" dirty="0">
                          <a:solidFill>
                            <a:schemeClr val="tx1"/>
                          </a:solidFill>
                          <a:latin typeface="+mn-lt"/>
                          <a:ea typeface="+mn-ea"/>
                          <a:cs typeface="Segoe UI" pitchFamily="34" charset="0"/>
                        </a:rPr>
                        <a:t>]</a:t>
                      </a: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hu-HU" sz="2800" kern="1200" dirty="0">
                          <a:solidFill>
                            <a:schemeClr val="tx1"/>
                          </a:solidFill>
                          <a:latin typeface="+mn-lt"/>
                          <a:ea typeface="+mn-ea"/>
                          <a:cs typeface="Segoe UI" pitchFamily="34" charset="0"/>
                        </a:rPr>
                        <a:t>254x254, 510x510, </a:t>
                      </a:r>
                      <a:r>
                        <a:rPr lang="hu-HU" sz="2800" b="1" kern="1200" dirty="0">
                          <a:solidFill>
                            <a:schemeClr val="tx1"/>
                          </a:solidFill>
                          <a:latin typeface="+mn-lt"/>
                          <a:ea typeface="+mn-ea"/>
                          <a:cs typeface="Segoe UI" pitchFamily="34" charset="0"/>
                        </a:rPr>
                        <a:t>767x767</a:t>
                      </a: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60000">
                <a:tc>
                  <a:txBody>
                    <a:bodyPr/>
                    <a:lstStyle>
                      <a:lvl1pPr>
                        <a:spcBef>
                          <a:spcPct val="20000"/>
                        </a:spcBef>
                        <a:defRPr sz="13700">
                          <a:solidFill>
                            <a:schemeClr val="tx1"/>
                          </a:solidFill>
                          <a:latin typeface="Arial" panose="020B0604020202020204" pitchFamily="34" charset="0"/>
                        </a:defRPr>
                      </a:lvl1pPr>
                      <a:lvl2pPr marL="742950" indent="-285750">
                        <a:spcBef>
                          <a:spcPct val="20000"/>
                        </a:spcBef>
                        <a:defRPr sz="12000">
                          <a:solidFill>
                            <a:schemeClr val="tx1"/>
                          </a:solidFill>
                          <a:latin typeface="Arial" panose="020B0604020202020204" pitchFamily="34" charset="0"/>
                        </a:defRPr>
                      </a:lvl2pPr>
                      <a:lvl3pPr marL="1143000" indent="-228600">
                        <a:spcBef>
                          <a:spcPct val="20000"/>
                        </a:spcBef>
                        <a:defRPr sz="10300">
                          <a:solidFill>
                            <a:schemeClr val="tx1"/>
                          </a:solidFill>
                          <a:latin typeface="Arial" panose="020B0604020202020204" pitchFamily="34" charset="0"/>
                        </a:defRPr>
                      </a:lvl3pPr>
                      <a:lvl4pPr marL="1600200" indent="-228600">
                        <a:spcBef>
                          <a:spcPct val="20000"/>
                        </a:spcBef>
                        <a:defRPr sz="8600">
                          <a:solidFill>
                            <a:schemeClr val="tx1"/>
                          </a:solidFill>
                          <a:latin typeface="Arial" panose="020B0604020202020204" pitchFamily="34" charset="0"/>
                        </a:defRPr>
                      </a:lvl4pPr>
                      <a:lvl5pPr marL="2057400" indent="-228600">
                        <a:spcBef>
                          <a:spcPct val="20000"/>
                        </a:spcBef>
                        <a:defRPr sz="8600">
                          <a:solidFill>
                            <a:schemeClr val="tx1"/>
                          </a:solidFill>
                          <a:latin typeface="Arial" panose="020B0604020202020204" pitchFamily="34" charset="0"/>
                        </a:defRPr>
                      </a:lvl5pPr>
                      <a:lvl6pPr marL="2514600" indent="-228600" eaLnBrk="0" fontAlgn="base" hangingPunct="0">
                        <a:spcBef>
                          <a:spcPct val="20000"/>
                        </a:spcBef>
                        <a:spcAft>
                          <a:spcPct val="0"/>
                        </a:spcAft>
                        <a:defRPr sz="8600">
                          <a:solidFill>
                            <a:schemeClr val="tx1"/>
                          </a:solidFill>
                          <a:latin typeface="Arial" panose="020B0604020202020204" pitchFamily="34" charset="0"/>
                        </a:defRPr>
                      </a:lvl6pPr>
                      <a:lvl7pPr marL="2971800" indent="-228600" eaLnBrk="0" fontAlgn="base" hangingPunct="0">
                        <a:spcBef>
                          <a:spcPct val="20000"/>
                        </a:spcBef>
                        <a:spcAft>
                          <a:spcPct val="0"/>
                        </a:spcAft>
                        <a:defRPr sz="8600">
                          <a:solidFill>
                            <a:schemeClr val="tx1"/>
                          </a:solidFill>
                          <a:latin typeface="Arial" panose="020B0604020202020204" pitchFamily="34" charset="0"/>
                        </a:defRPr>
                      </a:lvl7pPr>
                      <a:lvl8pPr marL="3429000" indent="-228600" eaLnBrk="0" fontAlgn="base" hangingPunct="0">
                        <a:spcBef>
                          <a:spcPct val="20000"/>
                        </a:spcBef>
                        <a:spcAft>
                          <a:spcPct val="0"/>
                        </a:spcAft>
                        <a:defRPr sz="8600">
                          <a:solidFill>
                            <a:schemeClr val="tx1"/>
                          </a:solidFill>
                          <a:latin typeface="Arial" panose="020B0604020202020204" pitchFamily="34" charset="0"/>
                        </a:defRPr>
                      </a:lvl8pPr>
                      <a:lvl9pPr marL="3886200" indent="-228600" eaLnBrk="0" fontAlgn="base" hangingPunct="0">
                        <a:spcBef>
                          <a:spcPct val="20000"/>
                        </a:spcBef>
                        <a:spcAft>
                          <a:spcPct val="0"/>
                        </a:spcAft>
                        <a:defRPr sz="86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hu-HU" sz="2800" kern="1200" noProof="0" dirty="0">
                          <a:solidFill>
                            <a:schemeClr val="tx1"/>
                          </a:solidFill>
                          <a:latin typeface="+mn-lt"/>
                          <a:ea typeface="+mn-ea"/>
                          <a:cs typeface="Segoe UI" pitchFamily="34" charset="0"/>
                        </a:rPr>
                        <a:t>Results grid </a:t>
                      </a:r>
                      <a:r>
                        <a:rPr lang="hu-HU" altLang="hu-HU" sz="2800" kern="1200" noProof="0" dirty="0" smtClean="0">
                          <a:solidFill>
                            <a:schemeClr val="tx1"/>
                          </a:solidFill>
                          <a:latin typeface="+mn-lt"/>
                          <a:ea typeface="+mn-ea"/>
                          <a:cs typeface="Segoe UI" pitchFamily="34" charset="0"/>
                        </a:rPr>
                        <a:t>[</a:t>
                      </a:r>
                      <a:r>
                        <a:rPr lang="en-US" altLang="hu-HU" sz="2800" kern="1200" noProof="0" dirty="0" smtClean="0">
                          <a:solidFill>
                            <a:schemeClr val="tx1"/>
                          </a:solidFill>
                          <a:latin typeface="+mn-lt"/>
                          <a:ea typeface="+mn-ea"/>
                          <a:cs typeface="Segoe UI" pitchFamily="34" charset="0"/>
                        </a:rPr>
                        <a:t>number of points</a:t>
                      </a:r>
                      <a:r>
                        <a:rPr lang="hu-HU" altLang="hu-HU" sz="2800" kern="1200" noProof="0" dirty="0" smtClean="0">
                          <a:solidFill>
                            <a:schemeClr val="tx1"/>
                          </a:solidFill>
                          <a:latin typeface="+mn-lt"/>
                          <a:ea typeface="+mn-ea"/>
                          <a:cs typeface="Segoe UI" pitchFamily="34" charset="0"/>
                        </a:rPr>
                        <a:t>]</a:t>
                      </a:r>
                      <a:endParaRPr lang="en-US" altLang="hu-HU" sz="2800" kern="1200" noProof="0" dirty="0">
                        <a:solidFill>
                          <a:schemeClr val="tx1"/>
                        </a:solidFill>
                        <a:latin typeface="+mn-lt"/>
                        <a:ea typeface="+mn-ea"/>
                        <a:cs typeface="Segoe UI" pitchFamily="34" charset="0"/>
                      </a:endParaRP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algn="ctr"/>
                      <a:r>
                        <a:rPr lang="hu-HU" sz="2800" kern="1200" dirty="0">
                          <a:solidFill>
                            <a:schemeClr val="tx1"/>
                          </a:solidFill>
                          <a:latin typeface="+mn-lt"/>
                          <a:ea typeface="+mn-ea"/>
                          <a:cs typeface="Segoe UI" pitchFamily="34" charset="0"/>
                        </a:rPr>
                        <a:t>100x100, 200x200, </a:t>
                      </a:r>
                      <a:r>
                        <a:rPr lang="hu-HU" sz="2800" b="1" kern="1200" dirty="0">
                          <a:solidFill>
                            <a:schemeClr val="tx1"/>
                          </a:solidFill>
                          <a:latin typeface="+mn-lt"/>
                          <a:ea typeface="+mn-ea"/>
                          <a:cs typeface="Segoe UI" pitchFamily="34" charset="0"/>
                        </a:rPr>
                        <a:t>300x300</a:t>
                      </a: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extLst>
                  <a:ext uri="{0D108BD9-81ED-4DB2-BD59-A6C34878D82A}">
                    <a16:rowId xmlns="" xmlns:a16="http://schemas.microsoft.com/office/drawing/2014/main" val="10003"/>
                  </a:ext>
                </a:extLst>
              </a:tr>
              <a:tr h="360000">
                <a:tc>
                  <a:txBody>
                    <a:bodyPr/>
                    <a:lstStyle>
                      <a:lvl1pPr>
                        <a:spcBef>
                          <a:spcPct val="20000"/>
                        </a:spcBef>
                        <a:defRPr sz="13700">
                          <a:solidFill>
                            <a:schemeClr val="tx1"/>
                          </a:solidFill>
                          <a:latin typeface="Arial" panose="020B0604020202020204" pitchFamily="34" charset="0"/>
                        </a:defRPr>
                      </a:lvl1pPr>
                      <a:lvl2pPr marL="742950" indent="-285750">
                        <a:spcBef>
                          <a:spcPct val="20000"/>
                        </a:spcBef>
                        <a:defRPr sz="12000">
                          <a:solidFill>
                            <a:schemeClr val="tx1"/>
                          </a:solidFill>
                          <a:latin typeface="Arial" panose="020B0604020202020204" pitchFamily="34" charset="0"/>
                        </a:defRPr>
                      </a:lvl2pPr>
                      <a:lvl3pPr marL="1143000" indent="-228600">
                        <a:spcBef>
                          <a:spcPct val="20000"/>
                        </a:spcBef>
                        <a:defRPr sz="10300">
                          <a:solidFill>
                            <a:schemeClr val="tx1"/>
                          </a:solidFill>
                          <a:latin typeface="Arial" panose="020B0604020202020204" pitchFamily="34" charset="0"/>
                        </a:defRPr>
                      </a:lvl3pPr>
                      <a:lvl4pPr marL="1600200" indent="-228600">
                        <a:spcBef>
                          <a:spcPct val="20000"/>
                        </a:spcBef>
                        <a:defRPr sz="8600">
                          <a:solidFill>
                            <a:schemeClr val="tx1"/>
                          </a:solidFill>
                          <a:latin typeface="Arial" panose="020B0604020202020204" pitchFamily="34" charset="0"/>
                        </a:defRPr>
                      </a:lvl4pPr>
                      <a:lvl5pPr marL="2057400" indent="-228600">
                        <a:spcBef>
                          <a:spcPct val="20000"/>
                        </a:spcBef>
                        <a:defRPr sz="8600">
                          <a:solidFill>
                            <a:schemeClr val="tx1"/>
                          </a:solidFill>
                          <a:latin typeface="Arial" panose="020B0604020202020204" pitchFamily="34" charset="0"/>
                        </a:defRPr>
                      </a:lvl5pPr>
                      <a:lvl6pPr marL="2514600" indent="-228600" eaLnBrk="0" fontAlgn="base" hangingPunct="0">
                        <a:spcBef>
                          <a:spcPct val="20000"/>
                        </a:spcBef>
                        <a:spcAft>
                          <a:spcPct val="0"/>
                        </a:spcAft>
                        <a:defRPr sz="8600">
                          <a:solidFill>
                            <a:schemeClr val="tx1"/>
                          </a:solidFill>
                          <a:latin typeface="Arial" panose="020B0604020202020204" pitchFamily="34" charset="0"/>
                        </a:defRPr>
                      </a:lvl6pPr>
                      <a:lvl7pPr marL="2971800" indent="-228600" eaLnBrk="0" fontAlgn="base" hangingPunct="0">
                        <a:spcBef>
                          <a:spcPct val="20000"/>
                        </a:spcBef>
                        <a:spcAft>
                          <a:spcPct val="0"/>
                        </a:spcAft>
                        <a:defRPr sz="8600">
                          <a:solidFill>
                            <a:schemeClr val="tx1"/>
                          </a:solidFill>
                          <a:latin typeface="Arial" panose="020B0604020202020204" pitchFamily="34" charset="0"/>
                        </a:defRPr>
                      </a:lvl7pPr>
                      <a:lvl8pPr marL="3429000" indent="-228600" eaLnBrk="0" fontAlgn="base" hangingPunct="0">
                        <a:spcBef>
                          <a:spcPct val="20000"/>
                        </a:spcBef>
                        <a:spcAft>
                          <a:spcPct val="0"/>
                        </a:spcAft>
                        <a:defRPr sz="8600">
                          <a:solidFill>
                            <a:schemeClr val="tx1"/>
                          </a:solidFill>
                          <a:latin typeface="Arial" panose="020B0604020202020204" pitchFamily="34" charset="0"/>
                        </a:defRPr>
                      </a:lvl8pPr>
                      <a:lvl9pPr marL="3886200" indent="-228600" eaLnBrk="0" fontAlgn="base" hangingPunct="0">
                        <a:spcBef>
                          <a:spcPct val="20000"/>
                        </a:spcBef>
                        <a:spcAft>
                          <a:spcPct val="0"/>
                        </a:spcAft>
                        <a:defRPr sz="86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hu-HU" sz="2800" kern="1200" noProof="0" dirty="0">
                          <a:solidFill>
                            <a:schemeClr val="tx1"/>
                          </a:solidFill>
                          <a:latin typeface="+mn-lt"/>
                          <a:ea typeface="+mn-ea"/>
                          <a:cs typeface="Segoe UI" pitchFamily="34" charset="0"/>
                        </a:rPr>
                        <a:t>Maximum time of simulation [hour]</a:t>
                      </a: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hu-HU" sz="2800" b="1" kern="1200" dirty="0">
                          <a:solidFill>
                            <a:schemeClr val="tx1"/>
                          </a:solidFill>
                          <a:latin typeface="+mn-lt"/>
                          <a:ea typeface="+mn-ea"/>
                          <a:cs typeface="Segoe UI" pitchFamily="34" charset="0"/>
                        </a:rPr>
                        <a:t>36</a:t>
                      </a: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360000">
                <a:tc>
                  <a:txBody>
                    <a:bodyPr/>
                    <a:lstStyle>
                      <a:lvl1pPr>
                        <a:spcBef>
                          <a:spcPct val="20000"/>
                        </a:spcBef>
                        <a:defRPr sz="13700">
                          <a:solidFill>
                            <a:schemeClr val="tx1"/>
                          </a:solidFill>
                          <a:latin typeface="Arial" panose="020B0604020202020204" pitchFamily="34" charset="0"/>
                        </a:defRPr>
                      </a:lvl1pPr>
                      <a:lvl2pPr marL="742950" indent="-285750">
                        <a:spcBef>
                          <a:spcPct val="20000"/>
                        </a:spcBef>
                        <a:defRPr sz="12000">
                          <a:solidFill>
                            <a:schemeClr val="tx1"/>
                          </a:solidFill>
                          <a:latin typeface="Arial" panose="020B0604020202020204" pitchFamily="34" charset="0"/>
                        </a:defRPr>
                      </a:lvl2pPr>
                      <a:lvl3pPr marL="1143000" indent="-228600">
                        <a:spcBef>
                          <a:spcPct val="20000"/>
                        </a:spcBef>
                        <a:defRPr sz="10300">
                          <a:solidFill>
                            <a:schemeClr val="tx1"/>
                          </a:solidFill>
                          <a:latin typeface="Arial" panose="020B0604020202020204" pitchFamily="34" charset="0"/>
                        </a:defRPr>
                      </a:lvl3pPr>
                      <a:lvl4pPr marL="1600200" indent="-228600">
                        <a:spcBef>
                          <a:spcPct val="20000"/>
                        </a:spcBef>
                        <a:defRPr sz="8600">
                          <a:solidFill>
                            <a:schemeClr val="tx1"/>
                          </a:solidFill>
                          <a:latin typeface="Arial" panose="020B0604020202020204" pitchFamily="34" charset="0"/>
                        </a:defRPr>
                      </a:lvl4pPr>
                      <a:lvl5pPr marL="2057400" indent="-228600">
                        <a:spcBef>
                          <a:spcPct val="20000"/>
                        </a:spcBef>
                        <a:defRPr sz="8600">
                          <a:solidFill>
                            <a:schemeClr val="tx1"/>
                          </a:solidFill>
                          <a:latin typeface="Arial" panose="020B0604020202020204" pitchFamily="34" charset="0"/>
                        </a:defRPr>
                      </a:lvl5pPr>
                      <a:lvl6pPr marL="2514600" indent="-228600" eaLnBrk="0" fontAlgn="base" hangingPunct="0">
                        <a:spcBef>
                          <a:spcPct val="20000"/>
                        </a:spcBef>
                        <a:spcAft>
                          <a:spcPct val="0"/>
                        </a:spcAft>
                        <a:defRPr sz="8600">
                          <a:solidFill>
                            <a:schemeClr val="tx1"/>
                          </a:solidFill>
                          <a:latin typeface="Arial" panose="020B0604020202020204" pitchFamily="34" charset="0"/>
                        </a:defRPr>
                      </a:lvl6pPr>
                      <a:lvl7pPr marL="2971800" indent="-228600" eaLnBrk="0" fontAlgn="base" hangingPunct="0">
                        <a:spcBef>
                          <a:spcPct val="20000"/>
                        </a:spcBef>
                        <a:spcAft>
                          <a:spcPct val="0"/>
                        </a:spcAft>
                        <a:defRPr sz="8600">
                          <a:solidFill>
                            <a:schemeClr val="tx1"/>
                          </a:solidFill>
                          <a:latin typeface="Arial" panose="020B0604020202020204" pitchFamily="34" charset="0"/>
                        </a:defRPr>
                      </a:lvl7pPr>
                      <a:lvl8pPr marL="3429000" indent="-228600" eaLnBrk="0" fontAlgn="base" hangingPunct="0">
                        <a:spcBef>
                          <a:spcPct val="20000"/>
                        </a:spcBef>
                        <a:spcAft>
                          <a:spcPct val="0"/>
                        </a:spcAft>
                        <a:defRPr sz="8600">
                          <a:solidFill>
                            <a:schemeClr val="tx1"/>
                          </a:solidFill>
                          <a:latin typeface="Arial" panose="020B0604020202020204" pitchFamily="34" charset="0"/>
                        </a:defRPr>
                      </a:lvl8pPr>
                      <a:lvl9pPr marL="3886200" indent="-228600" eaLnBrk="0" fontAlgn="base" hangingPunct="0">
                        <a:spcBef>
                          <a:spcPct val="20000"/>
                        </a:spcBef>
                        <a:spcAft>
                          <a:spcPct val="0"/>
                        </a:spcAft>
                        <a:defRPr sz="8600">
                          <a:solidFill>
                            <a:schemeClr val="tx1"/>
                          </a:solidFill>
                          <a:latin typeface="Arial" panose="020B0604020202020204" pitchFamily="34" charset="0"/>
                        </a:defRPr>
                      </a:lvl9pPr>
                    </a:lstStyle>
                    <a:p>
                      <a:pPr marL="0" indent="0" algn="l" eaLnBrk="1" hangingPunct="1">
                        <a:spcBef>
                          <a:spcPts val="1200"/>
                        </a:spcBef>
                        <a:buFont typeface="Arial" panose="020B0604020202020204" pitchFamily="34" charset="0"/>
                        <a:buNone/>
                      </a:pPr>
                      <a:r>
                        <a:rPr lang="en-US" altLang="hu-HU" sz="2800" kern="1200" noProof="0" dirty="0">
                          <a:solidFill>
                            <a:schemeClr val="tx1"/>
                          </a:solidFill>
                          <a:latin typeface="+mn-lt"/>
                          <a:ea typeface="+mn-ea"/>
                          <a:cs typeface="Segoe UI" pitchFamily="34" charset="0"/>
                        </a:rPr>
                        <a:t>Maximum distance of simulation [km]</a:t>
                      </a: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algn="ctr"/>
                      <a:r>
                        <a:rPr lang="hu-HU" sz="2800" kern="1200" dirty="0">
                          <a:solidFill>
                            <a:schemeClr val="tx1"/>
                          </a:solidFill>
                          <a:latin typeface="+mn-lt"/>
                          <a:ea typeface="+mn-ea"/>
                          <a:cs typeface="Segoe UI" pitchFamily="34" charset="0"/>
                        </a:rPr>
                        <a:t>400, 500, </a:t>
                      </a:r>
                      <a:r>
                        <a:rPr lang="hu-HU" sz="2800" b="1" kern="1200" dirty="0">
                          <a:solidFill>
                            <a:schemeClr val="tx1"/>
                          </a:solidFill>
                          <a:latin typeface="+mn-lt"/>
                          <a:ea typeface="+mn-ea"/>
                          <a:cs typeface="Segoe UI" pitchFamily="34" charset="0"/>
                        </a:rPr>
                        <a:t>600</a:t>
                      </a: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extLst>
                  <a:ext uri="{0D108BD9-81ED-4DB2-BD59-A6C34878D82A}">
                    <a16:rowId xmlns="" xmlns:a16="http://schemas.microsoft.com/office/drawing/2014/main" val="10005"/>
                  </a:ext>
                </a:extLst>
              </a:tr>
              <a:tr h="360000">
                <a:tc>
                  <a:txBody>
                    <a:bodyPr/>
                    <a:lstStyle/>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r>
                        <a:rPr lang="en-US" altLang="hu-HU" sz="2800" kern="1200" noProof="0" dirty="0">
                          <a:solidFill>
                            <a:schemeClr val="tx1"/>
                          </a:solidFill>
                          <a:latin typeface="+mn-lt"/>
                          <a:ea typeface="+mn-ea"/>
                          <a:cs typeface="Segoe UI" pitchFamily="34" charset="0"/>
                        </a:rPr>
                        <a:t>Time resolution of output [hour]</a:t>
                      </a: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hu-HU" sz="2800" kern="1200" dirty="0">
                          <a:solidFill>
                            <a:schemeClr val="tx1"/>
                          </a:solidFill>
                          <a:latin typeface="+mn-lt"/>
                          <a:ea typeface="+mn-ea"/>
                          <a:cs typeface="Segoe UI" pitchFamily="34" charset="0"/>
                        </a:rPr>
                        <a:t>1, 2, </a:t>
                      </a:r>
                      <a:r>
                        <a:rPr lang="hu-HU" sz="2800" b="1" kern="1200" dirty="0">
                          <a:solidFill>
                            <a:schemeClr val="tx1"/>
                          </a:solidFill>
                          <a:latin typeface="+mn-lt"/>
                          <a:ea typeface="+mn-ea"/>
                          <a:cs typeface="Segoe UI" pitchFamily="34" charset="0"/>
                        </a:rPr>
                        <a:t>4</a:t>
                      </a: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6"/>
                  </a:ext>
                </a:extLst>
              </a:tr>
            </a:tbl>
          </a:graphicData>
        </a:graphic>
      </p:graphicFrame>
      <p:sp>
        <p:nvSpPr>
          <p:cNvPr id="49" name="TextBox 5"/>
          <p:cNvSpPr txBox="1">
            <a:spLocks noChangeArrowheads="1"/>
          </p:cNvSpPr>
          <p:nvPr/>
        </p:nvSpPr>
        <p:spPr bwMode="auto">
          <a:xfrm>
            <a:off x="15858330" y="8615505"/>
            <a:ext cx="1289510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15100">
                <a:solidFill>
                  <a:schemeClr val="tx1"/>
                </a:solidFill>
                <a:latin typeface="Arial" panose="020B0604020202020204" pitchFamily="34" charset="0"/>
              </a:defRPr>
            </a:lvl1pPr>
            <a:lvl2pPr marL="742950" indent="-285750">
              <a:spcBef>
                <a:spcPct val="20000"/>
              </a:spcBef>
              <a:buChar char="–"/>
              <a:defRPr sz="13200">
                <a:solidFill>
                  <a:schemeClr val="tx1"/>
                </a:solidFill>
                <a:latin typeface="Arial" panose="020B0604020202020204" pitchFamily="34" charset="0"/>
              </a:defRPr>
            </a:lvl2pPr>
            <a:lvl3pPr marL="1143000" indent="-228600">
              <a:spcBef>
                <a:spcPct val="20000"/>
              </a:spcBef>
              <a:buChar char="•"/>
              <a:defRPr sz="11300">
                <a:solidFill>
                  <a:schemeClr val="tx1"/>
                </a:solidFill>
                <a:latin typeface="Arial" panose="020B0604020202020204" pitchFamily="34" charset="0"/>
              </a:defRPr>
            </a:lvl3pPr>
            <a:lvl4pPr marL="1600200" indent="-228600">
              <a:spcBef>
                <a:spcPct val="20000"/>
              </a:spcBef>
              <a:buChar char="–"/>
              <a:defRPr sz="9500">
                <a:solidFill>
                  <a:schemeClr val="tx1"/>
                </a:solidFill>
                <a:latin typeface="Arial" panose="020B0604020202020204" pitchFamily="34" charset="0"/>
              </a:defRPr>
            </a:lvl4pPr>
            <a:lvl5pPr marL="2057400" indent="-228600">
              <a:spcBef>
                <a:spcPct val="20000"/>
              </a:spcBef>
              <a:buChar char="»"/>
              <a:defRPr sz="95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95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95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95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9500">
                <a:solidFill>
                  <a:schemeClr val="tx1"/>
                </a:solidFill>
                <a:latin typeface="Arial" panose="020B0604020202020204" pitchFamily="34" charset="0"/>
              </a:defRPr>
            </a:lvl9pPr>
          </a:lstStyle>
          <a:p>
            <a:pPr algn="ctr" eaLnBrk="1" hangingPunct="1">
              <a:spcBef>
                <a:spcPct val="0"/>
              </a:spcBef>
              <a:buFontTx/>
              <a:buNone/>
            </a:pPr>
            <a:r>
              <a:rPr lang="en-US" altLang="hu-HU" sz="2800" i="1" dirty="0" smtClean="0">
                <a:latin typeface="+mn-lt"/>
                <a:cs typeface="Segoe UI" pitchFamily="34" charset="0"/>
              </a:rPr>
              <a:t>Table </a:t>
            </a:r>
            <a:r>
              <a:rPr lang="hu-HU" altLang="hu-HU" sz="2800" i="1" dirty="0">
                <a:latin typeface="+mn-lt"/>
                <a:cs typeface="Segoe UI" pitchFamily="34" charset="0"/>
              </a:rPr>
              <a:t>1</a:t>
            </a:r>
            <a:r>
              <a:rPr lang="en-US" altLang="hu-HU" sz="2800" i="1" dirty="0">
                <a:latin typeface="+mn-lt"/>
                <a:cs typeface="Segoe UI" pitchFamily="34" charset="0"/>
              </a:rPr>
              <a:t>: The</a:t>
            </a:r>
            <a:r>
              <a:rPr lang="hu-HU" altLang="hu-HU" sz="2800" i="1" dirty="0">
                <a:latin typeface="+mn-lt"/>
                <a:cs typeface="Segoe UI" pitchFamily="34" charset="0"/>
              </a:rPr>
              <a:t> </a:t>
            </a:r>
            <a:r>
              <a:rPr lang="en-US" altLang="hu-HU" sz="2800" i="1" dirty="0" smtClean="0">
                <a:latin typeface="+mn-lt"/>
                <a:cs typeface="Segoe UI" pitchFamily="34" charset="0"/>
              </a:rPr>
              <a:t>input parameter</a:t>
            </a:r>
            <a:r>
              <a:rPr lang="hu-HU" altLang="hu-HU" sz="2800" i="1" dirty="0">
                <a:latin typeface="+mn-lt"/>
                <a:cs typeface="Segoe UI" pitchFamily="34" charset="0"/>
              </a:rPr>
              <a:t>s</a:t>
            </a:r>
            <a:r>
              <a:rPr lang="en-US" altLang="hu-HU" sz="2800" i="1" dirty="0">
                <a:latin typeface="+mn-lt"/>
                <a:cs typeface="Segoe UI" pitchFamily="34" charset="0"/>
              </a:rPr>
              <a:t> </a:t>
            </a:r>
            <a:r>
              <a:rPr lang="en-US" altLang="hu-HU" sz="2800" i="1" dirty="0" smtClean="0">
                <a:latin typeface="+mn-lt"/>
                <a:cs typeface="Segoe UI" pitchFamily="34" charset="0"/>
              </a:rPr>
              <a:t>of the simulations, reference values indicated with bold.</a:t>
            </a:r>
            <a:endParaRPr lang="hu-HU" altLang="hu-HU" sz="2800" i="1" dirty="0">
              <a:latin typeface="+mn-lt"/>
              <a:cs typeface="Segoe UI" pitchFamily="34" charset="0"/>
            </a:endParaRPr>
          </a:p>
        </p:txBody>
      </p:sp>
      <p:sp>
        <p:nvSpPr>
          <p:cNvPr id="50" name="Text Box 12"/>
          <p:cNvSpPr txBox="1">
            <a:spLocks noChangeArrowheads="1"/>
          </p:cNvSpPr>
          <p:nvPr/>
        </p:nvSpPr>
        <p:spPr bwMode="auto">
          <a:xfrm>
            <a:off x="1307481" y="35058889"/>
            <a:ext cx="27860767" cy="145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The different temporal </a:t>
            </a:r>
            <a:r>
              <a:rPr lang="en-US" sz="3000" dirty="0" smtClean="0">
                <a:latin typeface="+mn-lt"/>
                <a:cs typeface="Segoe UI" pitchFamily="34" charset="0"/>
              </a:rPr>
              <a:t>resolution</a:t>
            </a:r>
            <a:r>
              <a:rPr lang="hu-HU" sz="3000" dirty="0" smtClean="0">
                <a:latin typeface="+mn-lt"/>
                <a:cs typeface="Segoe UI" pitchFamily="34" charset="0"/>
              </a:rPr>
              <a:t>s</a:t>
            </a:r>
            <a:r>
              <a:rPr lang="en-US" sz="3000" dirty="0" smtClean="0">
                <a:latin typeface="+mn-lt"/>
                <a:cs typeface="Segoe UI" pitchFamily="34" charset="0"/>
              </a:rPr>
              <a:t> </a:t>
            </a:r>
            <a:r>
              <a:rPr lang="en-US" sz="3000" dirty="0">
                <a:latin typeface="+mn-lt"/>
                <a:cs typeface="Segoe UI" pitchFamily="34" charset="0"/>
              </a:rPr>
              <a:t>did not affect the mean maximum distance and surface values of threshold exceedance. The overall appearance of the Cs-137 time series plots (Figure 3.) is very similar for the different temporal resolutions of the </a:t>
            </a:r>
            <a:r>
              <a:rPr lang="en-US" sz="3000" dirty="0" smtClean="0">
                <a:latin typeface="+mn-lt"/>
                <a:cs typeface="Segoe UI" pitchFamily="34" charset="0"/>
              </a:rPr>
              <a:t>shown output</a:t>
            </a:r>
            <a:r>
              <a:rPr lang="hu-HU" sz="3000" dirty="0" smtClean="0">
                <a:latin typeface="+mn-lt"/>
                <a:cs typeface="Segoe UI" pitchFamily="34" charset="0"/>
              </a:rPr>
              <a:t>. </a:t>
            </a:r>
            <a:r>
              <a:rPr lang="en-US" sz="3000" dirty="0" smtClean="0">
                <a:latin typeface="+mn-lt"/>
                <a:cs typeface="Segoe UI" pitchFamily="34" charset="0"/>
              </a:rPr>
              <a:t>Because </a:t>
            </a:r>
            <a:r>
              <a:rPr lang="hu-HU" sz="3000" dirty="0" smtClean="0">
                <a:latin typeface="+mn-lt"/>
                <a:cs typeface="Segoe UI" pitchFamily="34" charset="0"/>
              </a:rPr>
              <a:t>t</a:t>
            </a:r>
            <a:r>
              <a:rPr lang="en-US" sz="3000" dirty="0" smtClean="0">
                <a:latin typeface="+mn-lt"/>
                <a:cs typeface="Segoe UI" pitchFamily="34" charset="0"/>
              </a:rPr>
              <a:t>he deposition</a:t>
            </a:r>
            <a:r>
              <a:rPr lang="hu-HU" sz="3000" dirty="0" smtClean="0">
                <a:latin typeface="+mn-lt"/>
                <a:cs typeface="Segoe UI" pitchFamily="34" charset="0"/>
              </a:rPr>
              <a:t> is </a:t>
            </a:r>
            <a:r>
              <a:rPr lang="en-US" sz="3000" dirty="0" smtClean="0">
                <a:latin typeface="+mn-lt"/>
                <a:cs typeface="Segoe UI" pitchFamily="34" charset="0"/>
              </a:rPr>
              <a:t>an </a:t>
            </a:r>
            <a:r>
              <a:rPr lang="en-US" sz="3000" dirty="0">
                <a:latin typeface="+mn-lt"/>
                <a:cs typeface="Segoe UI" pitchFamily="34" charset="0"/>
              </a:rPr>
              <a:t>integrated </a:t>
            </a:r>
            <a:r>
              <a:rPr lang="en-US" sz="3000" dirty="0" smtClean="0">
                <a:latin typeface="+mn-lt"/>
                <a:cs typeface="Segoe UI" pitchFamily="34" charset="0"/>
              </a:rPr>
              <a:t>variable</a:t>
            </a:r>
            <a:r>
              <a:rPr lang="hu-HU" sz="3000" dirty="0" smtClean="0">
                <a:latin typeface="+mn-lt"/>
                <a:cs typeface="Segoe UI" pitchFamily="34" charset="0"/>
              </a:rPr>
              <a:t> </a:t>
            </a:r>
            <a:r>
              <a:rPr lang="en-US" sz="3000" dirty="0" smtClean="0">
                <a:latin typeface="+mn-lt"/>
                <a:cs typeface="Segoe UI" pitchFamily="34" charset="0"/>
              </a:rPr>
              <a:t>it </a:t>
            </a:r>
            <a:r>
              <a:rPr lang="en-US" sz="3000" dirty="0">
                <a:latin typeface="+mn-lt"/>
                <a:cs typeface="Segoe UI" pitchFamily="34" charset="0"/>
              </a:rPr>
              <a:t>is less sensitive to the temporal resolution than </a:t>
            </a:r>
            <a:r>
              <a:rPr lang="en-US" sz="3000" dirty="0" smtClean="0">
                <a:latin typeface="+mn-lt"/>
                <a:cs typeface="Segoe UI" pitchFamily="34" charset="0"/>
              </a:rPr>
              <a:t>for example considering the </a:t>
            </a:r>
            <a:r>
              <a:rPr lang="en-US" sz="3000" dirty="0">
                <a:latin typeface="+mn-lt"/>
                <a:cs typeface="Segoe UI" pitchFamily="34" charset="0"/>
              </a:rPr>
              <a:t>time series of air concentration and gamma dose </a:t>
            </a:r>
            <a:r>
              <a:rPr lang="en-US" sz="3000" dirty="0" smtClean="0">
                <a:latin typeface="+mn-lt"/>
                <a:cs typeface="Segoe UI" pitchFamily="34" charset="0"/>
              </a:rPr>
              <a:t>rates</a:t>
            </a:r>
            <a:r>
              <a:rPr lang="hu-HU" sz="3000" dirty="0" smtClean="0">
                <a:latin typeface="+mn-lt"/>
                <a:cs typeface="Segoe UI" pitchFamily="34" charset="0"/>
              </a:rPr>
              <a:t>. </a:t>
            </a:r>
            <a:endParaRPr lang="en-AU" sz="3000" dirty="0">
              <a:latin typeface="+mn-lt"/>
              <a:cs typeface="Segoe UI" pitchFamily="34" charset="0"/>
            </a:endParaRPr>
          </a:p>
        </p:txBody>
      </p:sp>
      <p:graphicFrame>
        <p:nvGraphicFramePr>
          <p:cNvPr id="51" name="Táblázat 50"/>
          <p:cNvGraphicFramePr>
            <a:graphicFrameLocks noGrp="1"/>
          </p:cNvGraphicFramePr>
          <p:nvPr>
            <p:extLst>
              <p:ext uri="{D42A27DB-BD31-4B8C-83A1-F6EECF244321}">
                <p14:modId xmlns:p14="http://schemas.microsoft.com/office/powerpoint/2010/main" val="1799961432"/>
              </p:ext>
            </p:extLst>
          </p:nvPr>
        </p:nvGraphicFramePr>
        <p:xfrm>
          <a:off x="2859841" y="17265176"/>
          <a:ext cx="11184276" cy="2274316"/>
        </p:xfrm>
        <a:graphic>
          <a:graphicData uri="http://schemas.openxmlformats.org/drawingml/2006/table">
            <a:tbl>
              <a:tblPr/>
              <a:tblGrid>
                <a:gridCol w="6120679">
                  <a:extLst>
                    <a:ext uri="{9D8B030D-6E8A-4147-A177-3AD203B41FA5}">
                      <a16:colId xmlns:a16="http://schemas.microsoft.com/office/drawing/2014/main" xmlns="" val="20000"/>
                    </a:ext>
                  </a:extLst>
                </a:gridCol>
                <a:gridCol w="1656184">
                  <a:extLst>
                    <a:ext uri="{9D8B030D-6E8A-4147-A177-3AD203B41FA5}">
                      <a16:colId xmlns:a16="http://schemas.microsoft.com/office/drawing/2014/main" xmlns="" val="20001"/>
                    </a:ext>
                  </a:extLst>
                </a:gridCol>
                <a:gridCol w="1656184">
                  <a:extLst>
                    <a:ext uri="{9D8B030D-6E8A-4147-A177-3AD203B41FA5}">
                      <a16:colId xmlns:a16="http://schemas.microsoft.com/office/drawing/2014/main" xmlns="" val="20002"/>
                    </a:ext>
                  </a:extLst>
                </a:gridCol>
                <a:gridCol w="1751229">
                  <a:extLst>
                    <a:ext uri="{9D8B030D-6E8A-4147-A177-3AD203B41FA5}">
                      <a16:colId xmlns:a16="http://schemas.microsoft.com/office/drawing/2014/main" xmlns="" val="20003"/>
                    </a:ext>
                  </a:extLst>
                </a:gridCol>
              </a:tblGrid>
              <a:tr h="0">
                <a:tc>
                  <a:txBody>
                    <a:bodyPr/>
                    <a:lstStyle>
                      <a:lvl1pPr>
                        <a:spcBef>
                          <a:spcPct val="20000"/>
                        </a:spcBef>
                        <a:defRPr sz="13700">
                          <a:solidFill>
                            <a:schemeClr val="tx1"/>
                          </a:solidFill>
                          <a:latin typeface="Arial" panose="020B0604020202020204" pitchFamily="34" charset="0"/>
                        </a:defRPr>
                      </a:lvl1pPr>
                      <a:lvl2pPr marL="742950" indent="-285750">
                        <a:spcBef>
                          <a:spcPct val="20000"/>
                        </a:spcBef>
                        <a:defRPr sz="12000">
                          <a:solidFill>
                            <a:schemeClr val="tx1"/>
                          </a:solidFill>
                          <a:latin typeface="Arial" panose="020B0604020202020204" pitchFamily="34" charset="0"/>
                        </a:defRPr>
                      </a:lvl2pPr>
                      <a:lvl3pPr marL="1143000" indent="-228600">
                        <a:spcBef>
                          <a:spcPct val="20000"/>
                        </a:spcBef>
                        <a:defRPr sz="10300">
                          <a:solidFill>
                            <a:schemeClr val="tx1"/>
                          </a:solidFill>
                          <a:latin typeface="Arial" panose="020B0604020202020204" pitchFamily="34" charset="0"/>
                        </a:defRPr>
                      </a:lvl3pPr>
                      <a:lvl4pPr marL="1600200" indent="-228600">
                        <a:spcBef>
                          <a:spcPct val="20000"/>
                        </a:spcBef>
                        <a:defRPr sz="8600">
                          <a:solidFill>
                            <a:schemeClr val="tx1"/>
                          </a:solidFill>
                          <a:latin typeface="Arial" panose="020B0604020202020204" pitchFamily="34" charset="0"/>
                        </a:defRPr>
                      </a:lvl4pPr>
                      <a:lvl5pPr marL="2057400" indent="-228600">
                        <a:spcBef>
                          <a:spcPct val="20000"/>
                        </a:spcBef>
                        <a:defRPr sz="8600">
                          <a:solidFill>
                            <a:schemeClr val="tx1"/>
                          </a:solidFill>
                          <a:latin typeface="Arial" panose="020B0604020202020204" pitchFamily="34" charset="0"/>
                        </a:defRPr>
                      </a:lvl5pPr>
                      <a:lvl6pPr marL="2514600" indent="-228600" eaLnBrk="0" fontAlgn="base" hangingPunct="0">
                        <a:spcBef>
                          <a:spcPct val="20000"/>
                        </a:spcBef>
                        <a:spcAft>
                          <a:spcPct val="0"/>
                        </a:spcAft>
                        <a:defRPr sz="8600">
                          <a:solidFill>
                            <a:schemeClr val="tx1"/>
                          </a:solidFill>
                          <a:latin typeface="Arial" panose="020B0604020202020204" pitchFamily="34" charset="0"/>
                        </a:defRPr>
                      </a:lvl6pPr>
                      <a:lvl7pPr marL="2971800" indent="-228600" eaLnBrk="0" fontAlgn="base" hangingPunct="0">
                        <a:spcBef>
                          <a:spcPct val="20000"/>
                        </a:spcBef>
                        <a:spcAft>
                          <a:spcPct val="0"/>
                        </a:spcAft>
                        <a:defRPr sz="8600">
                          <a:solidFill>
                            <a:schemeClr val="tx1"/>
                          </a:solidFill>
                          <a:latin typeface="Arial" panose="020B0604020202020204" pitchFamily="34" charset="0"/>
                        </a:defRPr>
                      </a:lvl7pPr>
                      <a:lvl8pPr marL="3429000" indent="-228600" eaLnBrk="0" fontAlgn="base" hangingPunct="0">
                        <a:spcBef>
                          <a:spcPct val="20000"/>
                        </a:spcBef>
                        <a:spcAft>
                          <a:spcPct val="0"/>
                        </a:spcAft>
                        <a:defRPr sz="8600">
                          <a:solidFill>
                            <a:schemeClr val="tx1"/>
                          </a:solidFill>
                          <a:latin typeface="Arial" panose="020B0604020202020204" pitchFamily="34" charset="0"/>
                        </a:defRPr>
                      </a:lvl8pPr>
                      <a:lvl9pPr marL="3886200" indent="-228600" eaLnBrk="0" fontAlgn="base" hangingPunct="0">
                        <a:spcBef>
                          <a:spcPct val="20000"/>
                        </a:spcBef>
                        <a:spcAft>
                          <a:spcPct val="0"/>
                        </a:spcAft>
                        <a:defRPr sz="86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hu-HU" sz="2800" b="1" noProof="0" dirty="0" smtClean="0">
                          <a:latin typeface="+mn-lt"/>
                        </a:rPr>
                        <a:t>Number</a:t>
                      </a:r>
                      <a:r>
                        <a:rPr lang="en-US" altLang="hu-HU" sz="2800" b="1" baseline="0" noProof="0" dirty="0" smtClean="0">
                          <a:latin typeface="+mn-lt"/>
                        </a:rPr>
                        <a:t> of puffs</a:t>
                      </a:r>
                      <a:endParaRPr lang="en-US" altLang="hu-HU" sz="2800" b="1" noProof="0" dirty="0">
                        <a:latin typeface="+mn-lt"/>
                      </a:endParaRP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hu-HU" altLang="hu-HU" sz="2800" b="1" dirty="0">
                          <a:latin typeface="+mn-lt"/>
                        </a:rPr>
                        <a:t>4</a:t>
                      </a: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hu-HU" altLang="hu-HU" sz="2800" b="1" dirty="0">
                          <a:latin typeface="+mn-lt"/>
                        </a:rPr>
                        <a:t>16</a:t>
                      </a: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hu-HU" altLang="hu-HU" sz="2800" b="1" dirty="0">
                          <a:latin typeface="+mn-lt"/>
                        </a:rPr>
                        <a:t>64</a:t>
                      </a: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extLst>
                  <a:ext uri="{0D108BD9-81ED-4DB2-BD59-A6C34878D82A}">
                    <a16:rowId xmlns:a16="http://schemas.microsoft.com/office/drawing/2014/main" xmlns="" val="10000"/>
                  </a:ext>
                </a:extLst>
              </a:tr>
              <a:tr h="0">
                <a:tc>
                  <a:txBody>
                    <a:bodyPr/>
                    <a:lstStyle/>
                    <a:p>
                      <a:pPr>
                        <a:lnSpc>
                          <a:spcPct val="115000"/>
                        </a:lnSpc>
                        <a:spcAft>
                          <a:spcPts val="0"/>
                        </a:spcAft>
                      </a:pPr>
                      <a:r>
                        <a:rPr lang="en-GB" sz="2800" dirty="0">
                          <a:effectLst/>
                          <a:latin typeface="+mn-lt"/>
                          <a:ea typeface="Calibri" panose="020F0502020204030204" pitchFamily="34" charset="0"/>
                          <a:cs typeface="Times New Roman" panose="02020603050405020304" pitchFamily="18" charset="0"/>
                        </a:rPr>
                        <a:t>Initialization</a:t>
                      </a:r>
                      <a:r>
                        <a:rPr lang="en-GB" sz="2800" dirty="0">
                          <a:solidFill>
                            <a:srgbClr val="000000"/>
                          </a:solidFill>
                          <a:effectLst/>
                          <a:latin typeface="+mn-lt"/>
                          <a:ea typeface="Calibri" panose="020F0502020204030204" pitchFamily="34" charset="0"/>
                          <a:cs typeface="Times New Roman" panose="02020603050405020304" pitchFamily="18" charset="0"/>
                        </a:rPr>
                        <a:t> [s]</a:t>
                      </a:r>
                      <a:endParaRPr lang="hu-HU" sz="2800"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107000"/>
                        </a:lnSpc>
                        <a:spcAft>
                          <a:spcPts val="0"/>
                        </a:spcAft>
                      </a:pPr>
                      <a:r>
                        <a:rPr lang="en-GB" sz="2800" b="0" dirty="0">
                          <a:solidFill>
                            <a:srgbClr val="000000"/>
                          </a:solidFill>
                          <a:effectLst/>
                          <a:latin typeface="+mn-lt"/>
                          <a:ea typeface="Calibri" panose="020F0502020204030204" pitchFamily="34" charset="0"/>
                          <a:cs typeface="Times New Roman" panose="02020603050405020304" pitchFamily="18" charset="0"/>
                        </a:rPr>
                        <a:t>44</a:t>
                      </a:r>
                      <a:endParaRPr lang="en-US" sz="2800" b="0"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45</a:t>
                      </a:r>
                      <a:endParaRPr lang="en-US" sz="2800" b="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41</a:t>
                      </a:r>
                      <a:endParaRPr lang="en-US" sz="2800" b="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0">
                <a:tc>
                  <a:txBody>
                    <a:bodyPr/>
                    <a:lstStyle/>
                    <a:p>
                      <a:pPr>
                        <a:lnSpc>
                          <a:spcPct val="115000"/>
                        </a:lnSpc>
                        <a:spcAft>
                          <a:spcPts val="0"/>
                        </a:spcAft>
                      </a:pPr>
                      <a:r>
                        <a:rPr lang="en-GB" sz="2800" dirty="0">
                          <a:effectLst/>
                          <a:latin typeface="+mn-lt"/>
                          <a:ea typeface="Calibri" panose="020F0502020204030204" pitchFamily="34" charset="0"/>
                          <a:cs typeface="Times New Roman" panose="02020603050405020304" pitchFamily="18" charset="0"/>
                        </a:rPr>
                        <a:t>Dispersion</a:t>
                      </a:r>
                      <a:r>
                        <a:rPr lang="en-GB" sz="2800" dirty="0">
                          <a:solidFill>
                            <a:srgbClr val="000000"/>
                          </a:solidFill>
                          <a:effectLst/>
                          <a:latin typeface="+mn-lt"/>
                          <a:ea typeface="Calibri" panose="020F0502020204030204" pitchFamily="34" charset="0"/>
                          <a:cs typeface="Times New Roman" panose="02020603050405020304" pitchFamily="18" charset="0"/>
                        </a:rPr>
                        <a:t> [s]</a:t>
                      </a:r>
                      <a:endParaRPr lang="hu-HU" sz="2800"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algn="ctr">
                        <a:lnSpc>
                          <a:spcPct val="107000"/>
                        </a:lnSpc>
                        <a:spcAft>
                          <a:spcPts val="0"/>
                        </a:spcAft>
                      </a:pPr>
                      <a:r>
                        <a:rPr lang="en-GB" sz="2800" b="0" dirty="0">
                          <a:solidFill>
                            <a:srgbClr val="000000"/>
                          </a:solidFill>
                          <a:effectLst/>
                          <a:latin typeface="+mn-lt"/>
                          <a:ea typeface="Calibri" panose="020F0502020204030204" pitchFamily="34" charset="0"/>
                          <a:cs typeface="Times New Roman" panose="02020603050405020304" pitchFamily="18" charset="0"/>
                        </a:rPr>
                        <a:t>27</a:t>
                      </a:r>
                      <a:endParaRPr lang="en-US" sz="2800" b="0"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algn="ctr">
                        <a:lnSpc>
                          <a:spcPct val="107000"/>
                        </a:lnSpc>
                        <a:spcAft>
                          <a:spcPts val="0"/>
                        </a:spcAft>
                      </a:pPr>
                      <a:r>
                        <a:rPr lang="en-GB" sz="2800" b="0" dirty="0">
                          <a:solidFill>
                            <a:srgbClr val="000000"/>
                          </a:solidFill>
                          <a:effectLst/>
                          <a:latin typeface="+mn-lt"/>
                          <a:ea typeface="Calibri" panose="020F0502020204030204" pitchFamily="34" charset="0"/>
                          <a:cs typeface="Times New Roman" panose="02020603050405020304" pitchFamily="18" charset="0"/>
                        </a:rPr>
                        <a:t>26</a:t>
                      </a:r>
                      <a:endParaRPr lang="en-US" sz="2800" b="0"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27</a:t>
                      </a:r>
                      <a:endParaRPr lang="en-US" sz="2800" b="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extLst>
                  <a:ext uri="{0D108BD9-81ED-4DB2-BD59-A6C34878D82A}">
                    <a16:rowId xmlns:a16="http://schemas.microsoft.com/office/drawing/2014/main" xmlns="" val="10002"/>
                  </a:ext>
                </a:extLst>
              </a:tr>
              <a:tr h="0">
                <a:tc>
                  <a:txBody>
                    <a:bodyPr/>
                    <a:lstStyle/>
                    <a:p>
                      <a:pPr>
                        <a:lnSpc>
                          <a:spcPct val="115000"/>
                        </a:lnSpc>
                        <a:spcAft>
                          <a:spcPts val="0"/>
                        </a:spcAft>
                      </a:pPr>
                      <a:r>
                        <a:rPr lang="en-GB" sz="2800" dirty="0">
                          <a:effectLst/>
                          <a:latin typeface="+mn-lt"/>
                          <a:ea typeface="Calibri" panose="020F0502020204030204" pitchFamily="34" charset="0"/>
                          <a:cs typeface="Times New Roman" panose="02020603050405020304" pitchFamily="18" charset="0"/>
                        </a:rPr>
                        <a:t>Results</a:t>
                      </a:r>
                      <a:r>
                        <a:rPr lang="en-GB" sz="2800" dirty="0">
                          <a:solidFill>
                            <a:srgbClr val="000000"/>
                          </a:solidFill>
                          <a:effectLst/>
                          <a:latin typeface="+mn-lt"/>
                          <a:ea typeface="Calibri" panose="020F0502020204030204" pitchFamily="34" charset="0"/>
                          <a:cs typeface="Times New Roman" panose="02020603050405020304" pitchFamily="18" charset="0"/>
                        </a:rPr>
                        <a:t> [s]</a:t>
                      </a:r>
                      <a:endParaRPr lang="hu-HU" sz="2800"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213</a:t>
                      </a:r>
                      <a:endParaRPr lang="en-US" sz="2800" b="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107000"/>
                        </a:lnSpc>
                        <a:spcAft>
                          <a:spcPts val="0"/>
                        </a:spcAft>
                      </a:pPr>
                      <a:r>
                        <a:rPr lang="en-GB" sz="2800" b="0" dirty="0">
                          <a:solidFill>
                            <a:srgbClr val="000000"/>
                          </a:solidFill>
                          <a:effectLst/>
                          <a:latin typeface="+mn-lt"/>
                          <a:ea typeface="Calibri" panose="020F0502020204030204" pitchFamily="34" charset="0"/>
                          <a:cs typeface="Times New Roman" panose="02020603050405020304" pitchFamily="18" charset="0"/>
                        </a:rPr>
                        <a:t>386</a:t>
                      </a:r>
                      <a:endParaRPr lang="en-US" sz="2800" b="0"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1004</a:t>
                      </a:r>
                      <a:endParaRPr lang="en-US" sz="2800" b="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0">
                <a:tc>
                  <a:txBody>
                    <a:bodyPr/>
                    <a:lstStyle/>
                    <a:p>
                      <a:pPr>
                        <a:lnSpc>
                          <a:spcPct val="115000"/>
                        </a:lnSpc>
                        <a:spcAft>
                          <a:spcPts val="0"/>
                        </a:spcAft>
                      </a:pPr>
                      <a:r>
                        <a:rPr lang="en-GB" sz="2800" dirty="0">
                          <a:solidFill>
                            <a:srgbClr val="000000"/>
                          </a:solidFill>
                          <a:effectLst/>
                          <a:latin typeface="+mn-lt"/>
                          <a:ea typeface="Calibri" panose="020F0502020204030204" pitchFamily="34" charset="0"/>
                          <a:cs typeface="Times New Roman" panose="02020603050405020304" pitchFamily="18" charset="0"/>
                        </a:rPr>
                        <a:t>Total run time for 10 ensembles [s]</a:t>
                      </a:r>
                      <a:endParaRPr lang="hu-HU" sz="2800"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2840</a:t>
                      </a:r>
                      <a:endParaRPr lang="en-US" sz="2800" b="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4570</a:t>
                      </a:r>
                      <a:endParaRPr lang="en-US" sz="2800" b="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algn="ctr">
                        <a:lnSpc>
                          <a:spcPct val="107000"/>
                        </a:lnSpc>
                        <a:spcAft>
                          <a:spcPts val="0"/>
                        </a:spcAft>
                      </a:pPr>
                      <a:r>
                        <a:rPr lang="en-GB" sz="2800" b="0" dirty="0">
                          <a:solidFill>
                            <a:srgbClr val="000000"/>
                          </a:solidFill>
                          <a:effectLst/>
                          <a:latin typeface="+mn-lt"/>
                          <a:ea typeface="Calibri" panose="020F0502020204030204" pitchFamily="34" charset="0"/>
                          <a:cs typeface="Times New Roman" panose="02020603050405020304" pitchFamily="18" charset="0"/>
                        </a:rPr>
                        <a:t>10720</a:t>
                      </a:r>
                      <a:endParaRPr lang="en-US" sz="2800" b="0"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extLst>
                  <a:ext uri="{0D108BD9-81ED-4DB2-BD59-A6C34878D82A}">
                    <a16:rowId xmlns:a16="http://schemas.microsoft.com/office/drawing/2014/main" xmlns="" val="10004"/>
                  </a:ext>
                </a:extLst>
              </a:tr>
            </a:tbl>
          </a:graphicData>
        </a:graphic>
      </p:graphicFrame>
      <p:sp>
        <p:nvSpPr>
          <p:cNvPr id="52" name="TextBox 5"/>
          <p:cNvSpPr txBox="1">
            <a:spLocks noChangeArrowheads="1"/>
          </p:cNvSpPr>
          <p:nvPr/>
        </p:nvSpPr>
        <p:spPr bwMode="auto">
          <a:xfrm>
            <a:off x="1233328" y="15842718"/>
            <a:ext cx="1389330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15100">
                <a:solidFill>
                  <a:schemeClr val="tx1"/>
                </a:solidFill>
                <a:latin typeface="Arial" panose="020B0604020202020204" pitchFamily="34" charset="0"/>
              </a:defRPr>
            </a:lvl1pPr>
            <a:lvl2pPr marL="742950" indent="-285750">
              <a:spcBef>
                <a:spcPct val="20000"/>
              </a:spcBef>
              <a:buChar char="–"/>
              <a:defRPr sz="13200">
                <a:solidFill>
                  <a:schemeClr val="tx1"/>
                </a:solidFill>
                <a:latin typeface="Arial" panose="020B0604020202020204" pitchFamily="34" charset="0"/>
              </a:defRPr>
            </a:lvl2pPr>
            <a:lvl3pPr marL="1143000" indent="-228600">
              <a:spcBef>
                <a:spcPct val="20000"/>
              </a:spcBef>
              <a:buChar char="•"/>
              <a:defRPr sz="11300">
                <a:solidFill>
                  <a:schemeClr val="tx1"/>
                </a:solidFill>
                <a:latin typeface="Arial" panose="020B0604020202020204" pitchFamily="34" charset="0"/>
              </a:defRPr>
            </a:lvl3pPr>
            <a:lvl4pPr marL="1600200" indent="-228600">
              <a:spcBef>
                <a:spcPct val="20000"/>
              </a:spcBef>
              <a:buChar char="–"/>
              <a:defRPr sz="9500">
                <a:solidFill>
                  <a:schemeClr val="tx1"/>
                </a:solidFill>
                <a:latin typeface="Arial" panose="020B0604020202020204" pitchFamily="34" charset="0"/>
              </a:defRPr>
            </a:lvl4pPr>
            <a:lvl5pPr marL="2057400" indent="-228600">
              <a:spcBef>
                <a:spcPct val="20000"/>
              </a:spcBef>
              <a:buChar char="»"/>
              <a:defRPr sz="95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95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95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95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9500">
                <a:solidFill>
                  <a:schemeClr val="tx1"/>
                </a:solidFill>
                <a:latin typeface="Arial" panose="020B0604020202020204" pitchFamily="34" charset="0"/>
              </a:defRPr>
            </a:lvl9pPr>
          </a:lstStyle>
          <a:p>
            <a:pPr algn="ctr" eaLnBrk="1" hangingPunct="1">
              <a:spcBef>
                <a:spcPct val="0"/>
              </a:spcBef>
              <a:buFontTx/>
              <a:buNone/>
            </a:pPr>
            <a:r>
              <a:rPr lang="en-US" altLang="hu-HU" sz="2800" i="1" dirty="0" smtClean="0">
                <a:latin typeface="+mn-lt"/>
                <a:cs typeface="Segoe UI" pitchFamily="34" charset="0"/>
              </a:rPr>
              <a:t>Table </a:t>
            </a:r>
            <a:r>
              <a:rPr lang="hu-HU" altLang="hu-HU" sz="2800" i="1" dirty="0">
                <a:latin typeface="+mn-lt"/>
                <a:cs typeface="Segoe UI" pitchFamily="34" charset="0"/>
              </a:rPr>
              <a:t>2</a:t>
            </a:r>
            <a:r>
              <a:rPr lang="en-US" altLang="hu-HU" sz="2800" i="1" dirty="0">
                <a:latin typeface="+mn-lt"/>
                <a:cs typeface="Segoe UI" pitchFamily="34" charset="0"/>
              </a:rPr>
              <a:t>: Mean run time (per ensemble member) for each step of the calculation process and the total run time over all ensemble members and all steps of the calculation process, calculated assuming variable numbers of released </a:t>
            </a:r>
            <a:r>
              <a:rPr lang="en-US" altLang="hu-HU" sz="2800" i="1" dirty="0" smtClean="0">
                <a:latin typeface="+mn-lt"/>
                <a:cs typeface="Segoe UI" pitchFamily="34" charset="0"/>
              </a:rPr>
              <a:t>puffs</a:t>
            </a:r>
            <a:r>
              <a:rPr lang="hu-HU" altLang="hu-HU" sz="2800" i="1" dirty="0" smtClean="0">
                <a:latin typeface="+mn-lt"/>
                <a:cs typeface="Segoe UI" pitchFamily="34" charset="0"/>
              </a:rPr>
              <a:t>.</a:t>
            </a:r>
            <a:endParaRPr lang="en-US" altLang="hu-HU" sz="2800" i="1" dirty="0">
              <a:latin typeface="+mn-lt"/>
              <a:cs typeface="Segoe UI" pitchFamily="34" charset="0"/>
            </a:endParaRPr>
          </a:p>
        </p:txBody>
      </p:sp>
      <p:sp>
        <p:nvSpPr>
          <p:cNvPr id="53" name="Rectangle 111"/>
          <p:cNvSpPr>
            <a:spLocks noChangeArrowheads="1"/>
          </p:cNvSpPr>
          <p:nvPr/>
        </p:nvSpPr>
        <p:spPr bwMode="auto">
          <a:xfrm>
            <a:off x="15858329" y="18175801"/>
            <a:ext cx="12526171" cy="1384995"/>
          </a:xfrm>
          <a:prstGeom prst="rect">
            <a:avLst/>
          </a:prstGeom>
          <a:noFill/>
          <a:ln>
            <a:noFill/>
          </a:ln>
          <a:effectLst/>
          <a:extLst/>
        </p:spPr>
        <p:txBody>
          <a:bodyPr wrap="square" anchor="ctr">
            <a:spAutoFit/>
          </a:bodyPr>
          <a:lstStyle>
            <a:lvl1pPr>
              <a:spcBef>
                <a:spcPct val="20000"/>
              </a:spcBef>
              <a:buChar char="•"/>
              <a:defRPr sz="15100">
                <a:solidFill>
                  <a:schemeClr val="tx1"/>
                </a:solidFill>
                <a:latin typeface="Arial" panose="020B0604020202020204" pitchFamily="34" charset="0"/>
              </a:defRPr>
            </a:lvl1pPr>
            <a:lvl2pPr marL="742950" indent="-285750">
              <a:spcBef>
                <a:spcPct val="20000"/>
              </a:spcBef>
              <a:buChar char="–"/>
              <a:defRPr sz="13200">
                <a:solidFill>
                  <a:schemeClr val="tx1"/>
                </a:solidFill>
                <a:latin typeface="Arial" panose="020B0604020202020204" pitchFamily="34" charset="0"/>
              </a:defRPr>
            </a:lvl2pPr>
            <a:lvl3pPr marL="1143000" indent="-228600">
              <a:spcBef>
                <a:spcPct val="20000"/>
              </a:spcBef>
              <a:buChar char="•"/>
              <a:defRPr sz="11300">
                <a:solidFill>
                  <a:schemeClr val="tx1"/>
                </a:solidFill>
                <a:latin typeface="Arial" panose="020B0604020202020204" pitchFamily="34" charset="0"/>
              </a:defRPr>
            </a:lvl3pPr>
            <a:lvl4pPr marL="1600200" indent="-228600">
              <a:spcBef>
                <a:spcPct val="20000"/>
              </a:spcBef>
              <a:buChar char="–"/>
              <a:defRPr sz="9500">
                <a:solidFill>
                  <a:schemeClr val="tx1"/>
                </a:solidFill>
                <a:latin typeface="Arial" panose="020B0604020202020204" pitchFamily="34" charset="0"/>
              </a:defRPr>
            </a:lvl4pPr>
            <a:lvl5pPr marL="2057400" indent="-228600">
              <a:spcBef>
                <a:spcPct val="20000"/>
              </a:spcBef>
              <a:buChar char="»"/>
              <a:defRPr sz="95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95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95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95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9500">
                <a:solidFill>
                  <a:schemeClr val="tx1"/>
                </a:solidFill>
                <a:latin typeface="Arial" panose="020B0604020202020204" pitchFamily="34" charset="0"/>
              </a:defRPr>
            </a:lvl9pPr>
          </a:lstStyle>
          <a:p>
            <a:pPr algn="ctr" eaLnBrk="1" hangingPunct="1">
              <a:spcBef>
                <a:spcPct val="0"/>
              </a:spcBef>
              <a:buFontTx/>
              <a:buNone/>
            </a:pPr>
            <a:r>
              <a:rPr lang="en-US" sz="2800" i="1" dirty="0" smtClean="0">
                <a:latin typeface="+mn-lt"/>
                <a:cs typeface="Segoe UI" pitchFamily="34" charset="0"/>
              </a:rPr>
              <a:t>Figure 1: </a:t>
            </a:r>
            <a:r>
              <a:rPr lang="en-US" sz="2800" i="1" dirty="0">
                <a:latin typeface="+mn-lt"/>
                <a:cs typeface="Segoe UI" pitchFamily="34" charset="0"/>
              </a:rPr>
              <a:t>Maximum distance (in km from the source) of threshold exceedance for the mean of the ensemble results, for several model endpoints and for three simulation cases</a:t>
            </a:r>
            <a:r>
              <a:rPr lang="en-GB" sz="2800" i="1" dirty="0" smtClean="0">
                <a:latin typeface="+mn-lt"/>
                <a:cs typeface="Segoe UI" pitchFamily="34" charset="0"/>
              </a:rPr>
              <a:t>.</a:t>
            </a:r>
            <a:r>
              <a:rPr lang="hu-HU" sz="2800" i="1" dirty="0" smtClean="0">
                <a:latin typeface="+mn-lt"/>
                <a:cs typeface="Segoe UI" pitchFamily="34" charset="0"/>
              </a:rPr>
              <a:t> </a:t>
            </a:r>
            <a:r>
              <a:rPr lang="en-US" sz="2800" i="1" dirty="0" smtClean="0">
                <a:latin typeface="+mn-lt"/>
                <a:cs typeface="Segoe UI" pitchFamily="34" charset="0"/>
              </a:rPr>
              <a:t>Bars indicate standard deviation of the results</a:t>
            </a:r>
            <a:r>
              <a:rPr lang="hu-HU" sz="2800" i="1" dirty="0" smtClean="0">
                <a:latin typeface="+mn-lt"/>
                <a:cs typeface="Segoe UI" pitchFamily="34" charset="0"/>
              </a:rPr>
              <a:t>.</a:t>
            </a:r>
            <a:endParaRPr lang="en-US" altLang="hu-HU" sz="2800" i="1" dirty="0">
              <a:latin typeface="+mn-lt"/>
              <a:cs typeface="Segoe UI" pitchFamily="34" charset="0"/>
            </a:endParaRPr>
          </a:p>
        </p:txBody>
      </p:sp>
      <p:sp>
        <p:nvSpPr>
          <p:cNvPr id="56" name="Text Box 12"/>
          <p:cNvSpPr txBox="1">
            <a:spLocks noChangeArrowheads="1"/>
          </p:cNvSpPr>
          <p:nvPr/>
        </p:nvSpPr>
        <p:spPr bwMode="auto">
          <a:xfrm>
            <a:off x="1177290" y="19761430"/>
            <a:ext cx="27893010" cy="1918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a:r>
              <a:rPr lang="hu-HU" sz="3000" dirty="0" smtClean="0">
                <a:latin typeface="+mn-lt"/>
              </a:rPr>
              <a:t>T</a:t>
            </a:r>
            <a:r>
              <a:rPr lang="en-US" sz="3000" dirty="0">
                <a:latin typeface="+mn-lt"/>
              </a:rPr>
              <a:t>he main contributor </a:t>
            </a:r>
            <a:r>
              <a:rPr lang="hu-HU" sz="3000" dirty="0">
                <a:latin typeface="+mn-lt"/>
              </a:rPr>
              <a:t>(</a:t>
            </a:r>
            <a:r>
              <a:rPr lang="en-US" sz="3000" dirty="0">
                <a:latin typeface="+mn-lt"/>
              </a:rPr>
              <a:t>75-85%</a:t>
            </a:r>
            <a:r>
              <a:rPr lang="hu-HU" sz="3000" dirty="0">
                <a:latin typeface="+mn-lt"/>
              </a:rPr>
              <a:t>)</a:t>
            </a:r>
            <a:r>
              <a:rPr lang="en-US" sz="3000" dirty="0">
                <a:latin typeface="+mn-lt"/>
              </a:rPr>
              <a:t> to the total run time </a:t>
            </a:r>
            <a:r>
              <a:rPr lang="hu-HU" sz="3000" dirty="0">
                <a:latin typeface="+mn-lt"/>
              </a:rPr>
              <a:t>w</a:t>
            </a:r>
            <a:r>
              <a:rPr lang="en-US" sz="3000" dirty="0">
                <a:latin typeface="+mn-lt"/>
              </a:rPr>
              <a:t>as the time for calculating and writing the results. </a:t>
            </a:r>
            <a:r>
              <a:rPr lang="hu-HU" sz="3000" dirty="0">
                <a:latin typeface="+mn-lt"/>
              </a:rPr>
              <a:t>R</a:t>
            </a:r>
            <a:r>
              <a:rPr lang="en-US" sz="3000" dirty="0">
                <a:latin typeface="+mn-lt"/>
              </a:rPr>
              <a:t>educing the number of released puffs to one-quarter decreased the run time to only 48 minutes, and multiplying it 4 times increased it to almost 3 hours</a:t>
            </a:r>
            <a:r>
              <a:rPr lang="en-US" sz="3000" dirty="0" smtClean="0">
                <a:latin typeface="+mn-lt"/>
              </a:rPr>
              <a:t>. Results</a:t>
            </a:r>
            <a:r>
              <a:rPr lang="hu-HU" sz="3000" dirty="0" smtClean="0">
                <a:latin typeface="+mn-lt"/>
              </a:rPr>
              <a:t> </a:t>
            </a:r>
            <a:r>
              <a:rPr lang="en-US" sz="3000" dirty="0" smtClean="0">
                <a:latin typeface="+mn-lt"/>
              </a:rPr>
              <a:t>shown in Figure 1. indicate </a:t>
            </a:r>
            <a:r>
              <a:rPr lang="en-US" sz="3000" dirty="0">
                <a:latin typeface="+mn-lt"/>
              </a:rPr>
              <a:t>that considering 64 puffs instead of 16 is not justified, because considering these quantities the results for the two simulations are remarkably similar</a:t>
            </a:r>
            <a:r>
              <a:rPr lang="en-US" sz="3000" dirty="0" smtClean="0">
                <a:latin typeface="+mn-lt"/>
              </a:rPr>
              <a:t>.</a:t>
            </a:r>
            <a:r>
              <a:rPr lang="hu-HU" sz="3000" dirty="0" smtClean="0">
                <a:latin typeface="+mn-lt"/>
              </a:rPr>
              <a:t> </a:t>
            </a:r>
            <a:r>
              <a:rPr lang="en-US" sz="3000" dirty="0" smtClean="0">
                <a:latin typeface="+mn-lt"/>
              </a:rPr>
              <a:t>However, with the release of 16 puffs rather than 4 puffs, the standard deviation and thus </a:t>
            </a:r>
            <a:r>
              <a:rPr lang="en-US" sz="3000" smtClean="0">
                <a:latin typeface="+mn-lt"/>
              </a:rPr>
              <a:t>the uncertainty </a:t>
            </a:r>
            <a:r>
              <a:rPr lang="en-US" sz="3000" dirty="0" smtClean="0">
                <a:latin typeface="+mn-lt"/>
              </a:rPr>
              <a:t>of the Cs-137 deposition results was significantly reduced. </a:t>
            </a:r>
            <a:endParaRPr lang="en-US" sz="3000" dirty="0">
              <a:latin typeface="+mn-lt"/>
            </a:endParaRPr>
          </a:p>
        </p:txBody>
      </p:sp>
      <p:sp>
        <p:nvSpPr>
          <p:cNvPr id="57" name="Text Box 12"/>
          <p:cNvSpPr txBox="1">
            <a:spLocks noChangeArrowheads="1"/>
          </p:cNvSpPr>
          <p:nvPr/>
        </p:nvSpPr>
        <p:spPr bwMode="auto">
          <a:xfrm>
            <a:off x="1233328" y="21853964"/>
            <a:ext cx="13967460" cy="1610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a:spcAft>
                <a:spcPts val="1200"/>
              </a:spcAft>
            </a:pPr>
            <a:r>
              <a:rPr lang="hu-HU" sz="3000" dirty="0">
                <a:latin typeface="+mn-lt"/>
              </a:rPr>
              <a:t>MODIFIED MODEL DOMAIN</a:t>
            </a:r>
          </a:p>
          <a:p>
            <a:pPr algn="just"/>
            <a:r>
              <a:rPr lang="en-US" sz="3000" dirty="0">
                <a:latin typeface="+mn-lt"/>
              </a:rPr>
              <a:t>Changing the spatial domain of the calculation (Figure 2) and the grid of the </a:t>
            </a:r>
            <a:r>
              <a:rPr lang="en-US" sz="3000" dirty="0" smtClean="0">
                <a:latin typeface="+mn-lt"/>
              </a:rPr>
              <a:t>output </a:t>
            </a:r>
            <a:r>
              <a:rPr lang="en-US" sz="3000" dirty="0">
                <a:latin typeface="+mn-lt"/>
              </a:rPr>
              <a:t>significantly reduced the run time of the simulation shown in Table </a:t>
            </a:r>
            <a:r>
              <a:rPr lang="hu-HU" sz="3000" dirty="0">
                <a:latin typeface="+mn-lt"/>
              </a:rPr>
              <a:t>3. </a:t>
            </a:r>
          </a:p>
        </p:txBody>
      </p:sp>
      <p:graphicFrame>
        <p:nvGraphicFramePr>
          <p:cNvPr id="58" name="Táblázat 57"/>
          <p:cNvGraphicFramePr>
            <a:graphicFrameLocks noGrp="1"/>
          </p:cNvGraphicFramePr>
          <p:nvPr>
            <p:extLst>
              <p:ext uri="{D42A27DB-BD31-4B8C-83A1-F6EECF244321}">
                <p14:modId xmlns:p14="http://schemas.microsoft.com/office/powerpoint/2010/main" val="2405092800"/>
              </p:ext>
            </p:extLst>
          </p:nvPr>
        </p:nvGraphicFramePr>
        <p:xfrm>
          <a:off x="2859841" y="24565379"/>
          <a:ext cx="11184276" cy="2309495"/>
        </p:xfrm>
        <a:graphic>
          <a:graphicData uri="http://schemas.openxmlformats.org/drawingml/2006/table">
            <a:tbl>
              <a:tblPr/>
              <a:tblGrid>
                <a:gridCol w="6120679">
                  <a:extLst>
                    <a:ext uri="{9D8B030D-6E8A-4147-A177-3AD203B41FA5}">
                      <a16:colId xmlns:a16="http://schemas.microsoft.com/office/drawing/2014/main" xmlns="" val="20000"/>
                    </a:ext>
                  </a:extLst>
                </a:gridCol>
                <a:gridCol w="1656184">
                  <a:extLst>
                    <a:ext uri="{9D8B030D-6E8A-4147-A177-3AD203B41FA5}">
                      <a16:colId xmlns:a16="http://schemas.microsoft.com/office/drawing/2014/main" xmlns="" val="20001"/>
                    </a:ext>
                  </a:extLst>
                </a:gridCol>
                <a:gridCol w="1656184">
                  <a:extLst>
                    <a:ext uri="{9D8B030D-6E8A-4147-A177-3AD203B41FA5}">
                      <a16:colId xmlns:a16="http://schemas.microsoft.com/office/drawing/2014/main" xmlns="" val="20002"/>
                    </a:ext>
                  </a:extLst>
                </a:gridCol>
                <a:gridCol w="1751229">
                  <a:extLst>
                    <a:ext uri="{9D8B030D-6E8A-4147-A177-3AD203B41FA5}">
                      <a16:colId xmlns:a16="http://schemas.microsoft.com/office/drawing/2014/main" xmlns="" val="20003"/>
                    </a:ext>
                  </a:extLst>
                </a:gridCol>
              </a:tblGrid>
              <a:tr h="432000">
                <a:tc>
                  <a:txBody>
                    <a:bodyPr/>
                    <a:lstStyle>
                      <a:lvl1pPr>
                        <a:spcBef>
                          <a:spcPct val="20000"/>
                        </a:spcBef>
                        <a:defRPr sz="13700">
                          <a:solidFill>
                            <a:schemeClr val="tx1"/>
                          </a:solidFill>
                          <a:latin typeface="Arial" panose="020B0604020202020204" pitchFamily="34" charset="0"/>
                        </a:defRPr>
                      </a:lvl1pPr>
                      <a:lvl2pPr marL="742950" indent="-285750">
                        <a:spcBef>
                          <a:spcPct val="20000"/>
                        </a:spcBef>
                        <a:defRPr sz="12000">
                          <a:solidFill>
                            <a:schemeClr val="tx1"/>
                          </a:solidFill>
                          <a:latin typeface="Arial" panose="020B0604020202020204" pitchFamily="34" charset="0"/>
                        </a:defRPr>
                      </a:lvl2pPr>
                      <a:lvl3pPr marL="1143000" indent="-228600">
                        <a:spcBef>
                          <a:spcPct val="20000"/>
                        </a:spcBef>
                        <a:defRPr sz="10300">
                          <a:solidFill>
                            <a:schemeClr val="tx1"/>
                          </a:solidFill>
                          <a:latin typeface="Arial" panose="020B0604020202020204" pitchFamily="34" charset="0"/>
                        </a:defRPr>
                      </a:lvl3pPr>
                      <a:lvl4pPr marL="1600200" indent="-228600">
                        <a:spcBef>
                          <a:spcPct val="20000"/>
                        </a:spcBef>
                        <a:defRPr sz="8600">
                          <a:solidFill>
                            <a:schemeClr val="tx1"/>
                          </a:solidFill>
                          <a:latin typeface="Arial" panose="020B0604020202020204" pitchFamily="34" charset="0"/>
                        </a:defRPr>
                      </a:lvl4pPr>
                      <a:lvl5pPr marL="2057400" indent="-228600">
                        <a:spcBef>
                          <a:spcPct val="20000"/>
                        </a:spcBef>
                        <a:defRPr sz="8600">
                          <a:solidFill>
                            <a:schemeClr val="tx1"/>
                          </a:solidFill>
                          <a:latin typeface="Arial" panose="020B0604020202020204" pitchFamily="34" charset="0"/>
                        </a:defRPr>
                      </a:lvl5pPr>
                      <a:lvl6pPr marL="2514600" indent="-228600" eaLnBrk="0" fontAlgn="base" hangingPunct="0">
                        <a:spcBef>
                          <a:spcPct val="20000"/>
                        </a:spcBef>
                        <a:spcAft>
                          <a:spcPct val="0"/>
                        </a:spcAft>
                        <a:defRPr sz="8600">
                          <a:solidFill>
                            <a:schemeClr val="tx1"/>
                          </a:solidFill>
                          <a:latin typeface="Arial" panose="020B0604020202020204" pitchFamily="34" charset="0"/>
                        </a:defRPr>
                      </a:lvl6pPr>
                      <a:lvl7pPr marL="2971800" indent="-228600" eaLnBrk="0" fontAlgn="base" hangingPunct="0">
                        <a:spcBef>
                          <a:spcPct val="20000"/>
                        </a:spcBef>
                        <a:spcAft>
                          <a:spcPct val="0"/>
                        </a:spcAft>
                        <a:defRPr sz="8600">
                          <a:solidFill>
                            <a:schemeClr val="tx1"/>
                          </a:solidFill>
                          <a:latin typeface="Arial" panose="020B0604020202020204" pitchFamily="34" charset="0"/>
                        </a:defRPr>
                      </a:lvl7pPr>
                      <a:lvl8pPr marL="3429000" indent="-228600" eaLnBrk="0" fontAlgn="base" hangingPunct="0">
                        <a:spcBef>
                          <a:spcPct val="20000"/>
                        </a:spcBef>
                        <a:spcAft>
                          <a:spcPct val="0"/>
                        </a:spcAft>
                        <a:defRPr sz="8600">
                          <a:solidFill>
                            <a:schemeClr val="tx1"/>
                          </a:solidFill>
                          <a:latin typeface="Arial" panose="020B0604020202020204" pitchFamily="34" charset="0"/>
                        </a:defRPr>
                      </a:lvl8pPr>
                      <a:lvl9pPr marL="3886200" indent="-228600" eaLnBrk="0" fontAlgn="base" hangingPunct="0">
                        <a:spcBef>
                          <a:spcPct val="20000"/>
                        </a:spcBef>
                        <a:spcAft>
                          <a:spcPct val="0"/>
                        </a:spcAft>
                        <a:defRPr sz="86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hu-HU" sz="2800" b="1" baseline="0" noProof="0" dirty="0" smtClean="0">
                          <a:latin typeface="+mn-lt"/>
                        </a:rPr>
                        <a:t>Spatial domain [number of grid points] </a:t>
                      </a:r>
                      <a:endParaRPr lang="en-US" altLang="hu-HU" sz="2800" b="1" noProof="0" dirty="0">
                        <a:latin typeface="+mn-lt"/>
                      </a:endParaRP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algn="ctr">
                        <a:lnSpc>
                          <a:spcPct val="115000"/>
                        </a:lnSpc>
                        <a:spcAft>
                          <a:spcPts val="0"/>
                        </a:spcAft>
                      </a:pPr>
                      <a:r>
                        <a:rPr lang="hu-HU" sz="2800" b="1" dirty="0">
                          <a:effectLst/>
                          <a:latin typeface="+mn-lt"/>
                          <a:ea typeface="Calibri" panose="020F0502020204030204" pitchFamily="34" charset="0"/>
                          <a:cs typeface="Times New Roman" panose="02020603050405020304" pitchFamily="18" charset="0"/>
                        </a:rPr>
                        <a:t>300x300</a:t>
                      </a:r>
                      <a:endParaRPr lang="hu-HU" sz="2800"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algn="ctr">
                        <a:lnSpc>
                          <a:spcPct val="115000"/>
                        </a:lnSpc>
                        <a:spcAft>
                          <a:spcPts val="0"/>
                        </a:spcAft>
                      </a:pPr>
                      <a:r>
                        <a:rPr lang="hu-HU" sz="2800" b="1" dirty="0">
                          <a:effectLst/>
                          <a:latin typeface="+mn-lt"/>
                          <a:ea typeface="Calibri" panose="020F0502020204030204" pitchFamily="34" charset="0"/>
                          <a:cs typeface="Times New Roman" panose="02020603050405020304" pitchFamily="18" charset="0"/>
                        </a:rPr>
                        <a:t>200x200</a:t>
                      </a: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algn="ctr">
                        <a:lnSpc>
                          <a:spcPct val="115000"/>
                        </a:lnSpc>
                        <a:spcAft>
                          <a:spcPts val="0"/>
                        </a:spcAft>
                      </a:pPr>
                      <a:r>
                        <a:rPr lang="hu-HU" sz="2800" b="1" dirty="0">
                          <a:effectLst/>
                          <a:latin typeface="+mn-lt"/>
                          <a:ea typeface="Calibri" panose="020F0502020204030204" pitchFamily="34" charset="0"/>
                          <a:cs typeface="Times New Roman" panose="02020603050405020304" pitchFamily="18" charset="0"/>
                        </a:rPr>
                        <a:t>100x100</a:t>
                      </a: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extLst>
                  <a:ext uri="{0D108BD9-81ED-4DB2-BD59-A6C34878D82A}">
                    <a16:rowId xmlns:a16="http://schemas.microsoft.com/office/drawing/2014/main" xmlns="" val="10000"/>
                  </a:ext>
                </a:extLst>
              </a:tr>
              <a:tr h="432000">
                <a:tc>
                  <a:txBody>
                    <a:bodyPr/>
                    <a:lstStyle/>
                    <a:p>
                      <a:pPr>
                        <a:lnSpc>
                          <a:spcPct val="115000"/>
                        </a:lnSpc>
                        <a:spcAft>
                          <a:spcPts val="0"/>
                        </a:spcAft>
                      </a:pPr>
                      <a:r>
                        <a:rPr lang="en-GB" sz="2800" dirty="0">
                          <a:effectLst/>
                          <a:latin typeface="+mn-lt"/>
                          <a:ea typeface="Calibri" panose="020F0502020204030204" pitchFamily="34" charset="0"/>
                          <a:cs typeface="Times New Roman" panose="02020603050405020304" pitchFamily="18" charset="0"/>
                        </a:rPr>
                        <a:t>Initialization</a:t>
                      </a:r>
                      <a:r>
                        <a:rPr lang="en-GB" sz="2800" dirty="0">
                          <a:solidFill>
                            <a:srgbClr val="000000"/>
                          </a:solidFill>
                          <a:effectLst/>
                          <a:latin typeface="+mn-lt"/>
                          <a:ea typeface="Calibri" panose="020F0502020204030204" pitchFamily="34" charset="0"/>
                          <a:cs typeface="Times New Roman" panose="02020603050405020304" pitchFamily="18" charset="0"/>
                        </a:rPr>
                        <a:t> [s]</a:t>
                      </a:r>
                      <a:endParaRPr lang="hu-HU" sz="2800"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45</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9</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1</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32000">
                <a:tc>
                  <a:txBody>
                    <a:bodyPr/>
                    <a:lstStyle/>
                    <a:p>
                      <a:pPr>
                        <a:lnSpc>
                          <a:spcPct val="115000"/>
                        </a:lnSpc>
                        <a:spcAft>
                          <a:spcPts val="0"/>
                        </a:spcAft>
                      </a:pPr>
                      <a:r>
                        <a:rPr lang="en-GB" sz="2800" dirty="0">
                          <a:effectLst/>
                          <a:latin typeface="+mn-lt"/>
                          <a:ea typeface="Calibri" panose="020F0502020204030204" pitchFamily="34" charset="0"/>
                          <a:cs typeface="Times New Roman" panose="02020603050405020304" pitchFamily="18" charset="0"/>
                        </a:rPr>
                        <a:t>Dispersion</a:t>
                      </a:r>
                      <a:r>
                        <a:rPr lang="en-GB" sz="2800" dirty="0">
                          <a:solidFill>
                            <a:srgbClr val="000000"/>
                          </a:solidFill>
                          <a:effectLst/>
                          <a:latin typeface="+mn-lt"/>
                          <a:ea typeface="Calibri" panose="020F0502020204030204" pitchFamily="34" charset="0"/>
                          <a:cs typeface="Times New Roman" panose="02020603050405020304" pitchFamily="18" charset="0"/>
                        </a:rPr>
                        <a:t> [s]</a:t>
                      </a:r>
                      <a:endParaRPr lang="hu-HU" sz="2800"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26</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27</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27</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extLst>
                  <a:ext uri="{0D108BD9-81ED-4DB2-BD59-A6C34878D82A}">
                    <a16:rowId xmlns:a16="http://schemas.microsoft.com/office/drawing/2014/main" xmlns="" val="10002"/>
                  </a:ext>
                </a:extLst>
              </a:tr>
              <a:tr h="432000">
                <a:tc>
                  <a:txBody>
                    <a:bodyPr/>
                    <a:lstStyle/>
                    <a:p>
                      <a:pPr>
                        <a:lnSpc>
                          <a:spcPct val="115000"/>
                        </a:lnSpc>
                        <a:spcAft>
                          <a:spcPts val="0"/>
                        </a:spcAft>
                      </a:pPr>
                      <a:r>
                        <a:rPr lang="en-GB" sz="2800" dirty="0">
                          <a:effectLst/>
                          <a:latin typeface="+mn-lt"/>
                          <a:ea typeface="Calibri" panose="020F0502020204030204" pitchFamily="34" charset="0"/>
                          <a:cs typeface="Times New Roman" panose="02020603050405020304" pitchFamily="18" charset="0"/>
                        </a:rPr>
                        <a:t>Results</a:t>
                      </a:r>
                      <a:r>
                        <a:rPr lang="en-GB" sz="2800" dirty="0">
                          <a:solidFill>
                            <a:srgbClr val="000000"/>
                          </a:solidFill>
                          <a:effectLst/>
                          <a:latin typeface="+mn-lt"/>
                          <a:ea typeface="Calibri" panose="020F0502020204030204" pitchFamily="34" charset="0"/>
                          <a:cs typeface="Times New Roman" panose="02020603050405020304" pitchFamily="18" charset="0"/>
                        </a:rPr>
                        <a:t> [s]</a:t>
                      </a:r>
                      <a:endParaRPr lang="hu-HU" sz="2800"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386</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133</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28</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32000">
                <a:tc>
                  <a:txBody>
                    <a:bodyPr/>
                    <a:lstStyle/>
                    <a:p>
                      <a:pPr>
                        <a:lnSpc>
                          <a:spcPct val="115000"/>
                        </a:lnSpc>
                        <a:spcAft>
                          <a:spcPts val="0"/>
                        </a:spcAft>
                      </a:pPr>
                      <a:r>
                        <a:rPr lang="en-GB" sz="2800" dirty="0">
                          <a:solidFill>
                            <a:srgbClr val="000000"/>
                          </a:solidFill>
                          <a:effectLst/>
                          <a:latin typeface="+mn-lt"/>
                          <a:ea typeface="Calibri" panose="020F0502020204030204" pitchFamily="34" charset="0"/>
                          <a:cs typeface="Times New Roman" panose="02020603050405020304" pitchFamily="18" charset="0"/>
                        </a:rPr>
                        <a:t>Total run time for 10 ensembles [s]</a:t>
                      </a:r>
                      <a:endParaRPr lang="hu-HU" sz="2800"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4570</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1690</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tc>
                  <a:txBody>
                    <a:bodyPr/>
                    <a:lstStyle/>
                    <a:p>
                      <a:pPr algn="ctr">
                        <a:lnSpc>
                          <a:spcPct val="107000"/>
                        </a:lnSpc>
                        <a:spcAft>
                          <a:spcPts val="0"/>
                        </a:spcAft>
                      </a:pPr>
                      <a:r>
                        <a:rPr lang="en-GB" sz="2800" b="0" dirty="0">
                          <a:solidFill>
                            <a:srgbClr val="000000"/>
                          </a:solidFill>
                          <a:effectLst/>
                          <a:latin typeface="+mn-lt"/>
                          <a:ea typeface="Calibri" panose="020F0502020204030204" pitchFamily="34" charset="0"/>
                          <a:cs typeface="Times New Roman" panose="02020603050405020304" pitchFamily="18" charset="0"/>
                        </a:rPr>
                        <a:t>560</a:t>
                      </a:r>
                      <a:endParaRPr lang="en-US" sz="2800" b="0" dirty="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ECDD6">
                        <a:alpha val="20000"/>
                      </a:srgbClr>
                    </a:solidFill>
                  </a:tcPr>
                </a:tc>
                <a:extLst>
                  <a:ext uri="{0D108BD9-81ED-4DB2-BD59-A6C34878D82A}">
                    <a16:rowId xmlns:a16="http://schemas.microsoft.com/office/drawing/2014/main" xmlns="" val="10004"/>
                  </a:ext>
                </a:extLst>
              </a:tr>
            </a:tbl>
          </a:graphicData>
        </a:graphic>
      </p:graphicFrame>
      <p:sp>
        <p:nvSpPr>
          <p:cNvPr id="59" name="TextBox 5"/>
          <p:cNvSpPr txBox="1">
            <a:spLocks noChangeArrowheads="1"/>
          </p:cNvSpPr>
          <p:nvPr/>
        </p:nvSpPr>
        <p:spPr bwMode="auto">
          <a:xfrm>
            <a:off x="1233328" y="23473516"/>
            <a:ext cx="1389330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15100">
                <a:solidFill>
                  <a:schemeClr val="tx1"/>
                </a:solidFill>
                <a:latin typeface="Arial" panose="020B0604020202020204" pitchFamily="34" charset="0"/>
              </a:defRPr>
            </a:lvl1pPr>
            <a:lvl2pPr marL="742950" indent="-285750">
              <a:spcBef>
                <a:spcPct val="20000"/>
              </a:spcBef>
              <a:buChar char="–"/>
              <a:defRPr sz="13200">
                <a:solidFill>
                  <a:schemeClr val="tx1"/>
                </a:solidFill>
                <a:latin typeface="Arial" panose="020B0604020202020204" pitchFamily="34" charset="0"/>
              </a:defRPr>
            </a:lvl2pPr>
            <a:lvl3pPr marL="1143000" indent="-228600">
              <a:spcBef>
                <a:spcPct val="20000"/>
              </a:spcBef>
              <a:buChar char="•"/>
              <a:defRPr sz="11300">
                <a:solidFill>
                  <a:schemeClr val="tx1"/>
                </a:solidFill>
                <a:latin typeface="Arial" panose="020B0604020202020204" pitchFamily="34" charset="0"/>
              </a:defRPr>
            </a:lvl3pPr>
            <a:lvl4pPr marL="1600200" indent="-228600">
              <a:spcBef>
                <a:spcPct val="20000"/>
              </a:spcBef>
              <a:buChar char="–"/>
              <a:defRPr sz="9500">
                <a:solidFill>
                  <a:schemeClr val="tx1"/>
                </a:solidFill>
                <a:latin typeface="Arial" panose="020B0604020202020204" pitchFamily="34" charset="0"/>
              </a:defRPr>
            </a:lvl4pPr>
            <a:lvl5pPr marL="2057400" indent="-228600">
              <a:spcBef>
                <a:spcPct val="20000"/>
              </a:spcBef>
              <a:buChar char="»"/>
              <a:defRPr sz="95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95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95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95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9500">
                <a:solidFill>
                  <a:schemeClr val="tx1"/>
                </a:solidFill>
                <a:latin typeface="Arial" panose="020B0604020202020204" pitchFamily="34" charset="0"/>
              </a:defRPr>
            </a:lvl9pPr>
          </a:lstStyle>
          <a:p>
            <a:pPr algn="ctr" eaLnBrk="1" hangingPunct="1">
              <a:spcBef>
                <a:spcPct val="0"/>
              </a:spcBef>
              <a:buFontTx/>
              <a:buNone/>
            </a:pPr>
            <a:r>
              <a:rPr lang="en-US" altLang="hu-HU" sz="2800" i="1" dirty="0" smtClean="0">
                <a:latin typeface="+mn-lt"/>
                <a:cs typeface="Segoe UI" pitchFamily="34" charset="0"/>
              </a:rPr>
              <a:t>Table </a:t>
            </a:r>
            <a:r>
              <a:rPr lang="hu-HU" altLang="hu-HU" sz="2800" i="1" dirty="0">
                <a:latin typeface="+mn-lt"/>
                <a:cs typeface="Segoe UI" pitchFamily="34" charset="0"/>
              </a:rPr>
              <a:t>3</a:t>
            </a:r>
            <a:r>
              <a:rPr lang="en-US" altLang="hu-HU" sz="2800" i="1" dirty="0">
                <a:latin typeface="+mn-lt"/>
                <a:cs typeface="Segoe UI" pitchFamily="34" charset="0"/>
              </a:rPr>
              <a:t>: Mean run time and total run time for 10 ensemble members calculated with different spatial domains and numbers of output receptor </a:t>
            </a:r>
            <a:r>
              <a:rPr lang="en-US" altLang="hu-HU" sz="2800" i="1" dirty="0" smtClean="0">
                <a:latin typeface="+mn-lt"/>
                <a:cs typeface="Segoe UI" pitchFamily="34" charset="0"/>
              </a:rPr>
              <a:t>points.</a:t>
            </a:r>
            <a:endParaRPr lang="en-US" altLang="hu-HU" sz="2800" i="1" dirty="0">
              <a:latin typeface="+mn-lt"/>
              <a:cs typeface="Segoe UI" pitchFamily="34" charset="0"/>
            </a:endParaRPr>
          </a:p>
        </p:txBody>
      </p:sp>
      <p:cxnSp>
        <p:nvCxnSpPr>
          <p:cNvPr id="5" name="Egyenes összekötő 4"/>
          <p:cNvCxnSpPr/>
          <p:nvPr/>
        </p:nvCxnSpPr>
        <p:spPr>
          <a:xfrm flipV="1">
            <a:off x="899204" y="21679559"/>
            <a:ext cx="28493040" cy="24346"/>
          </a:xfrm>
          <a:prstGeom prst="line">
            <a:avLst/>
          </a:prstGeom>
          <a:ln w="38100">
            <a:solidFill>
              <a:srgbClr val="4AA0B1"/>
            </a:solidFill>
          </a:ln>
        </p:spPr>
        <p:style>
          <a:lnRef idx="1">
            <a:schemeClr val="accent1"/>
          </a:lnRef>
          <a:fillRef idx="0">
            <a:schemeClr val="accent1"/>
          </a:fillRef>
          <a:effectRef idx="0">
            <a:schemeClr val="accent1"/>
          </a:effectRef>
          <a:fontRef idx="minor">
            <a:schemeClr val="tx1"/>
          </a:fontRef>
        </p:style>
      </p:cxnSp>
      <p:graphicFrame>
        <p:nvGraphicFramePr>
          <p:cNvPr id="42" name="Diagram 41"/>
          <p:cNvGraphicFramePr>
            <a:graphicFrameLocks/>
          </p:cNvGraphicFramePr>
          <p:nvPr>
            <p:extLst>
              <p:ext uri="{D42A27DB-BD31-4B8C-83A1-F6EECF244321}">
                <p14:modId xmlns:p14="http://schemas.microsoft.com/office/powerpoint/2010/main" val="925835180"/>
              </p:ext>
            </p:extLst>
          </p:nvPr>
        </p:nvGraphicFramePr>
        <p:xfrm>
          <a:off x="17108130" y="21952570"/>
          <a:ext cx="10826762" cy="4719946"/>
        </p:xfrm>
        <a:graphic>
          <a:graphicData uri="http://schemas.openxmlformats.org/drawingml/2006/chart">
            <c:chart xmlns:c="http://schemas.openxmlformats.org/drawingml/2006/chart" xmlns:r="http://schemas.openxmlformats.org/officeDocument/2006/relationships" r:id="rId9"/>
          </a:graphicData>
        </a:graphic>
      </p:graphicFrame>
      <p:sp>
        <p:nvSpPr>
          <p:cNvPr id="60" name="Rectangle 111"/>
          <p:cNvSpPr>
            <a:spLocks noChangeArrowheads="1"/>
          </p:cNvSpPr>
          <p:nvPr/>
        </p:nvSpPr>
        <p:spPr bwMode="auto">
          <a:xfrm>
            <a:off x="17108129" y="26932708"/>
            <a:ext cx="1127637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har char="•"/>
              <a:defRPr sz="15100">
                <a:solidFill>
                  <a:schemeClr val="tx1"/>
                </a:solidFill>
                <a:latin typeface="Arial" panose="020B0604020202020204" pitchFamily="34" charset="0"/>
              </a:defRPr>
            </a:lvl1pPr>
            <a:lvl2pPr marL="742950" indent="-285750">
              <a:spcBef>
                <a:spcPct val="20000"/>
              </a:spcBef>
              <a:buChar char="–"/>
              <a:defRPr sz="13200">
                <a:solidFill>
                  <a:schemeClr val="tx1"/>
                </a:solidFill>
                <a:latin typeface="Arial" panose="020B0604020202020204" pitchFamily="34" charset="0"/>
              </a:defRPr>
            </a:lvl2pPr>
            <a:lvl3pPr marL="1143000" indent="-228600">
              <a:spcBef>
                <a:spcPct val="20000"/>
              </a:spcBef>
              <a:buChar char="•"/>
              <a:defRPr sz="11300">
                <a:solidFill>
                  <a:schemeClr val="tx1"/>
                </a:solidFill>
                <a:latin typeface="Arial" panose="020B0604020202020204" pitchFamily="34" charset="0"/>
              </a:defRPr>
            </a:lvl3pPr>
            <a:lvl4pPr marL="1600200" indent="-228600">
              <a:spcBef>
                <a:spcPct val="20000"/>
              </a:spcBef>
              <a:buChar char="–"/>
              <a:defRPr sz="9500">
                <a:solidFill>
                  <a:schemeClr val="tx1"/>
                </a:solidFill>
                <a:latin typeface="Arial" panose="020B0604020202020204" pitchFamily="34" charset="0"/>
              </a:defRPr>
            </a:lvl4pPr>
            <a:lvl5pPr marL="2057400" indent="-228600">
              <a:spcBef>
                <a:spcPct val="20000"/>
              </a:spcBef>
              <a:buChar char="»"/>
              <a:defRPr sz="95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95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95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95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9500">
                <a:solidFill>
                  <a:schemeClr val="tx1"/>
                </a:solidFill>
                <a:latin typeface="Arial" panose="020B0604020202020204" pitchFamily="34" charset="0"/>
              </a:defRPr>
            </a:lvl9pPr>
          </a:lstStyle>
          <a:p>
            <a:pPr algn="ctr" eaLnBrk="1" hangingPunct="1">
              <a:spcBef>
                <a:spcPct val="0"/>
              </a:spcBef>
              <a:buFontTx/>
              <a:buNone/>
            </a:pPr>
            <a:r>
              <a:rPr lang="en-US" sz="2800" i="1" dirty="0" smtClean="0">
                <a:latin typeface="+mn-lt"/>
              </a:rPr>
              <a:t>Figure 2</a:t>
            </a:r>
            <a:r>
              <a:rPr lang="en-GB" sz="2800" i="1" dirty="0" smtClean="0">
                <a:latin typeface="+mn-lt"/>
              </a:rPr>
              <a:t>.</a:t>
            </a:r>
            <a:r>
              <a:rPr lang="en-US" sz="2800" i="1" dirty="0" smtClean="0">
                <a:latin typeface="+mn-lt"/>
              </a:rPr>
              <a:t> </a:t>
            </a:r>
            <a:r>
              <a:rPr lang="en-US" sz="2800" i="1" dirty="0">
                <a:latin typeface="+mn-lt"/>
              </a:rPr>
              <a:t>The spatial domain of the simulation and the release location.</a:t>
            </a:r>
            <a:r>
              <a:rPr lang="hu-HU" sz="2800" i="1" dirty="0">
                <a:latin typeface="+mn-lt"/>
              </a:rPr>
              <a:t> </a:t>
            </a:r>
            <a:endParaRPr lang="en-US" altLang="hu-HU" sz="2800" i="1" dirty="0">
              <a:latin typeface="+mn-lt"/>
            </a:endParaRPr>
          </a:p>
        </p:txBody>
      </p:sp>
      <p:sp>
        <p:nvSpPr>
          <p:cNvPr id="61" name="Text Box 12"/>
          <p:cNvSpPr txBox="1">
            <a:spLocks noChangeArrowheads="1"/>
          </p:cNvSpPr>
          <p:nvPr/>
        </p:nvSpPr>
        <p:spPr bwMode="auto">
          <a:xfrm>
            <a:off x="1233328" y="27456722"/>
            <a:ext cx="27934920" cy="145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a:r>
              <a:rPr lang="en-US" sz="3000" dirty="0">
                <a:latin typeface="+mn-lt"/>
              </a:rPr>
              <a:t>By reducing the domain to </a:t>
            </a:r>
            <a:r>
              <a:rPr lang="hu-HU" sz="3000" dirty="0" smtClean="0">
                <a:latin typeface="+mn-lt"/>
              </a:rPr>
              <a:t>4/9</a:t>
            </a:r>
            <a:r>
              <a:rPr lang="en-US" sz="3000" dirty="0" smtClean="0">
                <a:latin typeface="+mn-lt"/>
              </a:rPr>
              <a:t> </a:t>
            </a:r>
            <a:r>
              <a:rPr lang="en-US" sz="3000" dirty="0">
                <a:latin typeface="+mn-lt"/>
              </a:rPr>
              <a:t>and </a:t>
            </a:r>
            <a:r>
              <a:rPr lang="en-US" sz="3000" dirty="0" smtClean="0">
                <a:latin typeface="+mn-lt"/>
              </a:rPr>
              <a:t>1/</a:t>
            </a:r>
            <a:r>
              <a:rPr lang="hu-HU" sz="3000" dirty="0" smtClean="0">
                <a:latin typeface="+mn-lt"/>
              </a:rPr>
              <a:t>9</a:t>
            </a:r>
            <a:r>
              <a:rPr lang="en-US" sz="3000" dirty="0" smtClean="0">
                <a:latin typeface="+mn-lt"/>
              </a:rPr>
              <a:t> </a:t>
            </a:r>
            <a:r>
              <a:rPr lang="en-US" sz="3000" dirty="0">
                <a:latin typeface="+mn-lt"/>
              </a:rPr>
              <a:t>of its original size, the runtime was reduced by approximately 37% and 13%, respectively. The major reduction was achieved in the calculation of results, because there were much fewer receptor points in the smaller domains. </a:t>
            </a:r>
            <a:r>
              <a:rPr lang="hu-HU" sz="3000" dirty="0">
                <a:latin typeface="+mn-lt"/>
              </a:rPr>
              <a:t>T</a:t>
            </a:r>
            <a:r>
              <a:rPr lang="en-US" sz="3000" dirty="0" smtClean="0">
                <a:latin typeface="+mn-lt"/>
              </a:rPr>
              <a:t>he</a:t>
            </a:r>
            <a:r>
              <a:rPr lang="hu-HU" sz="3000" dirty="0" smtClean="0">
                <a:latin typeface="+mn-lt"/>
              </a:rPr>
              <a:t> </a:t>
            </a:r>
            <a:r>
              <a:rPr lang="en-US" sz="3000" dirty="0" smtClean="0">
                <a:latin typeface="+mn-lt"/>
              </a:rPr>
              <a:t>ensemble </a:t>
            </a:r>
            <a:r>
              <a:rPr lang="en-US" sz="3000" dirty="0">
                <a:latin typeface="+mn-lt"/>
              </a:rPr>
              <a:t>mean maximum distances and surface of threshold exceedance did not change with the reduction of the considered spatial area because these areas were within the borders of the smaller domains for all the ensembles</a:t>
            </a:r>
            <a:r>
              <a:rPr lang="hu-HU" sz="3000" dirty="0" smtClean="0">
                <a:latin typeface="+mn-lt"/>
              </a:rPr>
              <a:t>.</a:t>
            </a:r>
            <a:endParaRPr lang="hu-HU" sz="3000" dirty="0">
              <a:latin typeface="+mn-lt"/>
            </a:endParaRPr>
          </a:p>
        </p:txBody>
      </p:sp>
      <p:cxnSp>
        <p:nvCxnSpPr>
          <p:cNvPr id="64" name="Egyenes összekötő 63"/>
          <p:cNvCxnSpPr/>
          <p:nvPr/>
        </p:nvCxnSpPr>
        <p:spPr>
          <a:xfrm>
            <a:off x="1009332" y="28942683"/>
            <a:ext cx="28382912" cy="0"/>
          </a:xfrm>
          <a:prstGeom prst="line">
            <a:avLst/>
          </a:prstGeom>
          <a:ln w="38100">
            <a:solidFill>
              <a:srgbClr val="4AA0B1"/>
            </a:solidFill>
          </a:ln>
        </p:spPr>
        <p:style>
          <a:lnRef idx="1">
            <a:schemeClr val="accent1"/>
          </a:lnRef>
          <a:fillRef idx="0">
            <a:schemeClr val="accent1"/>
          </a:fillRef>
          <a:effectRef idx="0">
            <a:schemeClr val="accent1"/>
          </a:effectRef>
          <a:fontRef idx="minor">
            <a:schemeClr val="tx1"/>
          </a:fontRef>
        </p:style>
      </p:cxnSp>
      <p:sp>
        <p:nvSpPr>
          <p:cNvPr id="68" name="Téglalap 67"/>
          <p:cNvSpPr/>
          <p:nvPr/>
        </p:nvSpPr>
        <p:spPr>
          <a:xfrm>
            <a:off x="1177120" y="29035990"/>
            <a:ext cx="14023668" cy="2123658"/>
          </a:xfrm>
          <a:prstGeom prst="rect">
            <a:avLst/>
          </a:prstGeom>
        </p:spPr>
        <p:txBody>
          <a:bodyPr wrap="square">
            <a:spAutoFit/>
          </a:bodyPr>
          <a:lstStyle/>
          <a:p>
            <a:pPr algn="just" defTabSz="4175125">
              <a:spcAft>
                <a:spcPts val="1200"/>
              </a:spcAft>
            </a:pPr>
            <a:r>
              <a:rPr lang="en-US" sz="3000" dirty="0">
                <a:latin typeface="+mn-lt"/>
              </a:rPr>
              <a:t>ALTERNATIVE TEMPORAL RESOLUTION OF THE OUTPUTS</a:t>
            </a:r>
            <a:endParaRPr lang="hu-HU" sz="3000" dirty="0">
              <a:latin typeface="+mn-lt"/>
            </a:endParaRPr>
          </a:p>
          <a:p>
            <a:pPr algn="just"/>
            <a:r>
              <a:rPr lang="en-US" sz="3000" dirty="0">
                <a:latin typeface="+mn-lt"/>
              </a:rPr>
              <a:t>Changing the temporal resolution of the time integrated activity concentration in air and deposition concentration output from 1 hour to 2 and 4 hours </a:t>
            </a:r>
            <a:r>
              <a:rPr lang="en-US" sz="3000" dirty="0" smtClean="0">
                <a:latin typeface="+mn-lt"/>
              </a:rPr>
              <a:t>resulted in </a:t>
            </a:r>
            <a:r>
              <a:rPr lang="en-US" sz="3000" dirty="0">
                <a:latin typeface="+mn-lt"/>
              </a:rPr>
              <a:t>only a 22-26% reduction in total run time</a:t>
            </a:r>
            <a:r>
              <a:rPr lang="hu-HU" sz="3000" dirty="0">
                <a:latin typeface="+mn-lt"/>
              </a:rPr>
              <a:t> </a:t>
            </a:r>
            <a:r>
              <a:rPr lang="en-US" sz="3000" dirty="0">
                <a:latin typeface="+mn-lt"/>
              </a:rPr>
              <a:t>shown in Table </a:t>
            </a:r>
            <a:r>
              <a:rPr lang="hu-HU" sz="3000" dirty="0" smtClean="0">
                <a:latin typeface="+mn-lt"/>
              </a:rPr>
              <a:t>4</a:t>
            </a:r>
            <a:r>
              <a:rPr lang="en-US" sz="3000" dirty="0" smtClean="0">
                <a:latin typeface="+mn-lt"/>
              </a:rPr>
              <a:t>.</a:t>
            </a:r>
            <a:endParaRPr lang="hu-HU" sz="3000" dirty="0">
              <a:latin typeface="+mn-lt"/>
            </a:endParaRPr>
          </a:p>
        </p:txBody>
      </p:sp>
      <p:graphicFrame>
        <p:nvGraphicFramePr>
          <p:cNvPr id="69" name="Táblázat 68"/>
          <p:cNvGraphicFramePr>
            <a:graphicFrameLocks noGrp="1"/>
          </p:cNvGraphicFramePr>
          <p:nvPr>
            <p:extLst>
              <p:ext uri="{D42A27DB-BD31-4B8C-83A1-F6EECF244321}">
                <p14:modId xmlns:p14="http://schemas.microsoft.com/office/powerpoint/2010/main" val="735360781"/>
              </p:ext>
            </p:extLst>
          </p:nvPr>
        </p:nvGraphicFramePr>
        <p:xfrm>
          <a:off x="2051594" y="32233432"/>
          <a:ext cx="11184276" cy="2309495"/>
        </p:xfrm>
        <a:graphic>
          <a:graphicData uri="http://schemas.openxmlformats.org/drawingml/2006/table">
            <a:tbl>
              <a:tblPr/>
              <a:tblGrid>
                <a:gridCol w="6120679">
                  <a:extLst>
                    <a:ext uri="{9D8B030D-6E8A-4147-A177-3AD203B41FA5}">
                      <a16:colId xmlns:a16="http://schemas.microsoft.com/office/drawing/2014/main" xmlns="" val="20000"/>
                    </a:ext>
                  </a:extLst>
                </a:gridCol>
                <a:gridCol w="1656184">
                  <a:extLst>
                    <a:ext uri="{9D8B030D-6E8A-4147-A177-3AD203B41FA5}">
                      <a16:colId xmlns:a16="http://schemas.microsoft.com/office/drawing/2014/main" xmlns="" val="20001"/>
                    </a:ext>
                  </a:extLst>
                </a:gridCol>
                <a:gridCol w="1656184">
                  <a:extLst>
                    <a:ext uri="{9D8B030D-6E8A-4147-A177-3AD203B41FA5}">
                      <a16:colId xmlns:a16="http://schemas.microsoft.com/office/drawing/2014/main" xmlns="" val="20002"/>
                    </a:ext>
                  </a:extLst>
                </a:gridCol>
                <a:gridCol w="1751229">
                  <a:extLst>
                    <a:ext uri="{9D8B030D-6E8A-4147-A177-3AD203B41FA5}">
                      <a16:colId xmlns:a16="http://schemas.microsoft.com/office/drawing/2014/main" xmlns="" val="20003"/>
                    </a:ext>
                  </a:extLst>
                </a:gridCol>
              </a:tblGrid>
              <a:tr h="432000">
                <a:tc>
                  <a:txBody>
                    <a:bodyPr/>
                    <a:lstStyle>
                      <a:lvl1pPr>
                        <a:spcBef>
                          <a:spcPct val="20000"/>
                        </a:spcBef>
                        <a:defRPr sz="13700">
                          <a:solidFill>
                            <a:schemeClr val="tx1"/>
                          </a:solidFill>
                          <a:latin typeface="Arial" panose="020B0604020202020204" pitchFamily="34" charset="0"/>
                        </a:defRPr>
                      </a:lvl1pPr>
                      <a:lvl2pPr marL="742950" indent="-285750">
                        <a:spcBef>
                          <a:spcPct val="20000"/>
                        </a:spcBef>
                        <a:defRPr sz="12000">
                          <a:solidFill>
                            <a:schemeClr val="tx1"/>
                          </a:solidFill>
                          <a:latin typeface="Arial" panose="020B0604020202020204" pitchFamily="34" charset="0"/>
                        </a:defRPr>
                      </a:lvl2pPr>
                      <a:lvl3pPr marL="1143000" indent="-228600">
                        <a:spcBef>
                          <a:spcPct val="20000"/>
                        </a:spcBef>
                        <a:defRPr sz="10300">
                          <a:solidFill>
                            <a:schemeClr val="tx1"/>
                          </a:solidFill>
                          <a:latin typeface="Arial" panose="020B0604020202020204" pitchFamily="34" charset="0"/>
                        </a:defRPr>
                      </a:lvl3pPr>
                      <a:lvl4pPr marL="1600200" indent="-228600">
                        <a:spcBef>
                          <a:spcPct val="20000"/>
                        </a:spcBef>
                        <a:defRPr sz="8600">
                          <a:solidFill>
                            <a:schemeClr val="tx1"/>
                          </a:solidFill>
                          <a:latin typeface="Arial" panose="020B0604020202020204" pitchFamily="34" charset="0"/>
                        </a:defRPr>
                      </a:lvl4pPr>
                      <a:lvl5pPr marL="2057400" indent="-228600">
                        <a:spcBef>
                          <a:spcPct val="20000"/>
                        </a:spcBef>
                        <a:defRPr sz="8600">
                          <a:solidFill>
                            <a:schemeClr val="tx1"/>
                          </a:solidFill>
                          <a:latin typeface="Arial" panose="020B0604020202020204" pitchFamily="34" charset="0"/>
                        </a:defRPr>
                      </a:lvl5pPr>
                      <a:lvl6pPr marL="2514600" indent="-228600" eaLnBrk="0" fontAlgn="base" hangingPunct="0">
                        <a:spcBef>
                          <a:spcPct val="20000"/>
                        </a:spcBef>
                        <a:spcAft>
                          <a:spcPct val="0"/>
                        </a:spcAft>
                        <a:defRPr sz="8600">
                          <a:solidFill>
                            <a:schemeClr val="tx1"/>
                          </a:solidFill>
                          <a:latin typeface="Arial" panose="020B0604020202020204" pitchFamily="34" charset="0"/>
                        </a:defRPr>
                      </a:lvl6pPr>
                      <a:lvl7pPr marL="2971800" indent="-228600" eaLnBrk="0" fontAlgn="base" hangingPunct="0">
                        <a:spcBef>
                          <a:spcPct val="20000"/>
                        </a:spcBef>
                        <a:spcAft>
                          <a:spcPct val="0"/>
                        </a:spcAft>
                        <a:defRPr sz="8600">
                          <a:solidFill>
                            <a:schemeClr val="tx1"/>
                          </a:solidFill>
                          <a:latin typeface="Arial" panose="020B0604020202020204" pitchFamily="34" charset="0"/>
                        </a:defRPr>
                      </a:lvl7pPr>
                      <a:lvl8pPr marL="3429000" indent="-228600" eaLnBrk="0" fontAlgn="base" hangingPunct="0">
                        <a:spcBef>
                          <a:spcPct val="20000"/>
                        </a:spcBef>
                        <a:spcAft>
                          <a:spcPct val="0"/>
                        </a:spcAft>
                        <a:defRPr sz="8600">
                          <a:solidFill>
                            <a:schemeClr val="tx1"/>
                          </a:solidFill>
                          <a:latin typeface="Arial" panose="020B0604020202020204" pitchFamily="34" charset="0"/>
                        </a:defRPr>
                      </a:lvl8pPr>
                      <a:lvl9pPr marL="3886200" indent="-228600" eaLnBrk="0" fontAlgn="base" hangingPunct="0">
                        <a:spcBef>
                          <a:spcPct val="20000"/>
                        </a:spcBef>
                        <a:spcAft>
                          <a:spcPct val="0"/>
                        </a:spcAft>
                        <a:defRPr sz="86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2800" b="1" kern="1200" baseline="0" noProof="0" dirty="0" smtClean="0">
                          <a:solidFill>
                            <a:schemeClr val="tx1"/>
                          </a:solidFill>
                          <a:latin typeface="+mn-lt"/>
                          <a:ea typeface="+mn-ea"/>
                          <a:cs typeface="+mn-cs"/>
                        </a:rPr>
                        <a:t>Time</a:t>
                      </a:r>
                      <a:r>
                        <a:rPr lang="hu-HU" sz="2800" b="1" kern="1200" baseline="0" dirty="0" smtClean="0">
                          <a:solidFill>
                            <a:schemeClr val="tx1"/>
                          </a:solidFill>
                          <a:latin typeface="+mn-lt"/>
                          <a:ea typeface="+mn-ea"/>
                          <a:cs typeface="+mn-cs"/>
                        </a:rPr>
                        <a:t> </a:t>
                      </a:r>
                      <a:r>
                        <a:rPr lang="en-GB" sz="2800" b="1" kern="1200" baseline="0" dirty="0" smtClean="0">
                          <a:solidFill>
                            <a:schemeClr val="tx1"/>
                          </a:solidFill>
                          <a:latin typeface="+mn-lt"/>
                          <a:ea typeface="+mn-ea"/>
                          <a:cs typeface="+mn-cs"/>
                        </a:rPr>
                        <a:t>resolution </a:t>
                      </a:r>
                      <a:r>
                        <a:rPr lang="en-GB" sz="2800" b="1" kern="1200" baseline="0" dirty="0">
                          <a:solidFill>
                            <a:schemeClr val="tx1"/>
                          </a:solidFill>
                          <a:latin typeface="+mn-lt"/>
                          <a:ea typeface="+mn-ea"/>
                          <a:cs typeface="+mn-cs"/>
                        </a:rPr>
                        <a:t>of output</a:t>
                      </a:r>
                      <a:r>
                        <a:rPr lang="hu-HU" sz="2800" b="1" kern="1200" baseline="0" dirty="0">
                          <a:solidFill>
                            <a:schemeClr val="tx1"/>
                          </a:solidFill>
                          <a:latin typeface="+mn-lt"/>
                          <a:ea typeface="+mn-ea"/>
                          <a:cs typeface="+mn-cs"/>
                        </a:rPr>
                        <a:t> </a:t>
                      </a:r>
                      <a:r>
                        <a:rPr lang="en-US" altLang="hu-HU" sz="2800" b="1" baseline="0" noProof="0" dirty="0" smtClean="0">
                          <a:latin typeface="+mn-lt"/>
                        </a:rPr>
                        <a:t>[hour] </a:t>
                      </a:r>
                      <a:endParaRPr lang="en-US" altLang="hu-HU" sz="2800" b="1" noProof="0" dirty="0">
                        <a:latin typeface="+mn-lt"/>
                      </a:endParaRPr>
                    </a:p>
                  </a:txBody>
                  <a:tcPr marL="68580" marR="6858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AA0B1">
                        <a:alpha val="20000"/>
                      </a:srgbClr>
                    </a:solidFill>
                  </a:tcPr>
                </a:tc>
                <a:tc>
                  <a:txBody>
                    <a:bodyPr/>
                    <a:lstStyle/>
                    <a:p>
                      <a:pPr algn="ctr">
                        <a:lnSpc>
                          <a:spcPct val="115000"/>
                        </a:lnSpc>
                        <a:spcAft>
                          <a:spcPts val="0"/>
                        </a:spcAft>
                      </a:pPr>
                      <a:r>
                        <a:rPr lang="en-GB" sz="2800" b="1" dirty="0">
                          <a:solidFill>
                            <a:srgbClr val="000000"/>
                          </a:solidFill>
                          <a:effectLst/>
                          <a:latin typeface="+mn-lt"/>
                          <a:ea typeface="Calibri" panose="020F0502020204030204" pitchFamily="34" charset="0"/>
                          <a:cs typeface="Times New Roman" panose="02020603050405020304" pitchFamily="18" charset="0"/>
                        </a:rPr>
                        <a:t>1</a:t>
                      </a:r>
                      <a:endParaRPr lang="hu-HU" sz="2800"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AA0B1">
                        <a:alpha val="20000"/>
                      </a:srgbClr>
                    </a:solidFill>
                  </a:tcPr>
                </a:tc>
                <a:tc>
                  <a:txBody>
                    <a:bodyPr/>
                    <a:lstStyle/>
                    <a:p>
                      <a:pPr algn="ctr">
                        <a:lnSpc>
                          <a:spcPct val="115000"/>
                        </a:lnSpc>
                        <a:spcAft>
                          <a:spcPts val="0"/>
                        </a:spcAft>
                      </a:pPr>
                      <a:r>
                        <a:rPr lang="en-GB" sz="2800" b="1" dirty="0">
                          <a:solidFill>
                            <a:srgbClr val="000000"/>
                          </a:solidFill>
                          <a:effectLst/>
                          <a:latin typeface="+mn-lt"/>
                          <a:ea typeface="Calibri" panose="020F0502020204030204" pitchFamily="34" charset="0"/>
                          <a:cs typeface="Times New Roman" panose="02020603050405020304" pitchFamily="18" charset="0"/>
                        </a:rPr>
                        <a:t>2</a:t>
                      </a:r>
                      <a:endParaRPr lang="hu-HU" sz="2800" b="1"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AA0B1">
                        <a:alpha val="20000"/>
                      </a:srgbClr>
                    </a:solidFill>
                  </a:tcPr>
                </a:tc>
                <a:tc>
                  <a:txBody>
                    <a:bodyPr/>
                    <a:lstStyle/>
                    <a:p>
                      <a:pPr algn="ctr">
                        <a:lnSpc>
                          <a:spcPct val="115000"/>
                        </a:lnSpc>
                        <a:spcAft>
                          <a:spcPts val="0"/>
                        </a:spcAft>
                      </a:pPr>
                      <a:r>
                        <a:rPr lang="en-GB" sz="2800" b="1" dirty="0">
                          <a:solidFill>
                            <a:srgbClr val="000000"/>
                          </a:solidFill>
                          <a:effectLst/>
                          <a:latin typeface="+mn-lt"/>
                          <a:ea typeface="Calibri" panose="020F0502020204030204" pitchFamily="34" charset="0"/>
                          <a:cs typeface="Times New Roman" panose="02020603050405020304" pitchFamily="18" charset="0"/>
                        </a:rPr>
                        <a:t>4</a:t>
                      </a:r>
                      <a:endParaRPr lang="hu-HU" sz="2800" b="1"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AA0B1">
                        <a:alpha val="20000"/>
                      </a:srgbClr>
                    </a:solidFill>
                  </a:tcPr>
                </a:tc>
                <a:extLst>
                  <a:ext uri="{0D108BD9-81ED-4DB2-BD59-A6C34878D82A}">
                    <a16:rowId xmlns:a16="http://schemas.microsoft.com/office/drawing/2014/main" xmlns="" val="10000"/>
                  </a:ext>
                </a:extLst>
              </a:tr>
              <a:tr h="432000">
                <a:tc>
                  <a:txBody>
                    <a:bodyPr/>
                    <a:lstStyle/>
                    <a:p>
                      <a:pPr>
                        <a:lnSpc>
                          <a:spcPct val="115000"/>
                        </a:lnSpc>
                        <a:spcAft>
                          <a:spcPts val="0"/>
                        </a:spcAft>
                      </a:pPr>
                      <a:r>
                        <a:rPr lang="en-GB" sz="2800" dirty="0">
                          <a:effectLst/>
                          <a:latin typeface="+mn-lt"/>
                          <a:ea typeface="Calibri" panose="020F0502020204030204" pitchFamily="34" charset="0"/>
                          <a:cs typeface="Times New Roman" panose="02020603050405020304" pitchFamily="18" charset="0"/>
                        </a:rPr>
                        <a:t>Initialization</a:t>
                      </a:r>
                      <a:r>
                        <a:rPr lang="en-GB" sz="2800" dirty="0">
                          <a:solidFill>
                            <a:srgbClr val="000000"/>
                          </a:solidFill>
                          <a:effectLst/>
                          <a:latin typeface="+mn-lt"/>
                          <a:ea typeface="Calibri" panose="020F0502020204030204" pitchFamily="34" charset="0"/>
                          <a:cs typeface="Times New Roman" panose="02020603050405020304" pitchFamily="18" charset="0"/>
                        </a:rPr>
                        <a:t> [s]</a:t>
                      </a:r>
                      <a:endParaRPr lang="hu-HU" sz="2800"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45</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42</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45</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32000">
                <a:tc>
                  <a:txBody>
                    <a:bodyPr/>
                    <a:lstStyle/>
                    <a:p>
                      <a:pPr>
                        <a:lnSpc>
                          <a:spcPct val="115000"/>
                        </a:lnSpc>
                        <a:spcAft>
                          <a:spcPts val="0"/>
                        </a:spcAft>
                      </a:pPr>
                      <a:r>
                        <a:rPr lang="en-GB" sz="2800" dirty="0">
                          <a:effectLst/>
                          <a:latin typeface="+mn-lt"/>
                          <a:ea typeface="Calibri" panose="020F0502020204030204" pitchFamily="34" charset="0"/>
                          <a:cs typeface="Times New Roman" panose="02020603050405020304" pitchFamily="18" charset="0"/>
                        </a:rPr>
                        <a:t>Dispersion</a:t>
                      </a:r>
                      <a:r>
                        <a:rPr lang="en-GB" sz="2800" dirty="0">
                          <a:solidFill>
                            <a:srgbClr val="000000"/>
                          </a:solidFill>
                          <a:effectLst/>
                          <a:latin typeface="+mn-lt"/>
                          <a:ea typeface="Calibri" panose="020F0502020204030204" pitchFamily="34" charset="0"/>
                          <a:cs typeface="Times New Roman" panose="02020603050405020304" pitchFamily="18" charset="0"/>
                        </a:rPr>
                        <a:t> [s]</a:t>
                      </a:r>
                      <a:endParaRPr lang="hu-HU" sz="2800"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AA0B1">
                        <a:alpha val="20000"/>
                      </a:srgbClr>
                    </a:solid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26</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AA0B1">
                        <a:alpha val="20000"/>
                      </a:srgbClr>
                    </a:solid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26</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AA0B1">
                        <a:alpha val="20000"/>
                      </a:srgbClr>
                    </a:solid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26</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AA0B1">
                        <a:alpha val="20000"/>
                      </a:srgbClr>
                    </a:solidFill>
                  </a:tcPr>
                </a:tc>
                <a:extLst>
                  <a:ext uri="{0D108BD9-81ED-4DB2-BD59-A6C34878D82A}">
                    <a16:rowId xmlns:a16="http://schemas.microsoft.com/office/drawing/2014/main" xmlns="" val="10002"/>
                  </a:ext>
                </a:extLst>
              </a:tr>
              <a:tr h="432000">
                <a:tc>
                  <a:txBody>
                    <a:bodyPr/>
                    <a:lstStyle/>
                    <a:p>
                      <a:pPr>
                        <a:lnSpc>
                          <a:spcPct val="115000"/>
                        </a:lnSpc>
                        <a:spcAft>
                          <a:spcPts val="0"/>
                        </a:spcAft>
                      </a:pPr>
                      <a:r>
                        <a:rPr lang="en-GB" sz="2800" dirty="0">
                          <a:effectLst/>
                          <a:latin typeface="+mn-lt"/>
                          <a:ea typeface="Calibri" panose="020F0502020204030204" pitchFamily="34" charset="0"/>
                          <a:cs typeface="Times New Roman" panose="02020603050405020304" pitchFamily="18" charset="0"/>
                        </a:rPr>
                        <a:t>Results</a:t>
                      </a:r>
                      <a:r>
                        <a:rPr lang="en-GB" sz="2800" dirty="0">
                          <a:solidFill>
                            <a:srgbClr val="000000"/>
                          </a:solidFill>
                          <a:effectLst/>
                          <a:latin typeface="+mn-lt"/>
                          <a:ea typeface="Calibri" panose="020F0502020204030204" pitchFamily="34" charset="0"/>
                          <a:cs typeface="Times New Roman" panose="02020603050405020304" pitchFamily="18" charset="0"/>
                        </a:rPr>
                        <a:t> [s]</a:t>
                      </a:r>
                      <a:endParaRPr lang="hu-HU" sz="2800"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386</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289</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269</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32000">
                <a:tc>
                  <a:txBody>
                    <a:bodyPr/>
                    <a:lstStyle/>
                    <a:p>
                      <a:pPr>
                        <a:lnSpc>
                          <a:spcPct val="115000"/>
                        </a:lnSpc>
                        <a:spcAft>
                          <a:spcPts val="0"/>
                        </a:spcAft>
                      </a:pPr>
                      <a:r>
                        <a:rPr lang="en-GB" sz="2800" dirty="0">
                          <a:solidFill>
                            <a:srgbClr val="000000"/>
                          </a:solidFill>
                          <a:effectLst/>
                          <a:latin typeface="+mn-lt"/>
                          <a:ea typeface="Calibri" panose="020F0502020204030204" pitchFamily="34" charset="0"/>
                          <a:cs typeface="Times New Roman" panose="02020603050405020304" pitchFamily="18" charset="0"/>
                        </a:rPr>
                        <a:t>Total run time for 10 ensembles [s]</a:t>
                      </a:r>
                      <a:endParaRPr lang="hu-HU" sz="2800"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AA0B1">
                        <a:alpha val="20000"/>
                      </a:srgbClr>
                    </a:solid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4570</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AA0B1">
                        <a:alpha val="20000"/>
                      </a:srgbClr>
                    </a:solidFill>
                  </a:tcPr>
                </a:tc>
                <a:tc>
                  <a:txBody>
                    <a:bodyPr/>
                    <a:lstStyle/>
                    <a:p>
                      <a:pPr algn="ctr">
                        <a:lnSpc>
                          <a:spcPct val="107000"/>
                        </a:lnSpc>
                        <a:spcAft>
                          <a:spcPts val="0"/>
                        </a:spcAft>
                      </a:pPr>
                      <a:r>
                        <a:rPr lang="en-GB" sz="2800" b="0">
                          <a:solidFill>
                            <a:srgbClr val="000000"/>
                          </a:solidFill>
                          <a:effectLst/>
                          <a:latin typeface="+mn-lt"/>
                          <a:ea typeface="Calibri" panose="020F0502020204030204" pitchFamily="34" charset="0"/>
                          <a:cs typeface="Times New Roman" panose="02020603050405020304" pitchFamily="18" charset="0"/>
                        </a:rPr>
                        <a:t>3570</a:t>
                      </a:r>
                      <a:endParaRPr lang="en-US" sz="2800" b="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AA0B1">
                        <a:alpha val="20000"/>
                      </a:srgbClr>
                    </a:solidFill>
                  </a:tcPr>
                </a:tc>
                <a:tc>
                  <a:txBody>
                    <a:bodyPr/>
                    <a:lstStyle/>
                    <a:p>
                      <a:pPr algn="ctr">
                        <a:lnSpc>
                          <a:spcPct val="107000"/>
                        </a:lnSpc>
                        <a:spcAft>
                          <a:spcPts val="0"/>
                        </a:spcAft>
                      </a:pPr>
                      <a:r>
                        <a:rPr lang="en-GB" sz="2800" b="0" dirty="0">
                          <a:solidFill>
                            <a:srgbClr val="000000"/>
                          </a:solidFill>
                          <a:effectLst/>
                          <a:latin typeface="+mn-lt"/>
                          <a:ea typeface="Calibri" panose="020F0502020204030204" pitchFamily="34" charset="0"/>
                          <a:cs typeface="Times New Roman" panose="02020603050405020304" pitchFamily="18" charset="0"/>
                        </a:rPr>
                        <a:t>3400</a:t>
                      </a:r>
                      <a:endParaRPr lang="en-US" sz="2800" b="0" dirty="0">
                        <a:effectLst/>
                        <a:latin typeface="+mn-lt"/>
                        <a:ea typeface="Calibri" panose="020F0502020204030204" pitchFamily="34" charset="0"/>
                        <a:cs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AA0B1">
                        <a:alpha val="20000"/>
                      </a:srgbClr>
                    </a:solidFill>
                  </a:tcPr>
                </a:tc>
                <a:extLst>
                  <a:ext uri="{0D108BD9-81ED-4DB2-BD59-A6C34878D82A}">
                    <a16:rowId xmlns:a16="http://schemas.microsoft.com/office/drawing/2014/main" xmlns="" val="10004"/>
                  </a:ext>
                </a:extLst>
              </a:tr>
            </a:tbl>
          </a:graphicData>
        </a:graphic>
      </p:graphicFrame>
      <p:sp>
        <p:nvSpPr>
          <p:cNvPr id="70" name="TextBox 5"/>
          <p:cNvSpPr txBox="1">
            <a:spLocks noChangeArrowheads="1"/>
          </p:cNvSpPr>
          <p:nvPr/>
        </p:nvSpPr>
        <p:spPr bwMode="auto">
          <a:xfrm>
            <a:off x="1307481" y="31232672"/>
            <a:ext cx="1389330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15100">
                <a:solidFill>
                  <a:schemeClr val="tx1"/>
                </a:solidFill>
                <a:latin typeface="Arial" panose="020B0604020202020204" pitchFamily="34" charset="0"/>
              </a:defRPr>
            </a:lvl1pPr>
            <a:lvl2pPr marL="742950" indent="-285750">
              <a:spcBef>
                <a:spcPct val="20000"/>
              </a:spcBef>
              <a:buChar char="–"/>
              <a:defRPr sz="13200">
                <a:solidFill>
                  <a:schemeClr val="tx1"/>
                </a:solidFill>
                <a:latin typeface="Arial" panose="020B0604020202020204" pitchFamily="34" charset="0"/>
              </a:defRPr>
            </a:lvl2pPr>
            <a:lvl3pPr marL="1143000" indent="-228600">
              <a:spcBef>
                <a:spcPct val="20000"/>
              </a:spcBef>
              <a:buChar char="•"/>
              <a:defRPr sz="11300">
                <a:solidFill>
                  <a:schemeClr val="tx1"/>
                </a:solidFill>
                <a:latin typeface="Arial" panose="020B0604020202020204" pitchFamily="34" charset="0"/>
              </a:defRPr>
            </a:lvl3pPr>
            <a:lvl4pPr marL="1600200" indent="-228600">
              <a:spcBef>
                <a:spcPct val="20000"/>
              </a:spcBef>
              <a:buChar char="–"/>
              <a:defRPr sz="9500">
                <a:solidFill>
                  <a:schemeClr val="tx1"/>
                </a:solidFill>
                <a:latin typeface="Arial" panose="020B0604020202020204" pitchFamily="34" charset="0"/>
              </a:defRPr>
            </a:lvl4pPr>
            <a:lvl5pPr marL="2057400" indent="-228600">
              <a:spcBef>
                <a:spcPct val="20000"/>
              </a:spcBef>
              <a:buChar char="»"/>
              <a:defRPr sz="95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95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95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95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9500">
                <a:solidFill>
                  <a:schemeClr val="tx1"/>
                </a:solidFill>
                <a:latin typeface="Arial" panose="020B0604020202020204" pitchFamily="34" charset="0"/>
              </a:defRPr>
            </a:lvl9pPr>
          </a:lstStyle>
          <a:p>
            <a:pPr algn="ctr" eaLnBrk="1" hangingPunct="1">
              <a:spcBef>
                <a:spcPct val="0"/>
              </a:spcBef>
              <a:buFontTx/>
              <a:buNone/>
            </a:pPr>
            <a:r>
              <a:rPr lang="en-US" altLang="hu-HU" sz="2800" i="1" dirty="0" smtClean="0">
                <a:latin typeface="+mn-lt"/>
                <a:cs typeface="Segoe UI" pitchFamily="34" charset="0"/>
              </a:rPr>
              <a:t>Table </a:t>
            </a:r>
            <a:r>
              <a:rPr lang="hu-HU" altLang="hu-HU" sz="2800" i="1" dirty="0">
                <a:latin typeface="+mn-lt"/>
                <a:cs typeface="Segoe UI" pitchFamily="34" charset="0"/>
              </a:rPr>
              <a:t>4</a:t>
            </a:r>
            <a:r>
              <a:rPr lang="en-US" altLang="hu-HU" sz="2800" i="1" dirty="0" smtClean="0">
                <a:latin typeface="+mn-lt"/>
                <a:cs typeface="Segoe UI" pitchFamily="34" charset="0"/>
              </a:rPr>
              <a:t>: </a:t>
            </a:r>
            <a:r>
              <a:rPr lang="en-US" altLang="hu-HU" sz="2800" i="1" dirty="0">
                <a:latin typeface="+mn-lt"/>
                <a:cs typeface="Segoe UI" pitchFamily="34" charset="0"/>
              </a:rPr>
              <a:t>Mean run time and total run time for 10 ensemble members calculated whilst varying the temporal output resolution.</a:t>
            </a:r>
          </a:p>
        </p:txBody>
      </p:sp>
      <p:graphicFrame>
        <p:nvGraphicFramePr>
          <p:cNvPr id="71" name="Táblázat 70"/>
          <p:cNvGraphicFramePr>
            <a:graphicFrameLocks noGrp="1"/>
          </p:cNvGraphicFramePr>
          <p:nvPr>
            <p:extLst>
              <p:ext uri="{D42A27DB-BD31-4B8C-83A1-F6EECF244321}">
                <p14:modId xmlns:p14="http://schemas.microsoft.com/office/powerpoint/2010/main" val="2453618217"/>
              </p:ext>
            </p:extLst>
          </p:nvPr>
        </p:nvGraphicFramePr>
        <p:xfrm>
          <a:off x="16075169" y="33769198"/>
          <a:ext cx="12892684" cy="461899"/>
        </p:xfrm>
        <a:graphic>
          <a:graphicData uri="http://schemas.openxmlformats.org/drawingml/2006/table">
            <a:tbl>
              <a:tblPr/>
              <a:tblGrid>
                <a:gridCol w="6446342">
                  <a:extLst>
                    <a:ext uri="{9D8B030D-6E8A-4147-A177-3AD203B41FA5}">
                      <a16:colId xmlns:a16="http://schemas.microsoft.com/office/drawing/2014/main" xmlns="" val="20000"/>
                    </a:ext>
                  </a:extLst>
                </a:gridCol>
                <a:gridCol w="6446342">
                  <a:extLst>
                    <a:ext uri="{9D8B030D-6E8A-4147-A177-3AD203B41FA5}">
                      <a16:colId xmlns:a16="http://schemas.microsoft.com/office/drawing/2014/main" xmlns="" val="20001"/>
                    </a:ext>
                  </a:extLst>
                </a:gridCol>
              </a:tblGrid>
              <a:tr h="417582">
                <a:tc>
                  <a:txBody>
                    <a:bodyPr/>
                    <a:lstStyle/>
                    <a:p>
                      <a:pPr algn="l">
                        <a:lnSpc>
                          <a:spcPct val="115000"/>
                        </a:lnSpc>
                        <a:spcAft>
                          <a:spcPts val="0"/>
                        </a:spcAft>
                      </a:pPr>
                      <a:r>
                        <a:rPr lang="hu-HU" sz="2800" i="1" dirty="0" smtClean="0">
                          <a:solidFill>
                            <a:srgbClr val="000000"/>
                          </a:solidFill>
                          <a:effectLst/>
                          <a:latin typeface="+mn-lt"/>
                          <a:ea typeface="Calibri" panose="020F0502020204030204" pitchFamily="34" charset="0"/>
                          <a:cs typeface="Times New Roman" panose="02020603050405020304" pitchFamily="18" charset="0"/>
                        </a:rPr>
                        <a:t>a)</a:t>
                      </a:r>
                      <a:endParaRPr lang="hu-HU" sz="2800" i="1" dirty="0">
                        <a:effectLst/>
                        <a:latin typeface="+mn-lt"/>
                        <a:ea typeface="Calibri" panose="020F0502020204030204" pitchFamily="34" charset="0"/>
                        <a:cs typeface="Times New Roman" panose="02020603050405020304" pitchFamily="18" charset="0"/>
                      </a:endParaRPr>
                    </a:p>
                  </a:txBody>
                  <a:tcPr marL="68580" marR="6858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algn="l">
                        <a:lnSpc>
                          <a:spcPct val="115000"/>
                        </a:lnSpc>
                        <a:spcAft>
                          <a:spcPts val="0"/>
                        </a:spcAft>
                      </a:pPr>
                      <a:r>
                        <a:rPr lang="hu-HU" sz="2800" b="0" i="1" dirty="0">
                          <a:effectLst/>
                          <a:latin typeface="+mn-lt"/>
                          <a:ea typeface="Calibri" panose="020F0502020204030204" pitchFamily="34" charset="0"/>
                          <a:cs typeface="Times New Roman" panose="02020603050405020304" pitchFamily="18" charset="0"/>
                        </a:rPr>
                        <a:t>b)</a:t>
                      </a:r>
                    </a:p>
                  </a:txBody>
                  <a:tcPr marL="68580" marR="6858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72" name="Rectangle 111"/>
          <p:cNvSpPr>
            <a:spLocks noChangeArrowheads="1"/>
          </p:cNvSpPr>
          <p:nvPr/>
        </p:nvSpPr>
        <p:spPr bwMode="auto">
          <a:xfrm>
            <a:off x="15200788" y="34127401"/>
            <a:ext cx="13945278"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har char="•"/>
              <a:defRPr sz="15100">
                <a:solidFill>
                  <a:schemeClr val="tx1"/>
                </a:solidFill>
                <a:latin typeface="Arial" panose="020B0604020202020204" pitchFamily="34" charset="0"/>
              </a:defRPr>
            </a:lvl1pPr>
            <a:lvl2pPr marL="742950" indent="-285750">
              <a:spcBef>
                <a:spcPct val="20000"/>
              </a:spcBef>
              <a:buChar char="–"/>
              <a:defRPr sz="13200">
                <a:solidFill>
                  <a:schemeClr val="tx1"/>
                </a:solidFill>
                <a:latin typeface="Arial" panose="020B0604020202020204" pitchFamily="34" charset="0"/>
              </a:defRPr>
            </a:lvl2pPr>
            <a:lvl3pPr marL="1143000" indent="-228600">
              <a:spcBef>
                <a:spcPct val="20000"/>
              </a:spcBef>
              <a:buChar char="•"/>
              <a:defRPr sz="11300">
                <a:solidFill>
                  <a:schemeClr val="tx1"/>
                </a:solidFill>
                <a:latin typeface="Arial" panose="020B0604020202020204" pitchFamily="34" charset="0"/>
              </a:defRPr>
            </a:lvl3pPr>
            <a:lvl4pPr marL="1600200" indent="-228600">
              <a:spcBef>
                <a:spcPct val="20000"/>
              </a:spcBef>
              <a:buChar char="–"/>
              <a:defRPr sz="9500">
                <a:solidFill>
                  <a:schemeClr val="tx1"/>
                </a:solidFill>
                <a:latin typeface="Arial" panose="020B0604020202020204" pitchFamily="34" charset="0"/>
              </a:defRPr>
            </a:lvl4pPr>
            <a:lvl5pPr marL="2057400" indent="-228600">
              <a:spcBef>
                <a:spcPct val="20000"/>
              </a:spcBef>
              <a:buChar char="»"/>
              <a:defRPr sz="95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95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95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95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9500">
                <a:solidFill>
                  <a:schemeClr val="tx1"/>
                </a:solidFill>
                <a:latin typeface="Arial" panose="020B0604020202020204" pitchFamily="34" charset="0"/>
              </a:defRPr>
            </a:lvl9pPr>
          </a:lstStyle>
          <a:p>
            <a:pPr algn="ctr" eaLnBrk="1" hangingPunct="1">
              <a:spcBef>
                <a:spcPct val="0"/>
              </a:spcBef>
              <a:buFontTx/>
              <a:buNone/>
            </a:pPr>
            <a:r>
              <a:rPr lang="en-US" sz="2800" i="1" dirty="0" smtClean="0">
                <a:latin typeface="+mn-lt"/>
              </a:rPr>
              <a:t>Figure 3: Time </a:t>
            </a:r>
            <a:r>
              <a:rPr lang="en-US" sz="2800" i="1" dirty="0">
                <a:latin typeface="+mn-lt"/>
              </a:rPr>
              <a:t>series of the Cs-137 deposition concentration averaged over the domain for 10 ensembles calculated with output time resolution of (a) 1 hour, (b) 4 hours. </a:t>
            </a:r>
            <a:endParaRPr lang="en-US" altLang="hu-HU" sz="2800" i="1" dirty="0">
              <a:latin typeface="+mn-lt"/>
            </a:endParaRPr>
          </a:p>
        </p:txBody>
      </p:sp>
      <p:pic>
        <p:nvPicPr>
          <p:cNvPr id="73" name="Kép 72"/>
          <p:cNvPicPr>
            <a:picLocks noChangeAspect="1"/>
          </p:cNvPicPr>
          <p:nvPr/>
        </p:nvPicPr>
        <p:blipFill>
          <a:blip r:embed="rId10"/>
          <a:stretch>
            <a:fillRect/>
          </a:stretch>
        </p:blipFill>
        <p:spPr>
          <a:xfrm>
            <a:off x="16502472" y="29032990"/>
            <a:ext cx="5775675" cy="5198107"/>
          </a:xfrm>
          <a:prstGeom prst="rect">
            <a:avLst/>
          </a:prstGeom>
        </p:spPr>
      </p:pic>
      <p:pic>
        <p:nvPicPr>
          <p:cNvPr id="74" name="Kép 73"/>
          <p:cNvPicPr>
            <a:picLocks noChangeAspect="1"/>
          </p:cNvPicPr>
          <p:nvPr/>
        </p:nvPicPr>
        <p:blipFill>
          <a:blip r:embed="rId11"/>
          <a:stretch>
            <a:fillRect/>
          </a:stretch>
        </p:blipFill>
        <p:spPr>
          <a:xfrm>
            <a:off x="22926574" y="29032990"/>
            <a:ext cx="5826863" cy="5198108"/>
          </a:xfrm>
          <a:prstGeom prst="rect">
            <a:avLst/>
          </a:prstGeom>
        </p:spPr>
      </p:pic>
      <p:graphicFrame>
        <p:nvGraphicFramePr>
          <p:cNvPr id="77" name="Diagram 76"/>
          <p:cNvGraphicFramePr>
            <a:graphicFrameLocks/>
          </p:cNvGraphicFramePr>
          <p:nvPr>
            <p:extLst>
              <p:ext uri="{D42A27DB-BD31-4B8C-83A1-F6EECF244321}">
                <p14:modId xmlns:p14="http://schemas.microsoft.com/office/powerpoint/2010/main" val="3945341559"/>
              </p:ext>
            </p:extLst>
          </p:nvPr>
        </p:nvGraphicFramePr>
        <p:xfrm>
          <a:off x="15989075" y="12789912"/>
          <a:ext cx="12485484" cy="5417976"/>
        </p:xfrm>
        <a:graphic>
          <a:graphicData uri="http://schemas.openxmlformats.org/drawingml/2006/chart">
            <c:chart xmlns:c="http://schemas.openxmlformats.org/drawingml/2006/chart" xmlns:r="http://schemas.openxmlformats.org/officeDocument/2006/relationships" r:id="rId12"/>
          </a:graphicData>
        </a:graphic>
      </p:graphicFrame>
    </p:spTree>
    <p:extLst>
      <p:ext uri="{BB962C8B-B14F-4D97-AF65-F5344CB8AC3E}">
        <p14:creationId xmlns:p14="http://schemas.microsoft.com/office/powerpoint/2010/main" val="4157707726"/>
      </p:ext>
    </p:extLst>
  </p:cSld>
  <p:clrMapOvr>
    <a:masterClrMapping/>
  </p:clrMapOvr>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52E699366340D41B67FD2BA5630CCCF" ma:contentTypeVersion="2" ma:contentTypeDescription="Create a new document." ma:contentTypeScope="" ma:versionID="ed1a82d24d7aba30fd19252522c0df2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58AB0E6-98C7-4B58-8655-14DD63DE92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72D18AD-630F-4686-B02D-DE0845F6EADE}">
  <ds:schemaRefs>
    <ds:schemaRef ds:uri="http://www.w3.org/XML/1998/namespace"/>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purl.org/dc/term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A1A6463A-878E-44C1-A208-01170601C76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1867</TotalTime>
  <Pages>22</Pages>
  <Words>1335</Words>
  <Application>Microsoft Office PowerPoint</Application>
  <PresentationFormat>Egyéni</PresentationFormat>
  <Paragraphs>124</Paragraphs>
  <Slides>1</Slides>
  <Notes>0</Notes>
  <HiddenSlides>0</HiddenSlides>
  <MMClips>0</MMClips>
  <ScaleCrop>false</ScaleCrop>
  <HeadingPairs>
    <vt:vector size="6" baseType="variant">
      <vt:variant>
        <vt:lpstr>Használt betűtípusok</vt:lpstr>
      </vt:variant>
      <vt:variant>
        <vt:i4>9</vt:i4>
      </vt:variant>
      <vt:variant>
        <vt:lpstr>Téma</vt:lpstr>
      </vt:variant>
      <vt:variant>
        <vt:i4>1</vt:i4>
      </vt:variant>
      <vt:variant>
        <vt:lpstr>Diacímek</vt:lpstr>
      </vt:variant>
      <vt:variant>
        <vt:i4>1</vt:i4>
      </vt:variant>
    </vt:vector>
  </HeadingPairs>
  <TitlesOfParts>
    <vt:vector size="11" baseType="lpstr">
      <vt:lpstr>Times New Roman</vt:lpstr>
      <vt:lpstr>Wingdings</vt:lpstr>
      <vt:lpstr>Arial</vt:lpstr>
      <vt:lpstr>Segoe UI</vt:lpstr>
      <vt:lpstr>Aharoni</vt:lpstr>
      <vt:lpstr>CenturyGothic-Bold</vt:lpstr>
      <vt:lpstr>Calibri</vt:lpstr>
      <vt:lpstr>Interstate-Regular</vt:lpstr>
      <vt:lpstr>Arial Narrow</vt:lpstr>
      <vt:lpstr>CONCERT</vt:lpstr>
      <vt:lpstr>PowerPoint bemutató</vt:lpstr>
    </vt:vector>
  </TitlesOfParts>
  <Company>SCK-CEN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Csilla</cp:lastModifiedBy>
  <cp:revision>245</cp:revision>
  <cp:lastPrinted>2019-11-22T08:43:45Z</cp:lastPrinted>
  <dcterms:created xsi:type="dcterms:W3CDTF">2017-11-13T09:28:55Z</dcterms:created>
  <dcterms:modified xsi:type="dcterms:W3CDTF">2019-11-22T10:07:02Z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0x010100452E699366340D41B67FD2BA5630CCCF</vt:lpwstr>
  </property>
</Properties>
</file>