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669088" cy="9926638"/>
  <p:embeddedFontLst>
    <p:embeddedFont>
      <p:font typeface="Arial Narrow" panose="020B0606020202030204" pitchFamily="34" charset="0"/>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Segoe UI" panose="020B0502040204020203" pitchFamily="34" charset="0"/>
      <p:regular r:id="rId16"/>
      <p:bold r:id="rId17"/>
      <p:italic r:id="rId18"/>
      <p:boldItalic r:id="rId19"/>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5" userDrawn="1">
          <p15:clr>
            <a:srgbClr val="A4A3A4"/>
          </p15:clr>
        </p15:guide>
        <p15:guide id="2" pos="3068" userDrawn="1">
          <p15:clr>
            <a:srgbClr val="A4A3A4"/>
          </p15:clr>
        </p15:guide>
        <p15:guide id="3" orient="horz" pos="3127" userDrawn="1">
          <p15:clr>
            <a:srgbClr val="A4A3A4"/>
          </p15:clr>
        </p15:guide>
        <p15:guide id="4" pos="210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008080"/>
    <a:srgbClr val="B8DBE2"/>
    <a:srgbClr val="E7F2F5"/>
    <a:srgbClr val="D0E7EC"/>
    <a:srgbClr val="9ECDD6"/>
    <a:srgbClr val="FF9900"/>
    <a:srgbClr val="92D050"/>
    <a:srgbClr val="D76213"/>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54" y="-1014"/>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145"/>
        <p:guide pos="3068"/>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theme" Target="theme/theme1.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dbetter, Susan" userId="06a926d2-9d76-43e1-97c9-d61d1132a23f" providerId="ADAL" clId="{FF4CBDAA-858A-46C6-BE8B-7A39EE71DE4E}"/>
    <pc:docChg chg="modSld">
      <pc:chgData name="Leadbetter, Susan" userId="06a926d2-9d76-43e1-97c9-d61d1132a23f" providerId="ADAL" clId="{FF4CBDAA-858A-46C6-BE8B-7A39EE71DE4E}" dt="2019-11-27T14:33:29.254" v="1" actId="20577"/>
      <pc:docMkLst>
        <pc:docMk/>
      </pc:docMkLst>
      <pc:sldChg chg="modSp">
        <pc:chgData name="Leadbetter, Susan" userId="06a926d2-9d76-43e1-97c9-d61d1132a23f" providerId="ADAL" clId="{FF4CBDAA-858A-46C6-BE8B-7A39EE71DE4E}" dt="2019-11-27T14:33:29.254" v="1" actId="20577"/>
        <pc:sldMkLst>
          <pc:docMk/>
          <pc:sldMk cId="4157707726" sldId="327"/>
        </pc:sldMkLst>
        <pc:spChg chg="mod">
          <ac:chgData name="Leadbetter, Susan" userId="06a926d2-9d76-43e1-97c9-d61d1132a23f" providerId="ADAL" clId="{FF4CBDAA-858A-46C6-BE8B-7A39EE71DE4E}" dt="2019-11-27T14:33:29.254" v="1" actId="20577"/>
          <ac:spMkLst>
            <pc:docMk/>
            <pc:sldMk cId="4157707726" sldId="327"/>
            <ac:spMk id="65" creationId="{3D14817E-C45D-434E-BD13-F4887E6E91DB}"/>
          </ac:spMkLst>
        </pc:spChg>
      </pc:sldChg>
    </pc:docChg>
  </pc:docChgLst>
  <pc:docChgLst>
    <pc:chgData name="Leadbetter, Susan" userId="06a926d2-9d76-43e1-97c9-d61d1132a23f" providerId="ADAL" clId="{E4B0DE56-D22F-44F1-B723-CEB471860999}"/>
    <pc:docChg chg="undo modSld">
      <pc:chgData name="Leadbetter, Susan" userId="06a926d2-9d76-43e1-97c9-d61d1132a23f" providerId="ADAL" clId="{E4B0DE56-D22F-44F1-B723-CEB471860999}" dt="2019-11-27T15:33:50.653" v="77" actId="20577"/>
      <pc:docMkLst>
        <pc:docMk/>
      </pc:docMkLst>
      <pc:sldChg chg="modSp">
        <pc:chgData name="Leadbetter, Susan" userId="06a926d2-9d76-43e1-97c9-d61d1132a23f" providerId="ADAL" clId="{E4B0DE56-D22F-44F1-B723-CEB471860999}" dt="2019-11-27T15:33:50.653" v="77" actId="20577"/>
        <pc:sldMkLst>
          <pc:docMk/>
          <pc:sldMk cId="4157707726" sldId="327"/>
        </pc:sldMkLst>
        <pc:spChg chg="mod">
          <ac:chgData name="Leadbetter, Susan" userId="06a926d2-9d76-43e1-97c9-d61d1132a23f" providerId="ADAL" clId="{E4B0DE56-D22F-44F1-B723-CEB471860999}" dt="2019-11-27T15:33:50.653" v="77" actId="20577"/>
          <ac:spMkLst>
            <pc:docMk/>
            <pc:sldMk cId="4157707726" sldId="327"/>
            <ac:spMk id="76" creationId="{8D1549E2-06D1-4E90-ADDE-AE1C4351B5E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3444" y="9442131"/>
            <a:ext cx="184565" cy="30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891630" y="4745409"/>
            <a:ext cx="4884762" cy="96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27238" y="755650"/>
            <a:ext cx="2614612" cy="37004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314628"/>
            <a:ext cx="6669088" cy="3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a:solidFill>
                  <a:srgbClr val="000000"/>
                </a:solidFill>
                <a:latin typeface="Arial" charset="0"/>
                <a:ea typeface="Times New Roman" pitchFamily="18" charset="0"/>
                <a:cs typeface="Arial" charset="0"/>
              </a:rPr>
              <a:t>Copyright © 2017 - </a:t>
            </a:r>
            <a:r>
              <a:rPr lang="en-GB" sz="700" err="1">
                <a:solidFill>
                  <a:srgbClr val="000000"/>
                </a:solidFill>
                <a:latin typeface="Arial" charset="0"/>
                <a:ea typeface="Times New Roman" pitchFamily="18" charset="0"/>
                <a:cs typeface="Arial" charset="0"/>
              </a:rPr>
              <a:t>SCK•CEN</a:t>
            </a:r>
            <a:r>
              <a:rPr lang="en-GB" sz="700">
                <a:solidFill>
                  <a:srgbClr val="000000"/>
                </a:solidFill>
                <a:latin typeface="Arial" charset="0"/>
                <a:ea typeface="Times New Roman" pitchFamily="18" charset="0"/>
                <a:cs typeface="Arial" charset="0"/>
              </a:rPr>
              <a:t> - </a:t>
            </a:r>
            <a:r>
              <a:rPr lang="en-US" sz="70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err="1">
                <a:solidFill>
                  <a:srgbClr val="000000"/>
                </a:solidFill>
                <a:latin typeface="Arial" charset="0"/>
                <a:ea typeface="Times New Roman" pitchFamily="18" charset="0"/>
                <a:cs typeface="Arial" charset="0"/>
              </a:rPr>
              <a:t>SCK•CEN</a:t>
            </a:r>
            <a:r>
              <a:rPr lang="en-US" sz="70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err="1"/>
              <a:t>Title</a:t>
            </a:r>
            <a:endParaRPr lang="en-US"/>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err="1"/>
              <a:t>Authors</a:t>
            </a:r>
            <a:endParaRPr lang="en-US"/>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err="1"/>
              <a:t>Title</a:t>
            </a:r>
            <a:endParaRPr lang="en-US"/>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err="1"/>
              <a:t>Level</a:t>
            </a:r>
            <a:r>
              <a:rPr lang="fr-FR"/>
              <a:t> 1</a:t>
            </a:r>
          </a:p>
          <a:p>
            <a:pPr lvl="1"/>
            <a:r>
              <a:rPr lang="fr-FR" err="1"/>
              <a:t>Level</a:t>
            </a:r>
            <a:r>
              <a:rPr lang="fr-FR"/>
              <a:t> 2</a:t>
            </a:r>
          </a:p>
          <a:p>
            <a:pPr lvl="2"/>
            <a:r>
              <a:rPr lang="fr-FR" err="1"/>
              <a:t>Level</a:t>
            </a:r>
            <a:r>
              <a:rPr lang="fr-FR"/>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err="1"/>
              <a:t>Title</a:t>
            </a:r>
            <a:endParaRPr lang="en-US"/>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err="1"/>
              <a:t>Level</a:t>
            </a:r>
            <a:r>
              <a:rPr lang="fr-FR"/>
              <a:t> 1</a:t>
            </a:r>
          </a:p>
          <a:p>
            <a:pPr lvl="1"/>
            <a:r>
              <a:rPr lang="fr-FR" err="1"/>
              <a:t>Level</a:t>
            </a:r>
            <a:r>
              <a:rPr lang="fr-FR"/>
              <a:t> 2</a:t>
            </a:r>
          </a:p>
          <a:p>
            <a:pPr lvl="2"/>
            <a:r>
              <a:rPr lang="fr-FR" err="1"/>
              <a:t>Level</a:t>
            </a:r>
            <a:r>
              <a:rPr lang="fr-FR"/>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err="1"/>
              <a:t>Level</a:t>
            </a:r>
            <a:r>
              <a:rPr lang="fr-FR"/>
              <a:t> 1</a:t>
            </a:r>
          </a:p>
          <a:p>
            <a:pPr lvl="1"/>
            <a:r>
              <a:rPr lang="fr-FR" err="1"/>
              <a:t>Level</a:t>
            </a:r>
            <a:r>
              <a:rPr lang="fr-FR"/>
              <a:t> 2</a:t>
            </a:r>
          </a:p>
          <a:p>
            <a:pPr lvl="2"/>
            <a:r>
              <a:rPr lang="fr-FR" err="1"/>
              <a:t>Level</a:t>
            </a:r>
            <a:r>
              <a:rPr lang="fr-FR"/>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a:solidFill>
                  <a:prstClr val="black"/>
                </a:solidFill>
                <a:latin typeface="Interstate-Regular" panose="02000603020000020004" pitchFamily="2" charset="0"/>
              </a:rPr>
              <a:t> </a:t>
            </a:r>
            <a:endParaRPr lang="sk-SK"/>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hyperlink" Target="https://concert-h2020.eu/" TargetMode="Externa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19" Type="http://schemas.openxmlformats.org/officeDocument/2006/relationships/image" Target="../media/image15.jpe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500">
            <a:extLst>
              <a:ext uri="{FF2B5EF4-FFF2-40B4-BE49-F238E27FC236}">
                <a16:creationId xmlns:a16="http://schemas.microsoft.com/office/drawing/2014/main" id="{AC55AC16-266B-477C-A804-3AF4B9D8EF6C}"/>
              </a:ext>
            </a:extLst>
          </p:cNvPr>
          <p:cNvSpPr/>
          <p:nvPr/>
        </p:nvSpPr>
        <p:spPr bwMode="auto">
          <a:xfrm>
            <a:off x="10763250" y="14784646"/>
            <a:ext cx="18216563" cy="1283639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a:latin typeface="Arial" panose="020B0604020202020204" pitchFamily="34" charset="0"/>
                <a:cs typeface="Arial" panose="020B0604020202020204" pitchFamily="34" charset="0"/>
              </a:rPr>
              <a:t>CONCERT Project Website </a:t>
            </a:r>
            <a:r>
              <a:rPr lang="nl-BE" sz="2000">
                <a:latin typeface="Arial" panose="020B0604020202020204" pitchFamily="34" charset="0"/>
                <a:cs typeface="Arial" panose="020B0604020202020204" pitchFamily="34" charset="0"/>
              </a:rPr>
              <a:t>(</a:t>
            </a:r>
            <a:r>
              <a:rPr lang="nl-BE" sz="2000">
                <a:latin typeface="Arial" panose="020B0604020202020204" pitchFamily="34" charset="0"/>
                <a:cs typeface="Arial" panose="020B0604020202020204" pitchFamily="34" charset="0"/>
                <a:hlinkClick r:id="rId2"/>
              </a:rPr>
              <a:t>https://concert-h2020.eu</a:t>
            </a:r>
            <a:r>
              <a:rPr lang="nl-BE" sz="2000">
                <a:latin typeface="Arial" panose="020B0604020202020204" pitchFamily="34" charset="0"/>
                <a:cs typeface="Arial" panose="020B0604020202020204" pitchFamily="34" charset="0"/>
              </a:rPr>
              <a:t>)</a:t>
            </a:r>
          </a:p>
          <a:p>
            <a:pPr>
              <a:spcBef>
                <a:spcPts val="0"/>
              </a:spcBef>
            </a:pPr>
            <a:r>
              <a:rPr lang="en-GB" sz="2000" b="1">
                <a:latin typeface="Arial" panose="020B0604020202020204" pitchFamily="34" charset="0"/>
                <a:cs typeface="Arial" panose="020B0604020202020204" pitchFamily="34" charset="0"/>
              </a:rPr>
              <a:t>CONFIDENCE Project Website </a:t>
            </a:r>
            <a:r>
              <a:rPr lang="en-US" sz="2000">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hlinkClick r:id="rId3"/>
              </a:rPr>
              <a:t>https://portal.iket.kit.edu/CONFIDENCE//</a:t>
            </a:r>
            <a:r>
              <a:rPr lang="en-US" sz="2000">
                <a:latin typeface="Arial" panose="020B0604020202020204" pitchFamily="34" charset="0"/>
                <a:cs typeface="Arial" panose="020B0604020202020204" pitchFamily="34" charset="0"/>
              </a:rPr>
              <a:t>)</a:t>
            </a:r>
            <a:endParaRPr lang="en-US" sz="2000" b="1">
              <a:latin typeface="Arial" panose="020B0604020202020204" pitchFamily="34" charset="0"/>
              <a:cs typeface="Arial" panose="020B0604020202020204" pitchFamily="34" charset="0"/>
            </a:endParaRPr>
          </a:p>
          <a:p>
            <a:pPr>
              <a:spcBef>
                <a:spcPts val="0"/>
              </a:spcBef>
            </a:pPr>
            <a:r>
              <a:rPr lang="en-US" sz="2000" b="1">
                <a:latin typeface="Arial" panose="020B0604020202020204" pitchFamily="34" charset="0"/>
                <a:cs typeface="Arial" panose="020B0604020202020204" pitchFamily="34" charset="0"/>
              </a:rPr>
              <a:t>NERIS Platform Website (</a:t>
            </a:r>
            <a:r>
              <a:rPr lang="en-US" sz="2000">
                <a:latin typeface="Arial" panose="020B0604020202020204" pitchFamily="34" charset="0"/>
                <a:cs typeface="Arial" panose="020B0604020202020204" pitchFamily="34" charset="0"/>
                <a:hlinkClick r:id="rId4"/>
              </a:rPr>
              <a:t>https://www.eu-neris.net/projects.html</a:t>
            </a:r>
            <a:r>
              <a:rPr lang="en-US" sz="2000">
                <a:latin typeface="Arial" panose="020B0604020202020204" pitchFamily="34" charset="0"/>
                <a:cs typeface="Arial" panose="020B0604020202020204" pitchFamily="34" charset="0"/>
              </a:rPr>
              <a:t>)</a:t>
            </a:r>
            <a:endParaRPr lang="nl-BE" sz="2000"/>
          </a:p>
        </p:txBody>
      </p:sp>
      <p:sp>
        <p:nvSpPr>
          <p:cNvPr id="21" name="Rectangle 6"/>
          <p:cNvSpPr txBox="1">
            <a:spLocks noChangeArrowheads="1"/>
          </p:cNvSpPr>
          <p:nvPr/>
        </p:nvSpPr>
        <p:spPr>
          <a:xfrm>
            <a:off x="7643733" y="1159829"/>
            <a:ext cx="14557265" cy="3808412"/>
          </a:xfrm>
          <a:prstGeom prst="rect">
            <a:avLst/>
          </a:prstGeom>
        </p:spPr>
        <p:txBody>
          <a:bodyPr anchor="ctr">
            <a:normAutofit lnSpcReduction="10000"/>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a:solidFill>
                  <a:srgbClr val="4AA0B1"/>
                </a:solidFill>
                <a:cs typeface="Segoe UI" pitchFamily="34" charset="0"/>
              </a:rPr>
              <a:t>Analysis of the REM2 Case Study using Numerical and Graphical Techniques </a:t>
            </a:r>
          </a:p>
          <a:p>
            <a:pPr fontAlgn="auto">
              <a:lnSpc>
                <a:spcPct val="90000"/>
              </a:lnSpc>
              <a:spcAft>
                <a:spcPts val="0"/>
              </a:spcAft>
            </a:pPr>
            <a:r>
              <a:rPr lang="en-AU" sz="2500" b="1" i="1">
                <a:solidFill>
                  <a:srgbClr val="4AA0B1"/>
                </a:solidFill>
                <a:cs typeface="Segoe UI" pitchFamily="34" charset="0"/>
              </a:rPr>
              <a:t>Susan Leadbetter</a:t>
            </a:r>
            <a:r>
              <a:rPr lang="en-AU" sz="2500" b="1" i="1" baseline="30000">
                <a:solidFill>
                  <a:srgbClr val="4AA0B1"/>
                </a:solidFill>
                <a:cs typeface="Segoe UI" pitchFamily="34" charset="0"/>
              </a:rPr>
              <a:t>1</a:t>
            </a:r>
            <a:r>
              <a:rPr lang="en-AU" sz="2500" b="1" i="1">
                <a:solidFill>
                  <a:srgbClr val="4AA0B1"/>
                </a:solidFill>
                <a:cs typeface="Segoe UI" pitchFamily="34" charset="0"/>
              </a:rPr>
              <a:t>, Peter Bedwell</a:t>
            </a:r>
            <a:r>
              <a:rPr lang="en-AU" sz="2500" b="1" i="1" baseline="30000">
                <a:solidFill>
                  <a:srgbClr val="4AA0B1"/>
                </a:solidFill>
                <a:cs typeface="Segoe UI" pitchFamily="34" charset="0"/>
              </a:rPr>
              <a:t>2</a:t>
            </a:r>
            <a:r>
              <a:rPr lang="en-AU" sz="2500" b="1" i="1">
                <a:solidFill>
                  <a:srgbClr val="4AA0B1"/>
                </a:solidFill>
                <a:cs typeface="Segoe UI" pitchFamily="34" charset="0"/>
              </a:rPr>
              <a:t>, Gertie Geertsema</a:t>
            </a:r>
            <a:r>
              <a:rPr lang="en-AU" sz="2500" b="1" i="1" baseline="30000">
                <a:solidFill>
                  <a:srgbClr val="4AA0B1"/>
                </a:solidFill>
                <a:cs typeface="Segoe UI" pitchFamily="34" charset="0"/>
              </a:rPr>
              <a:t>3</a:t>
            </a:r>
            <a:r>
              <a:rPr lang="en-AU" sz="2500" b="1" i="1">
                <a:solidFill>
                  <a:srgbClr val="4AA0B1"/>
                </a:solidFill>
                <a:cs typeface="Segoe UI" pitchFamily="34" charset="0"/>
              </a:rPr>
              <a:t>, Irène Korsakissok</a:t>
            </a:r>
            <a:r>
              <a:rPr lang="en-AU" sz="2500" b="1" i="1" baseline="30000">
                <a:solidFill>
                  <a:srgbClr val="4AA0B1"/>
                </a:solidFill>
                <a:cs typeface="Segoe UI" pitchFamily="34" charset="0"/>
              </a:rPr>
              <a:t>4</a:t>
            </a:r>
            <a:r>
              <a:rPr lang="en-AU" sz="2500" b="1" i="1">
                <a:solidFill>
                  <a:srgbClr val="4AA0B1"/>
                </a:solidFill>
                <a:cs typeface="Segoe UI" pitchFamily="34" charset="0"/>
              </a:rPr>
              <a:t>, Jasper Tomas</a:t>
            </a:r>
            <a:r>
              <a:rPr lang="en-AU" sz="2500" b="1" i="1" baseline="30000">
                <a:solidFill>
                  <a:srgbClr val="4AA0B1"/>
                </a:solidFill>
                <a:cs typeface="Segoe UI" pitchFamily="34" charset="0"/>
              </a:rPr>
              <a:t>5, </a:t>
            </a:r>
            <a:r>
              <a:rPr lang="en-AU" sz="2500" b="1" i="1">
                <a:solidFill>
                  <a:srgbClr val="4AA0B1"/>
                </a:solidFill>
                <a:cs typeface="Segoe UI" pitchFamily="34" charset="0"/>
              </a:rPr>
              <a:t>Hans de Vries</a:t>
            </a:r>
            <a:r>
              <a:rPr lang="en-AU" sz="2500" b="1" i="1" baseline="30000">
                <a:solidFill>
                  <a:srgbClr val="4AA0B1"/>
                </a:solidFill>
                <a:cs typeface="Segoe UI" pitchFamily="34" charset="0"/>
              </a:rPr>
              <a:t>3, </a:t>
            </a:r>
            <a:r>
              <a:rPr lang="en-AU" sz="2500" b="1" i="1">
                <a:solidFill>
                  <a:srgbClr val="4AA0B1"/>
                </a:solidFill>
                <a:cs typeface="Segoe UI" pitchFamily="34" charset="0"/>
              </a:rPr>
              <a:t>Joseph Wellings</a:t>
            </a:r>
            <a:r>
              <a:rPr lang="en-AU" sz="2500" b="1" i="1" baseline="30000">
                <a:solidFill>
                  <a:srgbClr val="4AA0B1"/>
                </a:solidFill>
                <a:cs typeface="Segoe UI" pitchFamily="34" charset="0"/>
              </a:rPr>
              <a:t>2</a:t>
            </a:r>
          </a:p>
          <a:p>
            <a:pPr fontAlgn="auto">
              <a:lnSpc>
                <a:spcPct val="90000"/>
              </a:lnSpc>
              <a:spcBef>
                <a:spcPts val="1200"/>
              </a:spcBef>
              <a:spcAft>
                <a:spcPts val="0"/>
              </a:spcAft>
            </a:pPr>
            <a:r>
              <a:rPr lang="en-AU" sz="2500" i="1" baseline="30000">
                <a:solidFill>
                  <a:srgbClr val="4AA0B1"/>
                </a:solidFill>
                <a:cs typeface="Segoe UI" pitchFamily="34" charset="0"/>
              </a:rPr>
              <a:t>1</a:t>
            </a:r>
            <a:r>
              <a:rPr lang="en-AU" sz="2500" i="1">
                <a:solidFill>
                  <a:srgbClr val="4AA0B1"/>
                </a:solidFill>
                <a:cs typeface="Segoe UI" pitchFamily="34" charset="0"/>
              </a:rPr>
              <a:t>Met Office, Exeter, UK,</a:t>
            </a:r>
            <a:r>
              <a:rPr lang="en-US" sz="2500" i="1">
                <a:solidFill>
                  <a:srgbClr val="4AA0B1"/>
                </a:solidFill>
                <a:cs typeface="Segoe UI" pitchFamily="34" charset="0"/>
              </a:rPr>
              <a:t> </a:t>
            </a:r>
            <a:r>
              <a:rPr lang="en-US" sz="2500" i="1" baseline="30000">
                <a:solidFill>
                  <a:srgbClr val="4AA0B1"/>
                </a:solidFill>
                <a:cs typeface="Segoe UI" pitchFamily="34" charset="0"/>
              </a:rPr>
              <a:t>2</a:t>
            </a:r>
            <a:r>
              <a:rPr lang="en-US" sz="2500" i="1">
                <a:solidFill>
                  <a:srgbClr val="4AA0B1"/>
                </a:solidFill>
                <a:cs typeface="Segoe UI" pitchFamily="34" charset="0"/>
              </a:rPr>
              <a:t>PHE, UK,</a:t>
            </a:r>
            <a:r>
              <a:rPr lang="en-AU" sz="2500" i="1">
                <a:solidFill>
                  <a:srgbClr val="4AA0B1"/>
                </a:solidFill>
                <a:cs typeface="Segoe UI" pitchFamily="34" charset="0"/>
              </a:rPr>
              <a:t> </a:t>
            </a:r>
            <a:r>
              <a:rPr lang="en-AU" sz="2500" i="1" baseline="30000">
                <a:solidFill>
                  <a:srgbClr val="4AA0B1"/>
                </a:solidFill>
                <a:cs typeface="Segoe UI" pitchFamily="34" charset="0"/>
              </a:rPr>
              <a:t>3</a:t>
            </a:r>
            <a:r>
              <a:rPr lang="en-AU" sz="2500" i="1">
                <a:solidFill>
                  <a:srgbClr val="4AA0B1"/>
                </a:solidFill>
                <a:cs typeface="Segoe UI" pitchFamily="34" charset="0"/>
              </a:rPr>
              <a:t>KNMI, the Netherlands, </a:t>
            </a:r>
            <a:r>
              <a:rPr lang="en-US" sz="2500" i="1" baseline="30000">
                <a:solidFill>
                  <a:srgbClr val="4AA0B1"/>
                </a:solidFill>
                <a:cs typeface="Segoe UI" pitchFamily="34" charset="0"/>
              </a:rPr>
              <a:t>4</a:t>
            </a:r>
            <a:r>
              <a:rPr lang="en-US" sz="2500" i="1">
                <a:solidFill>
                  <a:srgbClr val="4AA0B1"/>
                </a:solidFill>
                <a:cs typeface="Segoe UI" pitchFamily="34" charset="0"/>
              </a:rPr>
              <a:t>IRSN, Fontenay-aux-Roses, France, </a:t>
            </a:r>
            <a:r>
              <a:rPr lang="en-AU" sz="2500" i="1" baseline="30000">
                <a:solidFill>
                  <a:srgbClr val="4AA0B1"/>
                </a:solidFill>
                <a:cs typeface="Segoe UI" pitchFamily="34" charset="0"/>
              </a:rPr>
              <a:t>5</a:t>
            </a:r>
            <a:r>
              <a:rPr lang="en-US" sz="2500" i="1">
                <a:solidFill>
                  <a:srgbClr val="4AA0B1"/>
                </a:solidFill>
                <a:cs typeface="Segoe UI" pitchFamily="34" charset="0"/>
              </a:rPr>
              <a:t>RIVM, the Netherlands</a:t>
            </a:r>
            <a:endParaRPr lang="en-AU" sz="2500" i="1">
              <a:solidFill>
                <a:srgbClr val="4AA0B1"/>
              </a:solidFill>
              <a:cs typeface="Segoe UI" pitchFamily="34" charset="0"/>
            </a:endParaRPr>
          </a:p>
          <a:p>
            <a:pPr fontAlgn="auto">
              <a:lnSpc>
                <a:spcPct val="90000"/>
              </a:lnSpc>
              <a:spcBef>
                <a:spcPts val="0"/>
              </a:spcBef>
              <a:spcAft>
                <a:spcPts val="0"/>
              </a:spcAft>
            </a:pPr>
            <a:r>
              <a:rPr lang="en-AU" sz="2500" b="1" i="1">
                <a:solidFill>
                  <a:srgbClr val="4AA0B1"/>
                </a:solidFill>
                <a:cs typeface="Segoe UI" pitchFamily="34" charset="0"/>
              </a:rPr>
              <a:t>susan.leadbetter@metoffice.gov.uk</a:t>
            </a:r>
            <a:endParaRPr lang="en-US" sz="460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a:solidFill>
                    <a:schemeClr val="accent2"/>
                  </a:solidFill>
                  <a:latin typeface="+mn-lt"/>
                </a:rPr>
                <a:t>2</a:t>
              </a:r>
              <a:r>
                <a:rPr lang="es-ES" sz="2000" b="1" i="0" u="none" strike="noStrike">
                  <a:solidFill>
                    <a:schemeClr val="accent2"/>
                  </a:solidFill>
                  <a:latin typeface="+mn-lt"/>
                </a:rPr>
                <a:t> - 5</a:t>
              </a:r>
              <a:r>
                <a:rPr lang="es-ES" sz="2000" b="1" i="0" u="none" strike="noStrike" baseline="0">
                  <a:solidFill>
                    <a:schemeClr val="accent2"/>
                  </a:solidFill>
                  <a:latin typeface="+mn-lt"/>
                </a:rPr>
                <a:t> </a:t>
              </a:r>
              <a:r>
                <a:rPr lang="es-ES" sz="2000" b="1" i="0" u="none" strike="noStrike" baseline="0" err="1">
                  <a:solidFill>
                    <a:schemeClr val="accent2"/>
                  </a:solidFill>
                  <a:latin typeface="+mn-lt"/>
                </a:rPr>
                <a:t>December</a:t>
              </a:r>
              <a:r>
                <a:rPr lang="es-ES" sz="2000" b="1" i="0" u="none" strike="noStrike" baseline="0">
                  <a:solidFill>
                    <a:schemeClr val="accent2"/>
                  </a:solidFill>
                  <a:latin typeface="+mn-lt"/>
                </a:rPr>
                <a:t> 2019</a:t>
              </a:r>
            </a:p>
            <a:p>
              <a:pPr algn="r"/>
              <a:r>
                <a:rPr lang="es-ES" sz="1400" b="1" err="1">
                  <a:solidFill>
                    <a:schemeClr val="accent2"/>
                  </a:solidFill>
                  <a:latin typeface="+mn-lt"/>
                </a:rPr>
                <a:t>Lindner</a:t>
              </a:r>
              <a:r>
                <a:rPr lang="es-ES" sz="1400" b="1">
                  <a:solidFill>
                    <a:schemeClr val="accent2"/>
                  </a:solidFill>
                  <a:latin typeface="+mn-lt"/>
                </a:rPr>
                <a:t> Hotel </a:t>
              </a:r>
              <a:r>
                <a:rPr lang="es-ES" sz="1400" b="1" err="1">
                  <a:solidFill>
                    <a:schemeClr val="accent2"/>
                  </a:solidFill>
                  <a:latin typeface="+mn-lt"/>
                </a:rPr>
                <a:t>Gallery</a:t>
              </a:r>
              <a:r>
                <a:rPr lang="es-ES" sz="1400" b="1">
                  <a:solidFill>
                    <a:schemeClr val="accent2"/>
                  </a:solidFill>
                  <a:latin typeface="+mn-lt"/>
                </a:rPr>
                <a:t> Central</a:t>
              </a:r>
              <a:endParaRPr lang="es-ES" sz="1400" b="1" i="0" u="none" strike="noStrike" baseline="0">
                <a:solidFill>
                  <a:schemeClr val="accent2"/>
                </a:solidFill>
                <a:latin typeface="+mn-lt"/>
              </a:endParaRPr>
            </a:p>
            <a:p>
              <a:pPr algn="r"/>
              <a:r>
                <a:rPr lang="es-ES" sz="1400" b="1">
                  <a:solidFill>
                    <a:schemeClr val="accent2"/>
                  </a:solidFill>
                  <a:latin typeface="+mn-lt"/>
                </a:rPr>
                <a:t>Bratislava, </a:t>
              </a:r>
              <a:r>
                <a:rPr lang="es-ES" sz="1400" b="1" err="1">
                  <a:solidFill>
                    <a:schemeClr val="accent2"/>
                  </a:solidFill>
                  <a:latin typeface="+mn-lt"/>
                </a:rPr>
                <a:t>Slovak</a:t>
              </a:r>
              <a:r>
                <a:rPr lang="es-ES" sz="1400" b="1">
                  <a:solidFill>
                    <a:schemeClr val="accent2"/>
                  </a:solidFill>
                  <a:latin typeface="+mn-lt"/>
                </a:rPr>
                <a:t> </a:t>
              </a:r>
              <a:r>
                <a:rPr lang="es-ES" sz="1400" b="1" err="1">
                  <a:solidFill>
                    <a:schemeClr val="accent2"/>
                  </a:solidFill>
                  <a:latin typeface="+mn-lt"/>
                </a:rPr>
                <a:t>Republic</a:t>
              </a:r>
              <a:endParaRPr lang="es-ES" sz="1400">
                <a:solidFill>
                  <a:schemeClr val="accent2"/>
                </a:solidFill>
                <a:latin typeface="+mn-lt"/>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a:solidFill>
                    <a:schemeClr val="accent2"/>
                  </a:solidFill>
                  <a:latin typeface="+mn-lt"/>
                </a:rPr>
                <a:t>CONFIDENCE Dissemination Workshop</a:t>
              </a:r>
            </a:p>
            <a:p>
              <a:pPr algn="r"/>
              <a:r>
                <a:rPr lang="en-GB" sz="2400" b="1">
                  <a:solidFill>
                    <a:schemeClr val="accent2"/>
                  </a:solidFill>
                  <a:latin typeface="+mn-lt"/>
                </a:rPr>
                <a:t>“</a:t>
              </a:r>
              <a:r>
                <a:rPr lang="en-US" sz="2400" b="1">
                  <a:solidFill>
                    <a:schemeClr val="accent2"/>
                  </a:solidFill>
                  <a:latin typeface="+mn-lt"/>
                </a:rPr>
                <a:t>Coping with uncertainties for improved modelling and decision making in nuclear emergencies</a:t>
              </a:r>
              <a:r>
                <a:rPr lang="en-GB" sz="2400" b="1" i="0" u="none" strike="noStrike" baseline="0">
                  <a:solidFill>
                    <a:schemeClr val="accent2"/>
                  </a:solidFill>
                  <a:latin typeface="+mn-lt"/>
                </a:rPr>
                <a:t>”</a:t>
              </a:r>
              <a:endParaRPr lang="en-GB" sz="2400">
                <a:solidFill>
                  <a:schemeClr val="accent2"/>
                </a:solidFill>
                <a:latin typeface="+mn-lt"/>
              </a:endParaRPr>
            </a:p>
          </p:txBody>
        </p:sp>
      </p:grpSp>
      <p:sp>
        <p:nvSpPr>
          <p:cNvPr id="6" name="5 Rectángulo"/>
          <p:cNvSpPr/>
          <p:nvPr/>
        </p:nvSpPr>
        <p:spPr>
          <a:xfrm>
            <a:off x="0" y="4957381"/>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3049250" y="5922963"/>
            <a:ext cx="15930563" cy="8495084"/>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3220700" y="5979510"/>
            <a:ext cx="8325153"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a:solidFill>
                  <a:srgbClr val="4AA0B1"/>
                </a:solidFill>
                <a:latin typeface="+mj-lt"/>
                <a:cs typeface="Segoe UI" pitchFamily="34" charset="0"/>
              </a:rPr>
              <a:t>The REM2 Case Study</a:t>
            </a:r>
          </a:p>
        </p:txBody>
      </p:sp>
      <p:sp>
        <p:nvSpPr>
          <p:cNvPr id="43" name="Rectangle 500"/>
          <p:cNvSpPr/>
          <p:nvPr/>
        </p:nvSpPr>
        <p:spPr bwMode="auto">
          <a:xfrm>
            <a:off x="1258888" y="27984450"/>
            <a:ext cx="27720925" cy="795579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6318167"/>
            <a:ext cx="12899701" cy="3987700"/>
          </a:xfrm>
          <a:prstGeom prst="rect">
            <a:avLst/>
          </a:prstGeom>
          <a:solidFill>
            <a:srgbClr val="E7F2F5"/>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52712" y="36326512"/>
            <a:ext cx="1000496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a:solidFill>
                  <a:srgbClr val="4AA0B1"/>
                </a:solidFill>
                <a:latin typeface="+mj-lt"/>
                <a:cs typeface="Segoe UI" pitchFamily="34" charset="0"/>
              </a:rPr>
              <a:t>Conclusions</a:t>
            </a:r>
          </a:p>
        </p:txBody>
      </p:sp>
      <p:sp>
        <p:nvSpPr>
          <p:cNvPr id="54" name="Text Box 12"/>
          <p:cNvSpPr txBox="1">
            <a:spLocks noChangeArrowheads="1"/>
          </p:cNvSpPr>
          <p:nvPr/>
        </p:nvSpPr>
        <p:spPr bwMode="auto">
          <a:xfrm>
            <a:off x="1591702" y="28212605"/>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a:solidFill>
                  <a:srgbClr val="4AA0B1"/>
                </a:solidFill>
                <a:latin typeface="+mj-lt"/>
                <a:cs typeface="Segoe UI" pitchFamily="34" charset="0"/>
              </a:rPr>
              <a:t>Combining Meteorological and Source Term Uncertainty</a:t>
            </a:r>
          </a:p>
        </p:txBody>
      </p:sp>
      <p:sp>
        <p:nvSpPr>
          <p:cNvPr id="62" name="Text Box 12"/>
          <p:cNvSpPr txBox="1">
            <a:spLocks noChangeArrowheads="1"/>
          </p:cNvSpPr>
          <p:nvPr/>
        </p:nvSpPr>
        <p:spPr bwMode="auto">
          <a:xfrm>
            <a:off x="13281659" y="6764370"/>
            <a:ext cx="7657804" cy="6103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2800">
                <a:latin typeface="+mn-lt"/>
                <a:cs typeface="Segoe UI" pitchFamily="34" charset="0"/>
              </a:rPr>
              <a:t>The second REM case study (REM2) was chosen to coincide with the passage of a warm front. The timing of the front passage varied between ensemble members. The wind direction was initially from the south to the north and between 18:00 and 20:00 UTC altered to be from the north-west to the south-east. Immediately after the wind direction change the wind speed increased from around 5m/s to around 10m/s. Precipitation was around 2mm/hr as the front approached and increased to 4mm/hr as the front passed before decreasing to 0mm/hr. Previous work has shown that 4mm/hr can reduce the air concentration in a plume by 50% in less than 1 hour (Leadbetter, 2019).</a:t>
            </a:r>
          </a:p>
        </p:txBody>
      </p:sp>
      <p:sp>
        <p:nvSpPr>
          <p:cNvPr id="66" name="Text Box 12"/>
          <p:cNvSpPr txBox="1">
            <a:spLocks noChangeArrowheads="1"/>
          </p:cNvSpPr>
          <p:nvPr/>
        </p:nvSpPr>
        <p:spPr bwMode="auto">
          <a:xfrm>
            <a:off x="1471323" y="37114735"/>
            <a:ext cx="12402796" cy="308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AU" sz="2800">
                <a:latin typeface="+mn-lt"/>
                <a:cs typeface="Segoe UI" pitchFamily="34" charset="0"/>
              </a:rPr>
              <a:t>The REM2 case study highlights the impact of heavy precipitation on air concentration and deposit predictions. The case also shows how small uncertainties in wind direction close to the source can cause significant differences in the location of dose threshold exceedances.</a:t>
            </a:r>
          </a:p>
          <a:p>
            <a:pPr marL="457200" indent="-457200" algn="just" eaLnBrk="1" hangingPunct="1">
              <a:buFont typeface="Arial" panose="020B0604020202020204" pitchFamily="34" charset="0"/>
              <a:buChar char="•"/>
            </a:pPr>
            <a:r>
              <a:rPr lang="en-AU" sz="2800">
                <a:latin typeface="+mn-lt"/>
                <a:cs typeface="Segoe UI" pitchFamily="34" charset="0"/>
              </a:rPr>
              <a:t>The REM2 case study demonstrates</a:t>
            </a:r>
            <a:r>
              <a:rPr lang="en-US" sz="2800">
                <a:latin typeface="+mn-lt"/>
                <a:cs typeface="Segoe UI" pitchFamily="34" charset="0"/>
              </a:rPr>
              <a:t> how the overall uncertainty can be increased by timing uncertainty in the source start time combining with rapidly changing meteorology.</a:t>
            </a: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a:solidFill>
                  <a:schemeClr val="accent2"/>
                </a:solidFill>
                <a:latin typeface="Arial Narrow" panose="020B0606020202030204" pitchFamily="34" charset="0"/>
                <a:cs typeface="Aharoni" panose="02010803020104030203" pitchFamily="2" charset="-79"/>
              </a:rPr>
              <a:t>Wp1</a:t>
            </a:r>
            <a:endParaRPr lang="sk-SK" b="1">
              <a:solidFill>
                <a:schemeClr val="accent2"/>
              </a:solidFill>
              <a:latin typeface="Arial Narrow" panose="020B0606020202030204" pitchFamily="34" charset="0"/>
              <a:cs typeface="Aharoni" panose="02010803020104030203" pitchFamily="2" charset="-79"/>
            </a:endParaRPr>
          </a:p>
        </p:txBody>
      </p:sp>
      <p:pic>
        <p:nvPicPr>
          <p:cNvPr id="49" name="Picture 48">
            <a:extLst>
              <a:ext uri="{FF2B5EF4-FFF2-40B4-BE49-F238E27FC236}">
                <a16:creationId xmlns:a16="http://schemas.microsoft.com/office/drawing/2014/main" id="{7F67C721-0619-491F-8AAA-7FA64E12F27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059" t="8403" r="6037"/>
          <a:stretch/>
        </p:blipFill>
        <p:spPr>
          <a:xfrm>
            <a:off x="21296192" y="8875642"/>
            <a:ext cx="7541224" cy="2680332"/>
          </a:xfrm>
          <a:prstGeom prst="rect">
            <a:avLst/>
          </a:prstGeom>
        </p:spPr>
      </p:pic>
      <p:pic>
        <p:nvPicPr>
          <p:cNvPr id="50" name="Picture 49">
            <a:extLst>
              <a:ext uri="{FF2B5EF4-FFF2-40B4-BE49-F238E27FC236}">
                <a16:creationId xmlns:a16="http://schemas.microsoft.com/office/drawing/2014/main" id="{8CB8C4E1-06A6-4F00-B2F1-A0565786DCC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6841" t="7311" r="5927"/>
          <a:stretch/>
        </p:blipFill>
        <p:spPr>
          <a:xfrm>
            <a:off x="21210087" y="6070050"/>
            <a:ext cx="7657804" cy="2712286"/>
          </a:xfrm>
          <a:prstGeom prst="rect">
            <a:avLst/>
          </a:prstGeom>
        </p:spPr>
      </p:pic>
      <p:pic>
        <p:nvPicPr>
          <p:cNvPr id="51" name="Picture 50">
            <a:extLst>
              <a:ext uri="{FF2B5EF4-FFF2-40B4-BE49-F238E27FC236}">
                <a16:creationId xmlns:a16="http://schemas.microsoft.com/office/drawing/2014/main" id="{D4EAC965-3F60-4028-90E7-A296C3AE7D8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214" t="6607" r="5512"/>
          <a:stretch/>
        </p:blipFill>
        <p:spPr>
          <a:xfrm>
            <a:off x="21296192" y="11557433"/>
            <a:ext cx="7573704" cy="2732886"/>
          </a:xfrm>
          <a:prstGeom prst="rect">
            <a:avLst/>
          </a:prstGeom>
        </p:spPr>
      </p:pic>
      <p:pic>
        <p:nvPicPr>
          <p:cNvPr id="52" name="Picture 51" descr="A picture containing drawing&#10;&#10;Description automatically generated">
            <a:extLst>
              <a:ext uri="{FF2B5EF4-FFF2-40B4-BE49-F238E27FC236}">
                <a16:creationId xmlns:a16="http://schemas.microsoft.com/office/drawing/2014/main" id="{AD267E37-4FDB-427B-B465-3BCAA64E326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151" y="125897"/>
            <a:ext cx="5401067" cy="1420371"/>
          </a:xfrm>
          <a:prstGeom prst="rect">
            <a:avLst/>
          </a:prstGeom>
        </p:spPr>
      </p:pic>
      <p:sp>
        <p:nvSpPr>
          <p:cNvPr id="7" name="TextBox 6">
            <a:extLst>
              <a:ext uri="{FF2B5EF4-FFF2-40B4-BE49-F238E27FC236}">
                <a16:creationId xmlns:a16="http://schemas.microsoft.com/office/drawing/2014/main" id="{4E242013-EB3A-4F38-8BBF-145A070554FF}"/>
              </a:ext>
            </a:extLst>
          </p:cNvPr>
          <p:cNvSpPr txBox="1"/>
          <p:nvPr/>
        </p:nvSpPr>
        <p:spPr>
          <a:xfrm>
            <a:off x="15320250" y="18573411"/>
            <a:ext cx="4237584" cy="830997"/>
          </a:xfrm>
          <a:prstGeom prst="rect">
            <a:avLst/>
          </a:prstGeom>
          <a:noFill/>
        </p:spPr>
        <p:txBody>
          <a:bodyPr wrap="square" rtlCol="0">
            <a:spAutoFit/>
          </a:bodyPr>
          <a:lstStyle/>
          <a:p>
            <a:pPr algn="ctr"/>
            <a:r>
              <a:rPr lang="en-GB" sz="2400">
                <a:solidFill>
                  <a:srgbClr val="4AA0B1"/>
                </a:solidFill>
                <a:latin typeface="+mn-lt"/>
              </a:rPr>
              <a:t>Cs137 37kBq/m</a:t>
            </a:r>
            <a:r>
              <a:rPr lang="en-GB" sz="2400" baseline="30000">
                <a:solidFill>
                  <a:srgbClr val="4AA0B1"/>
                </a:solidFill>
                <a:latin typeface="+mn-lt"/>
              </a:rPr>
              <a:t>2</a:t>
            </a:r>
            <a:r>
              <a:rPr lang="en-GB" sz="2400">
                <a:solidFill>
                  <a:srgbClr val="4AA0B1"/>
                </a:solidFill>
                <a:latin typeface="+mn-lt"/>
              </a:rPr>
              <a:t> deposition. contour</a:t>
            </a:r>
          </a:p>
        </p:txBody>
      </p:sp>
      <p:sp>
        <p:nvSpPr>
          <p:cNvPr id="8" name="TextBox 7">
            <a:extLst>
              <a:ext uri="{FF2B5EF4-FFF2-40B4-BE49-F238E27FC236}">
                <a16:creationId xmlns:a16="http://schemas.microsoft.com/office/drawing/2014/main" id="{7EAE66B4-34F1-40E8-9534-8D888604A2A4}"/>
              </a:ext>
            </a:extLst>
          </p:cNvPr>
          <p:cNvSpPr txBox="1"/>
          <p:nvPr/>
        </p:nvSpPr>
        <p:spPr>
          <a:xfrm rot="16200000">
            <a:off x="20292863" y="9686354"/>
            <a:ext cx="1905000" cy="461665"/>
          </a:xfrm>
          <a:prstGeom prst="rect">
            <a:avLst/>
          </a:prstGeom>
          <a:solidFill>
            <a:schemeClr val="bg1"/>
          </a:solidFill>
        </p:spPr>
        <p:txBody>
          <a:bodyPr wrap="square" rtlCol="0">
            <a:spAutoFit/>
          </a:bodyPr>
          <a:lstStyle/>
          <a:p>
            <a:r>
              <a:rPr lang="en-GB" sz="2400">
                <a:solidFill>
                  <a:srgbClr val="4AA0B1"/>
                </a:solidFill>
                <a:latin typeface="+mn-lt"/>
              </a:rPr>
              <a:t>Wind Speed</a:t>
            </a:r>
          </a:p>
        </p:txBody>
      </p:sp>
      <p:sp>
        <p:nvSpPr>
          <p:cNvPr id="53" name="TextBox 52">
            <a:extLst>
              <a:ext uri="{FF2B5EF4-FFF2-40B4-BE49-F238E27FC236}">
                <a16:creationId xmlns:a16="http://schemas.microsoft.com/office/drawing/2014/main" id="{C9F4D0DE-6019-4590-9FB3-A35441AF2100}"/>
              </a:ext>
            </a:extLst>
          </p:cNvPr>
          <p:cNvSpPr txBox="1"/>
          <p:nvPr/>
        </p:nvSpPr>
        <p:spPr>
          <a:xfrm rot="16200000">
            <a:off x="20090049" y="7086407"/>
            <a:ext cx="2100202" cy="461665"/>
          </a:xfrm>
          <a:prstGeom prst="rect">
            <a:avLst/>
          </a:prstGeom>
          <a:solidFill>
            <a:schemeClr val="bg1"/>
          </a:solidFill>
        </p:spPr>
        <p:txBody>
          <a:bodyPr wrap="square" rtlCol="0">
            <a:spAutoFit/>
          </a:bodyPr>
          <a:lstStyle/>
          <a:p>
            <a:r>
              <a:rPr lang="en-GB" sz="2400">
                <a:solidFill>
                  <a:srgbClr val="4AA0B1"/>
                </a:solidFill>
                <a:latin typeface="+mn-lt"/>
              </a:rPr>
              <a:t>Wind Direction</a:t>
            </a:r>
          </a:p>
        </p:txBody>
      </p:sp>
      <p:sp>
        <p:nvSpPr>
          <p:cNvPr id="55" name="TextBox 54">
            <a:extLst>
              <a:ext uri="{FF2B5EF4-FFF2-40B4-BE49-F238E27FC236}">
                <a16:creationId xmlns:a16="http://schemas.microsoft.com/office/drawing/2014/main" id="{2194999A-5B70-443E-9A80-A1EE2830F07E}"/>
              </a:ext>
            </a:extLst>
          </p:cNvPr>
          <p:cNvSpPr txBox="1"/>
          <p:nvPr/>
        </p:nvSpPr>
        <p:spPr>
          <a:xfrm rot="16200000">
            <a:off x="20309876" y="12577275"/>
            <a:ext cx="1905000" cy="461665"/>
          </a:xfrm>
          <a:prstGeom prst="rect">
            <a:avLst/>
          </a:prstGeom>
          <a:solidFill>
            <a:schemeClr val="bg1"/>
          </a:solidFill>
        </p:spPr>
        <p:txBody>
          <a:bodyPr wrap="square" rtlCol="0">
            <a:spAutoFit/>
          </a:bodyPr>
          <a:lstStyle/>
          <a:p>
            <a:r>
              <a:rPr lang="en-GB" sz="2400">
                <a:solidFill>
                  <a:srgbClr val="4AA0B1"/>
                </a:solidFill>
                <a:latin typeface="+mn-lt"/>
              </a:rPr>
              <a:t>Precipitation</a:t>
            </a:r>
          </a:p>
        </p:txBody>
      </p:sp>
      <p:sp>
        <p:nvSpPr>
          <p:cNvPr id="56" name="Rectangle 490">
            <a:extLst>
              <a:ext uri="{FF2B5EF4-FFF2-40B4-BE49-F238E27FC236}">
                <a16:creationId xmlns:a16="http://schemas.microsoft.com/office/drawing/2014/main" id="{CB062C73-E60D-4381-9341-C2098158E640}"/>
              </a:ext>
            </a:extLst>
          </p:cNvPr>
          <p:cNvSpPr/>
          <p:nvPr/>
        </p:nvSpPr>
        <p:spPr bwMode="auto">
          <a:xfrm>
            <a:off x="1258888" y="5922963"/>
            <a:ext cx="11425097" cy="8495084"/>
          </a:xfrm>
          <a:prstGeom prst="rect">
            <a:avLst/>
          </a:prstGeom>
          <a:solidFill>
            <a:srgbClr val="E7F2F5"/>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57" name="Text Box 12">
            <a:extLst>
              <a:ext uri="{FF2B5EF4-FFF2-40B4-BE49-F238E27FC236}">
                <a16:creationId xmlns:a16="http://schemas.microsoft.com/office/drawing/2014/main" id="{63EA5AA9-E400-4815-9EFA-321E0C4B6506}"/>
              </a:ext>
            </a:extLst>
          </p:cNvPr>
          <p:cNvSpPr txBox="1">
            <a:spLocks noChangeArrowheads="1"/>
          </p:cNvSpPr>
          <p:nvPr/>
        </p:nvSpPr>
        <p:spPr bwMode="auto">
          <a:xfrm>
            <a:off x="1452713" y="6072318"/>
            <a:ext cx="8325153"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a:solidFill>
                  <a:srgbClr val="4AA0B1"/>
                </a:solidFill>
                <a:latin typeface="+mj-lt"/>
                <a:cs typeface="Segoe UI" pitchFamily="34" charset="0"/>
              </a:rPr>
              <a:t>Meteorological Ensembles</a:t>
            </a:r>
          </a:p>
        </p:txBody>
      </p:sp>
      <p:sp>
        <p:nvSpPr>
          <p:cNvPr id="70" name="TextBox 69">
            <a:extLst>
              <a:ext uri="{FF2B5EF4-FFF2-40B4-BE49-F238E27FC236}">
                <a16:creationId xmlns:a16="http://schemas.microsoft.com/office/drawing/2014/main" id="{CCE8A746-BD66-41A4-B3F0-E8440CD7800D}"/>
              </a:ext>
            </a:extLst>
          </p:cNvPr>
          <p:cNvSpPr txBox="1"/>
          <p:nvPr/>
        </p:nvSpPr>
        <p:spPr>
          <a:xfrm>
            <a:off x="1758852" y="34963671"/>
            <a:ext cx="11400821" cy="830997"/>
          </a:xfrm>
          <a:prstGeom prst="rect">
            <a:avLst/>
          </a:prstGeom>
          <a:noFill/>
        </p:spPr>
        <p:txBody>
          <a:bodyPr wrap="square" rtlCol="0">
            <a:spAutoFit/>
          </a:bodyPr>
          <a:lstStyle/>
          <a:p>
            <a:pPr algn="ctr"/>
            <a:r>
              <a:rPr lang="en-GB" sz="2400">
                <a:solidFill>
                  <a:srgbClr val="4AA0B1"/>
                </a:solidFill>
                <a:latin typeface="+mn-lt"/>
              </a:rPr>
              <a:t>Cs137 37kBq/m</a:t>
            </a:r>
            <a:r>
              <a:rPr lang="en-GB" sz="2400" baseline="30000">
                <a:solidFill>
                  <a:srgbClr val="4AA0B1"/>
                </a:solidFill>
                <a:latin typeface="+mn-lt"/>
              </a:rPr>
              <a:t>2</a:t>
            </a:r>
            <a:r>
              <a:rPr lang="en-GB" sz="2400">
                <a:solidFill>
                  <a:srgbClr val="4AA0B1"/>
                </a:solidFill>
                <a:latin typeface="+mn-lt"/>
              </a:rPr>
              <a:t> deposition contour. Different colours represent different meteorological ensemble members. Subplots are different release start times.</a:t>
            </a:r>
          </a:p>
        </p:txBody>
      </p:sp>
      <p:sp>
        <p:nvSpPr>
          <p:cNvPr id="72" name="TextBox 71">
            <a:extLst>
              <a:ext uri="{FF2B5EF4-FFF2-40B4-BE49-F238E27FC236}">
                <a16:creationId xmlns:a16="http://schemas.microsoft.com/office/drawing/2014/main" id="{E41C0B3D-96A5-40D2-A66E-9F65104B7C83}"/>
              </a:ext>
            </a:extLst>
          </p:cNvPr>
          <p:cNvSpPr txBox="1"/>
          <p:nvPr/>
        </p:nvSpPr>
        <p:spPr>
          <a:xfrm>
            <a:off x="11299965" y="18565709"/>
            <a:ext cx="4200469" cy="830997"/>
          </a:xfrm>
          <a:prstGeom prst="rect">
            <a:avLst/>
          </a:prstGeom>
          <a:noFill/>
        </p:spPr>
        <p:txBody>
          <a:bodyPr wrap="square" rtlCol="0">
            <a:spAutoFit/>
          </a:bodyPr>
          <a:lstStyle/>
          <a:p>
            <a:pPr algn="ctr"/>
            <a:r>
              <a:rPr lang="en-GB" sz="2400">
                <a:solidFill>
                  <a:srgbClr val="4AA0B1"/>
                </a:solidFill>
                <a:latin typeface="+mn-lt"/>
              </a:rPr>
              <a:t>Thyroid Inhalation 10mSv contour</a:t>
            </a:r>
          </a:p>
        </p:txBody>
      </p:sp>
      <p:sp>
        <p:nvSpPr>
          <p:cNvPr id="75" name="TextBox 74">
            <a:extLst>
              <a:ext uri="{FF2B5EF4-FFF2-40B4-BE49-F238E27FC236}">
                <a16:creationId xmlns:a16="http://schemas.microsoft.com/office/drawing/2014/main" id="{DE057CCE-44BF-47F8-A925-17A7F03746A6}"/>
              </a:ext>
            </a:extLst>
          </p:cNvPr>
          <p:cNvSpPr txBox="1"/>
          <p:nvPr/>
        </p:nvSpPr>
        <p:spPr>
          <a:xfrm>
            <a:off x="17248825" y="31399308"/>
            <a:ext cx="11618056" cy="830997"/>
          </a:xfrm>
          <a:prstGeom prst="rect">
            <a:avLst/>
          </a:prstGeom>
          <a:noFill/>
        </p:spPr>
        <p:txBody>
          <a:bodyPr wrap="square" rtlCol="0">
            <a:spAutoFit/>
          </a:bodyPr>
          <a:lstStyle/>
          <a:p>
            <a:pPr algn="ctr"/>
            <a:r>
              <a:rPr lang="en-GB" sz="2400">
                <a:solidFill>
                  <a:srgbClr val="4AA0B1"/>
                </a:solidFill>
                <a:latin typeface="+mn-lt"/>
              </a:rPr>
              <a:t>Thyroid Inhalation 10mSv contour. Different colours represent different meteorological ensemble members. Subplots are different release start times</a:t>
            </a:r>
          </a:p>
        </p:txBody>
      </p:sp>
      <p:sp>
        <p:nvSpPr>
          <p:cNvPr id="76" name="Text Box 12">
            <a:extLst>
              <a:ext uri="{FF2B5EF4-FFF2-40B4-BE49-F238E27FC236}">
                <a16:creationId xmlns:a16="http://schemas.microsoft.com/office/drawing/2014/main" id="{8D1549E2-06D1-4E90-ADDE-AE1C4351B5E6}"/>
              </a:ext>
            </a:extLst>
          </p:cNvPr>
          <p:cNvSpPr txBox="1">
            <a:spLocks noChangeArrowheads="1"/>
          </p:cNvSpPr>
          <p:nvPr/>
        </p:nvSpPr>
        <p:spPr bwMode="auto">
          <a:xfrm>
            <a:off x="1452712" y="6918205"/>
            <a:ext cx="10986938" cy="7396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dirty="0">
                <a:latin typeface="+mn-lt"/>
                <a:cs typeface="Segoe UI" pitchFamily="34" charset="0"/>
              </a:rPr>
              <a:t>Meteorological information for dispersion models is typically obtained from Numerical Weather Prediction (NWP) models as 3D or 4D fields of variables such as wind speed and direction, boundary layer height and precipitation. Most dispersion models used in emergency response take information from a single NWP. However, the atmosphere is a chaotic system meaning that small deviations from the initial conditions can grow quickly. Meteorological </a:t>
            </a:r>
            <a:r>
              <a:rPr lang="en-US" sz="2800" dirty="0" err="1">
                <a:latin typeface="+mn-lt"/>
                <a:cs typeface="Segoe UI" pitchFamily="34" charset="0"/>
              </a:rPr>
              <a:t>modellers</a:t>
            </a:r>
            <a:r>
              <a:rPr lang="en-US" sz="2800" dirty="0">
                <a:latin typeface="+mn-lt"/>
                <a:cs typeface="Segoe UI" pitchFamily="34" charset="0"/>
              </a:rPr>
              <a:t> overcome this by running meteorological models several times with slightly different initial conditions and slightly different model </a:t>
            </a:r>
            <a:r>
              <a:rPr lang="en-US" sz="2800" dirty="0" err="1">
                <a:latin typeface="+mn-lt"/>
                <a:cs typeface="Segoe UI" pitchFamily="34" charset="0"/>
              </a:rPr>
              <a:t>parameterisations</a:t>
            </a:r>
            <a:r>
              <a:rPr lang="en-US" sz="2800" dirty="0">
                <a:latin typeface="+mn-lt"/>
                <a:cs typeface="Segoe UI" pitchFamily="34" charset="0"/>
              </a:rPr>
              <a:t> (see Leadbetter et al., 2018 for more details). This is an example of an “ensemble” models. </a:t>
            </a:r>
            <a:r>
              <a:rPr lang="en-US" sz="2800">
                <a:latin typeface="+mn-lt"/>
                <a:cs typeface="Segoe UI" pitchFamily="34" charset="0"/>
              </a:rPr>
              <a:t>Ensemble models were </a:t>
            </a:r>
            <a:r>
              <a:rPr lang="en-US" sz="2800" dirty="0">
                <a:latin typeface="+mn-lt"/>
                <a:cs typeface="Segoe UI" pitchFamily="34" charset="0"/>
              </a:rPr>
              <a:t>first used in the 1990’s. </a:t>
            </a:r>
          </a:p>
          <a:p>
            <a:pPr algn="just" eaLnBrk="1" hangingPunct="1"/>
            <a:endParaRPr lang="en-US" sz="2800" dirty="0">
              <a:latin typeface="+mn-lt"/>
              <a:cs typeface="Segoe UI" pitchFamily="34" charset="0"/>
            </a:endParaRPr>
          </a:p>
          <a:p>
            <a:pPr algn="just" eaLnBrk="1" hangingPunct="1"/>
            <a:r>
              <a:rPr lang="en-US" sz="2800" dirty="0">
                <a:latin typeface="+mn-lt"/>
                <a:cs typeface="Segoe UI" pitchFamily="34" charset="0"/>
              </a:rPr>
              <a:t>Ensemble meteorological data for the REM case study was provided by KNMI using the </a:t>
            </a:r>
            <a:r>
              <a:rPr lang="en-US" sz="2800" dirty="0" err="1">
                <a:latin typeface="+mn-lt"/>
                <a:cs typeface="Segoe UI" pitchFamily="34" charset="0"/>
              </a:rPr>
              <a:t>Hamonie</a:t>
            </a:r>
            <a:r>
              <a:rPr lang="en-US" sz="2800" dirty="0">
                <a:latin typeface="+mn-lt"/>
                <a:cs typeface="Segoe UI" pitchFamily="34" charset="0"/>
              </a:rPr>
              <a:t>-AROME model (Geertsema, 2019). The ensemble was constructed from two different versions of the model with different turbulent schemes, and combined successive deterministic forecasts to create a 10-member hybrid lagged ensemble (more detail in presentation).</a:t>
            </a:r>
            <a:endParaRPr lang="en-AU" sz="2800" dirty="0">
              <a:latin typeface="+mn-lt"/>
              <a:cs typeface="Segoe UI" pitchFamily="34" charset="0"/>
            </a:endParaRPr>
          </a:p>
        </p:txBody>
      </p:sp>
      <p:sp>
        <p:nvSpPr>
          <p:cNvPr id="77" name="TextBox 76">
            <a:extLst>
              <a:ext uri="{FF2B5EF4-FFF2-40B4-BE49-F238E27FC236}">
                <a16:creationId xmlns:a16="http://schemas.microsoft.com/office/drawing/2014/main" id="{53959788-C71D-4CE4-9055-7F5A0A65D488}"/>
              </a:ext>
            </a:extLst>
          </p:cNvPr>
          <p:cNvSpPr txBox="1"/>
          <p:nvPr/>
        </p:nvSpPr>
        <p:spPr>
          <a:xfrm>
            <a:off x="13159673" y="12956649"/>
            <a:ext cx="7761953" cy="1200329"/>
          </a:xfrm>
          <a:prstGeom prst="rect">
            <a:avLst/>
          </a:prstGeom>
          <a:noFill/>
        </p:spPr>
        <p:txBody>
          <a:bodyPr wrap="square" rtlCol="0">
            <a:spAutoFit/>
          </a:bodyPr>
          <a:lstStyle/>
          <a:p>
            <a:pPr algn="r"/>
            <a:r>
              <a:rPr lang="en-GB" sz="2400">
                <a:solidFill>
                  <a:srgbClr val="4AA0B1"/>
                </a:solidFill>
                <a:latin typeface="+mn-lt"/>
              </a:rPr>
              <a:t>Wind direction (degrees), wind speed (m/s) and precipitation rate (mm/hr) at the release site between 15:00 UTC 12/01/2017 and 03:00 UTC 13/01/2017.</a:t>
            </a:r>
          </a:p>
        </p:txBody>
      </p:sp>
      <p:sp>
        <p:nvSpPr>
          <p:cNvPr id="63" name="Text Box 12">
            <a:extLst>
              <a:ext uri="{FF2B5EF4-FFF2-40B4-BE49-F238E27FC236}">
                <a16:creationId xmlns:a16="http://schemas.microsoft.com/office/drawing/2014/main" id="{235B8AC2-AE8D-4594-A01E-6F02A2C1BBC5}"/>
              </a:ext>
            </a:extLst>
          </p:cNvPr>
          <p:cNvSpPr txBox="1">
            <a:spLocks noChangeArrowheads="1"/>
          </p:cNvSpPr>
          <p:nvPr/>
        </p:nvSpPr>
        <p:spPr bwMode="auto">
          <a:xfrm>
            <a:off x="10996022" y="14988683"/>
            <a:ext cx="8325153"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a:solidFill>
                  <a:srgbClr val="4AA0B1"/>
                </a:solidFill>
                <a:latin typeface="+mj-lt"/>
                <a:cs typeface="Segoe UI" pitchFamily="34" charset="0"/>
              </a:rPr>
              <a:t>Impact of Meteorological Uncertainty</a:t>
            </a:r>
          </a:p>
        </p:txBody>
      </p:sp>
      <p:sp>
        <p:nvSpPr>
          <p:cNvPr id="64" name="Text Box 12">
            <a:extLst>
              <a:ext uri="{FF2B5EF4-FFF2-40B4-BE49-F238E27FC236}">
                <a16:creationId xmlns:a16="http://schemas.microsoft.com/office/drawing/2014/main" id="{FB57C705-36ED-4FAB-801A-26C479F1893A}"/>
              </a:ext>
            </a:extLst>
          </p:cNvPr>
          <p:cNvSpPr txBox="1">
            <a:spLocks noChangeArrowheads="1"/>
          </p:cNvSpPr>
          <p:nvPr/>
        </p:nvSpPr>
        <p:spPr bwMode="auto">
          <a:xfrm>
            <a:off x="20238252" y="15032338"/>
            <a:ext cx="8330175" cy="2225905"/>
          </a:xfrm>
          <a:prstGeom prst="rect">
            <a:avLst/>
          </a:prstGeom>
          <a:solidFill>
            <a:srgbClr val="E7F2F5"/>
          </a:solidFill>
          <a:ln>
            <a:solidFill>
              <a:srgbClr val="B8DBE2"/>
            </a:solidFill>
          </a:ln>
          <a:effec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b="1" dirty="0">
                <a:solidFill>
                  <a:srgbClr val="4AA0B1"/>
                </a:solidFill>
                <a:latin typeface="+mn-lt"/>
                <a:cs typeface="Segoe UI" pitchFamily="34" charset="0"/>
              </a:rPr>
              <a:t>Default Source Term</a:t>
            </a:r>
          </a:p>
          <a:p>
            <a:pPr algn="just" eaLnBrk="1" hangingPunct="1"/>
            <a:r>
              <a:rPr lang="en-US" sz="2800" dirty="0">
                <a:latin typeface="+mn-lt"/>
                <a:cs typeface="Segoe UI" pitchFamily="34" charset="0"/>
              </a:rPr>
              <a:t>Release time: 21:00 12/01/17        Release height: 50m</a:t>
            </a:r>
          </a:p>
          <a:p>
            <a:pPr algn="just" eaLnBrk="1" hangingPunct="1"/>
            <a:r>
              <a:rPr lang="en-US" sz="2800" dirty="0">
                <a:latin typeface="+mn-lt"/>
                <a:cs typeface="Segoe UI" pitchFamily="34" charset="0"/>
              </a:rPr>
              <a:t>Release duration: 4 hours                Release rate: constant</a:t>
            </a:r>
          </a:p>
          <a:p>
            <a:pPr algn="just" eaLnBrk="1" hangingPunct="1"/>
            <a:r>
              <a:rPr lang="en-US" sz="2800" dirty="0">
                <a:latin typeface="+mn-lt"/>
                <a:cs typeface="Segoe UI" pitchFamily="34" charset="0"/>
              </a:rPr>
              <a:t>Radionuclides: I-131, I-132, Te-132, Cs-134, Cs-136</a:t>
            </a:r>
          </a:p>
          <a:p>
            <a:pPr algn="just" eaLnBrk="1" hangingPunct="1"/>
            <a:r>
              <a:rPr lang="en-US" sz="2800" dirty="0">
                <a:latin typeface="+mn-lt"/>
                <a:cs typeface="Segoe UI" pitchFamily="34" charset="0"/>
              </a:rPr>
              <a:t>                           Cs-137,  Ba-137m, Xe133</a:t>
            </a:r>
          </a:p>
        </p:txBody>
      </p:sp>
      <p:sp>
        <p:nvSpPr>
          <p:cNvPr id="65" name="Text Box 12">
            <a:extLst>
              <a:ext uri="{FF2B5EF4-FFF2-40B4-BE49-F238E27FC236}">
                <a16:creationId xmlns:a16="http://schemas.microsoft.com/office/drawing/2014/main" id="{3D14817E-C45D-434E-BD13-F4887E6E91DB}"/>
              </a:ext>
            </a:extLst>
          </p:cNvPr>
          <p:cNvSpPr txBox="1">
            <a:spLocks noChangeArrowheads="1"/>
          </p:cNvSpPr>
          <p:nvPr/>
        </p:nvSpPr>
        <p:spPr bwMode="auto">
          <a:xfrm>
            <a:off x="19963139" y="17266208"/>
            <a:ext cx="8745140" cy="1041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AU" sz="2800" dirty="0">
                <a:latin typeface="+mn-lt"/>
                <a:cs typeface="Segoe UI" pitchFamily="34" charset="0"/>
              </a:rPr>
              <a:t>A default source term was used by all participants</a:t>
            </a:r>
          </a:p>
          <a:p>
            <a:pPr marL="457200" indent="-457200" algn="just" eaLnBrk="1" hangingPunct="1">
              <a:buFont typeface="Arial" panose="020B0604020202020204" pitchFamily="34" charset="0"/>
              <a:buChar char="•"/>
            </a:pPr>
            <a:r>
              <a:rPr lang="en-AU" sz="2800" dirty="0">
                <a:latin typeface="+mn-lt"/>
                <a:cs typeface="Segoe UI" pitchFamily="34" charset="0"/>
              </a:rPr>
              <a:t>The default start time is after the passage of the front over the release location so radioactive material is transported to the south-east.</a:t>
            </a:r>
          </a:p>
          <a:p>
            <a:pPr marL="457200" indent="-457200" algn="just" eaLnBrk="1" hangingPunct="1">
              <a:buFont typeface="Arial" panose="020B0604020202020204" pitchFamily="34" charset="0"/>
              <a:buChar char="•"/>
            </a:pPr>
            <a:r>
              <a:rPr lang="en-AU" sz="2800" dirty="0">
                <a:latin typeface="+mn-lt"/>
                <a:cs typeface="Segoe UI" pitchFamily="34" charset="0"/>
              </a:rPr>
              <a:t>The wind direction ensemble members 3, 4, 8 and 9 results in a plume that is located slightly further north. The wind speed is slightly higher in these ensemble members resulting in the 10mSv thyroid threshold being exceeded over greater distances. </a:t>
            </a:r>
          </a:p>
          <a:p>
            <a:pPr marL="457200" indent="-457200" algn="just" eaLnBrk="1" hangingPunct="1">
              <a:buFont typeface="Arial" panose="020B0604020202020204" pitchFamily="34" charset="0"/>
              <a:buChar char="•"/>
            </a:pPr>
            <a:r>
              <a:rPr lang="en-AU" sz="2800" dirty="0">
                <a:latin typeface="+mn-lt"/>
                <a:cs typeface="Segoe UI" pitchFamily="34" charset="0"/>
              </a:rPr>
              <a:t>The regions where a 10mSv thyroid inhalation dose threshold was exceeded differs significantly between ensemble members.</a:t>
            </a:r>
          </a:p>
          <a:p>
            <a:pPr marL="457200" indent="-457200" algn="just" eaLnBrk="1" hangingPunct="1">
              <a:buFont typeface="Arial" panose="020B0604020202020204" pitchFamily="34" charset="0"/>
              <a:buChar char="•"/>
            </a:pPr>
            <a:r>
              <a:rPr lang="en-AU" sz="2800" dirty="0">
                <a:latin typeface="+mn-lt"/>
                <a:cs typeface="Segoe UI" pitchFamily="34" charset="0"/>
              </a:rPr>
              <a:t>The front passes before the start of the release but the plume encounters the front in the first few hours.</a:t>
            </a:r>
          </a:p>
          <a:p>
            <a:pPr marL="457200" indent="-457200" algn="just" eaLnBrk="1" hangingPunct="1">
              <a:buFont typeface="Arial" panose="020B0604020202020204" pitchFamily="34" charset="0"/>
              <a:buChar char="•"/>
            </a:pPr>
            <a:r>
              <a:rPr lang="en-AU" sz="2800" dirty="0">
                <a:latin typeface="+mn-lt"/>
                <a:cs typeface="Segoe UI" pitchFamily="34" charset="0"/>
              </a:rPr>
              <a:t>Light precipitation covers most of the domain close to the release location.</a:t>
            </a:r>
          </a:p>
          <a:p>
            <a:pPr marL="457200" indent="-457200" algn="just" eaLnBrk="1" hangingPunct="1">
              <a:buFont typeface="Arial" panose="020B0604020202020204" pitchFamily="34" charset="0"/>
              <a:buChar char="•"/>
            </a:pPr>
            <a:r>
              <a:rPr lang="en-AU" sz="2800" dirty="0">
                <a:latin typeface="+mn-lt"/>
                <a:cs typeface="Segoe UI" pitchFamily="34" charset="0"/>
              </a:rPr>
              <a:t>The maximum frontal precipitation rate is lower in ensemble members 3, 4, 8 and 9 and in these ensemble members the front travels further to the east.</a:t>
            </a:r>
          </a:p>
          <a:p>
            <a:pPr marL="457200" indent="-457200" algn="just" eaLnBrk="1" hangingPunct="1">
              <a:buFont typeface="Arial" panose="020B0604020202020204" pitchFamily="34" charset="0"/>
              <a:buChar char="•"/>
            </a:pPr>
            <a:r>
              <a:rPr lang="en-AU" sz="2800" dirty="0">
                <a:latin typeface="+mn-lt"/>
                <a:cs typeface="Segoe UI" pitchFamily="34" charset="0"/>
              </a:rPr>
              <a:t>Thus, there is a significant difference in the predicted location of the highest deposits (Cs137&gt;37kBq/m</a:t>
            </a:r>
            <a:r>
              <a:rPr lang="en-AU" sz="2800" baseline="30000" dirty="0">
                <a:latin typeface="+mn-lt"/>
                <a:cs typeface="Segoe UI" pitchFamily="34" charset="0"/>
              </a:rPr>
              <a:t>2</a:t>
            </a:r>
            <a:r>
              <a:rPr lang="en-AU" sz="2800" dirty="0">
                <a:latin typeface="+mn-lt"/>
                <a:cs typeface="Segoe UI" pitchFamily="34" charset="0"/>
              </a:rPr>
              <a:t>)</a:t>
            </a:r>
          </a:p>
          <a:p>
            <a:pPr marL="457200" indent="-457200" algn="just" eaLnBrk="1" hangingPunct="1">
              <a:buFont typeface="Arial" panose="020B0604020202020204" pitchFamily="34" charset="0"/>
              <a:buChar char="•"/>
            </a:pPr>
            <a:r>
              <a:rPr lang="en-AU" sz="2800" dirty="0">
                <a:latin typeface="+mn-lt"/>
                <a:cs typeface="Segoe UI" pitchFamily="34" charset="0"/>
              </a:rPr>
              <a:t>The delayed timing of the precipitation results in the deposit threshold being exceeded at greater distances in members </a:t>
            </a:r>
            <a:r>
              <a:rPr lang="en-AU" sz="2800">
                <a:latin typeface="+mn-lt"/>
                <a:cs typeface="Segoe UI" pitchFamily="34" charset="0"/>
              </a:rPr>
              <a:t>3, 4, 8 </a:t>
            </a:r>
            <a:r>
              <a:rPr lang="en-AU" sz="2800" dirty="0">
                <a:latin typeface="+mn-lt"/>
                <a:cs typeface="Segoe UI" pitchFamily="34" charset="0"/>
              </a:rPr>
              <a:t>and 9.</a:t>
            </a:r>
          </a:p>
        </p:txBody>
      </p:sp>
      <p:sp>
        <p:nvSpPr>
          <p:cNvPr id="69" name="Text Box 12">
            <a:extLst>
              <a:ext uri="{FF2B5EF4-FFF2-40B4-BE49-F238E27FC236}">
                <a16:creationId xmlns:a16="http://schemas.microsoft.com/office/drawing/2014/main" id="{868B254D-FAD4-4F79-B147-C9DF60A11381}"/>
              </a:ext>
            </a:extLst>
          </p:cNvPr>
          <p:cNvSpPr txBox="1">
            <a:spLocks noChangeArrowheads="1"/>
          </p:cNvSpPr>
          <p:nvPr/>
        </p:nvSpPr>
        <p:spPr bwMode="auto">
          <a:xfrm>
            <a:off x="1591702" y="28973689"/>
            <a:ext cx="15071575" cy="265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AU" sz="2800" dirty="0">
                <a:latin typeface="+mn-lt"/>
                <a:cs typeface="Segoe UI" pitchFamily="34" charset="0"/>
              </a:rPr>
              <a:t>The source term was perturbed by assuming that the timing of the release was uncertain. Here we show three different release times, +/- 6 hours from the default release time and the default release time: 15:00 12/01/2017, 21:00 12/01/2017 and 03:00 13/01/2017.</a:t>
            </a:r>
          </a:p>
          <a:p>
            <a:pPr marL="457200" indent="-457200" algn="just" eaLnBrk="1" hangingPunct="1">
              <a:buFont typeface="Arial" panose="020B0604020202020204" pitchFamily="34" charset="0"/>
              <a:buChar char="•"/>
            </a:pPr>
            <a:r>
              <a:rPr lang="en-AU" sz="2800" dirty="0">
                <a:latin typeface="+mn-lt"/>
                <a:cs typeface="Segoe UI" pitchFamily="34" charset="0"/>
              </a:rPr>
              <a:t>The release duration, height, rate and radionuclide composition were kept the same in all runs</a:t>
            </a:r>
          </a:p>
          <a:p>
            <a:pPr marL="457200" indent="-457200" algn="just" eaLnBrk="1" hangingPunct="1">
              <a:buFont typeface="Arial" panose="020B0604020202020204" pitchFamily="34" charset="0"/>
              <a:buChar char="•"/>
            </a:pPr>
            <a:r>
              <a:rPr lang="en-AU" sz="2800" dirty="0">
                <a:latin typeface="+mn-lt"/>
                <a:cs typeface="Segoe UI" pitchFamily="34" charset="0"/>
              </a:rPr>
              <a:t>NAME was run with each source term combined with each of the 10 meteorological ensemble members resulting in a combined ensemble of 30 members.</a:t>
            </a:r>
          </a:p>
        </p:txBody>
      </p:sp>
      <p:sp>
        <p:nvSpPr>
          <p:cNvPr id="79" name="Text Box 12">
            <a:extLst>
              <a:ext uri="{FF2B5EF4-FFF2-40B4-BE49-F238E27FC236}">
                <a16:creationId xmlns:a16="http://schemas.microsoft.com/office/drawing/2014/main" id="{EB3BDE04-3B01-48AC-9C7C-DA71729D6F60}"/>
              </a:ext>
            </a:extLst>
          </p:cNvPr>
          <p:cNvSpPr txBox="1">
            <a:spLocks noChangeArrowheads="1"/>
          </p:cNvSpPr>
          <p:nvPr/>
        </p:nvSpPr>
        <p:spPr bwMode="auto">
          <a:xfrm>
            <a:off x="14158589" y="32323611"/>
            <a:ext cx="14275206" cy="3518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2800">
                <a:latin typeface="+mn-lt"/>
                <a:cs typeface="Segoe UI" pitchFamily="34" charset="0"/>
              </a:rPr>
              <a:t>Material released at 15:00 travels in a northerly direction. Material released at 21:00 and 03:00 travels to the south-east and east respectively.</a:t>
            </a:r>
          </a:p>
          <a:p>
            <a:pPr marL="457200" indent="-457200" algn="just" eaLnBrk="1" hangingPunct="1">
              <a:buFont typeface="Arial" panose="020B0604020202020204" pitchFamily="34" charset="0"/>
              <a:buChar char="•"/>
            </a:pPr>
            <a:r>
              <a:rPr lang="en-US" sz="2800">
                <a:latin typeface="+mn-lt"/>
                <a:cs typeface="Segoe UI" pitchFamily="34" charset="0"/>
              </a:rPr>
              <a:t>The region where the thyroid inhalation dose exceeds 10mSv is much more elongated for the 21:00 and 03:00 releases. This is partly because wind speeds are higher after the front passes and partly because the plume of material released at 15:00 is washed out of the atmosphere by the heavy frontal precipitation.</a:t>
            </a:r>
          </a:p>
          <a:p>
            <a:pPr marL="457200" indent="-457200" algn="just" eaLnBrk="1" hangingPunct="1">
              <a:buFont typeface="Arial" panose="020B0604020202020204" pitchFamily="34" charset="0"/>
              <a:buChar char="•"/>
            </a:pPr>
            <a:r>
              <a:rPr lang="en-US" sz="2800">
                <a:latin typeface="+mn-lt"/>
                <a:cs typeface="Segoe UI" pitchFamily="34" charset="0"/>
              </a:rPr>
              <a:t>The region where the Cs137kBq/m2 deposition threshold is exceed is very small for the 15:00 release because material is washed out very close to the release point.</a:t>
            </a:r>
          </a:p>
        </p:txBody>
      </p:sp>
      <p:sp>
        <p:nvSpPr>
          <p:cNvPr id="81" name="TextBox 80">
            <a:extLst>
              <a:ext uri="{FF2B5EF4-FFF2-40B4-BE49-F238E27FC236}">
                <a16:creationId xmlns:a16="http://schemas.microsoft.com/office/drawing/2014/main" id="{732C7D30-7B61-4352-974F-46DF661E52B6}"/>
              </a:ext>
            </a:extLst>
          </p:cNvPr>
          <p:cNvSpPr txBox="1"/>
          <p:nvPr/>
        </p:nvSpPr>
        <p:spPr>
          <a:xfrm>
            <a:off x="11507113" y="19462318"/>
            <a:ext cx="7903229" cy="461665"/>
          </a:xfrm>
          <a:prstGeom prst="rect">
            <a:avLst/>
          </a:prstGeom>
          <a:noFill/>
        </p:spPr>
        <p:txBody>
          <a:bodyPr wrap="square" rtlCol="0">
            <a:spAutoFit/>
          </a:bodyPr>
          <a:lstStyle/>
          <a:p>
            <a:pPr algn="ctr"/>
            <a:r>
              <a:rPr lang="en-GB" sz="2400">
                <a:solidFill>
                  <a:srgbClr val="4AA0B1"/>
                </a:solidFill>
                <a:latin typeface="+mn-lt"/>
              </a:rPr>
              <a:t>Different colours represent different met ensemble members</a:t>
            </a:r>
          </a:p>
        </p:txBody>
      </p:sp>
      <p:sp>
        <p:nvSpPr>
          <p:cNvPr id="83" name="TextBox 82">
            <a:extLst>
              <a:ext uri="{FF2B5EF4-FFF2-40B4-BE49-F238E27FC236}">
                <a16:creationId xmlns:a16="http://schemas.microsoft.com/office/drawing/2014/main" id="{AA2999F6-5706-4F66-9A96-4CB7A971F4DA}"/>
              </a:ext>
            </a:extLst>
          </p:cNvPr>
          <p:cNvSpPr txBox="1"/>
          <p:nvPr/>
        </p:nvSpPr>
        <p:spPr>
          <a:xfrm>
            <a:off x="10978498" y="26316457"/>
            <a:ext cx="9066009" cy="1200329"/>
          </a:xfrm>
          <a:prstGeom prst="rect">
            <a:avLst/>
          </a:prstGeom>
          <a:noFill/>
        </p:spPr>
        <p:txBody>
          <a:bodyPr wrap="square" rtlCol="0">
            <a:spAutoFit/>
          </a:bodyPr>
          <a:lstStyle/>
          <a:p>
            <a:pPr algn="ctr"/>
            <a:r>
              <a:rPr lang="en-GB" sz="2400">
                <a:solidFill>
                  <a:srgbClr val="4AA0B1"/>
                </a:solidFill>
                <a:latin typeface="+mn-lt"/>
              </a:rPr>
              <a:t>Precipitation rate in each of the 10 met ensemble members at 23:00 UTC 12/01/2017, 2 hours after the start of the release. Maximum precipitation rates are around 4mm/hr.</a:t>
            </a:r>
          </a:p>
        </p:txBody>
      </p:sp>
      <p:sp>
        <p:nvSpPr>
          <p:cNvPr id="13" name="TextBox 12">
            <a:extLst>
              <a:ext uri="{FF2B5EF4-FFF2-40B4-BE49-F238E27FC236}">
                <a16:creationId xmlns:a16="http://schemas.microsoft.com/office/drawing/2014/main" id="{A9E6F126-DB7E-48B8-AAE5-89E11292965C}"/>
              </a:ext>
            </a:extLst>
          </p:cNvPr>
          <p:cNvSpPr txBox="1"/>
          <p:nvPr/>
        </p:nvSpPr>
        <p:spPr>
          <a:xfrm>
            <a:off x="18032960" y="28209916"/>
            <a:ext cx="1870075" cy="461665"/>
          </a:xfrm>
          <a:prstGeom prst="rect">
            <a:avLst/>
          </a:prstGeom>
          <a:noFill/>
        </p:spPr>
        <p:txBody>
          <a:bodyPr wrap="square" rtlCol="0">
            <a:spAutoFit/>
          </a:bodyPr>
          <a:lstStyle/>
          <a:p>
            <a:r>
              <a:rPr lang="en-GB" sz="2400"/>
              <a:t>15Z 12/01</a:t>
            </a:r>
          </a:p>
        </p:txBody>
      </p:sp>
      <p:sp>
        <p:nvSpPr>
          <p:cNvPr id="84" name="TextBox 83">
            <a:extLst>
              <a:ext uri="{FF2B5EF4-FFF2-40B4-BE49-F238E27FC236}">
                <a16:creationId xmlns:a16="http://schemas.microsoft.com/office/drawing/2014/main" id="{553E8A24-455F-4041-B719-8A003CF46918}"/>
              </a:ext>
            </a:extLst>
          </p:cNvPr>
          <p:cNvSpPr txBox="1"/>
          <p:nvPr/>
        </p:nvSpPr>
        <p:spPr>
          <a:xfrm>
            <a:off x="22022398" y="28207674"/>
            <a:ext cx="1870075" cy="461665"/>
          </a:xfrm>
          <a:prstGeom prst="rect">
            <a:avLst/>
          </a:prstGeom>
          <a:noFill/>
        </p:spPr>
        <p:txBody>
          <a:bodyPr wrap="square" rtlCol="0">
            <a:spAutoFit/>
          </a:bodyPr>
          <a:lstStyle/>
          <a:p>
            <a:r>
              <a:rPr lang="en-GB" sz="2400"/>
              <a:t>21Z 12/01</a:t>
            </a:r>
          </a:p>
        </p:txBody>
      </p:sp>
      <p:sp>
        <p:nvSpPr>
          <p:cNvPr id="85" name="TextBox 84">
            <a:extLst>
              <a:ext uri="{FF2B5EF4-FFF2-40B4-BE49-F238E27FC236}">
                <a16:creationId xmlns:a16="http://schemas.microsoft.com/office/drawing/2014/main" id="{A22F0A9E-A051-4F3E-9A30-1A11684C5C8B}"/>
              </a:ext>
            </a:extLst>
          </p:cNvPr>
          <p:cNvSpPr txBox="1"/>
          <p:nvPr/>
        </p:nvSpPr>
        <p:spPr>
          <a:xfrm>
            <a:off x="26060399" y="28207674"/>
            <a:ext cx="1870075" cy="461665"/>
          </a:xfrm>
          <a:prstGeom prst="rect">
            <a:avLst/>
          </a:prstGeom>
          <a:noFill/>
        </p:spPr>
        <p:txBody>
          <a:bodyPr wrap="square" rtlCol="0">
            <a:spAutoFit/>
          </a:bodyPr>
          <a:lstStyle/>
          <a:p>
            <a:r>
              <a:rPr lang="en-GB" sz="2400"/>
              <a:t>03Z 13/01</a:t>
            </a:r>
          </a:p>
        </p:txBody>
      </p:sp>
      <p:sp>
        <p:nvSpPr>
          <p:cNvPr id="67" name="Rectangle 500">
            <a:extLst>
              <a:ext uri="{FF2B5EF4-FFF2-40B4-BE49-F238E27FC236}">
                <a16:creationId xmlns:a16="http://schemas.microsoft.com/office/drawing/2014/main" id="{6533BB54-21EA-4D8A-973C-235327E9B45A}"/>
              </a:ext>
            </a:extLst>
          </p:cNvPr>
          <p:cNvSpPr/>
          <p:nvPr/>
        </p:nvSpPr>
        <p:spPr bwMode="auto">
          <a:xfrm>
            <a:off x="1258888" y="14790189"/>
            <a:ext cx="9153981" cy="1283639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78" name="Text Box 12">
            <a:extLst>
              <a:ext uri="{FF2B5EF4-FFF2-40B4-BE49-F238E27FC236}">
                <a16:creationId xmlns:a16="http://schemas.microsoft.com/office/drawing/2014/main" id="{F500446D-7395-4763-B3F4-2B7A23FC097A}"/>
              </a:ext>
            </a:extLst>
          </p:cNvPr>
          <p:cNvSpPr txBox="1">
            <a:spLocks noChangeArrowheads="1"/>
          </p:cNvSpPr>
          <p:nvPr/>
        </p:nvSpPr>
        <p:spPr bwMode="auto">
          <a:xfrm>
            <a:off x="1567441" y="15023447"/>
            <a:ext cx="8325153"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a:solidFill>
                  <a:srgbClr val="4AA0B1"/>
                </a:solidFill>
                <a:latin typeface="+mj-lt"/>
                <a:cs typeface="Segoe UI" pitchFamily="34" charset="0"/>
              </a:rPr>
              <a:t>NAME (dispersion model)</a:t>
            </a:r>
          </a:p>
        </p:txBody>
      </p:sp>
      <p:sp>
        <p:nvSpPr>
          <p:cNvPr id="80" name="Text Box 12">
            <a:extLst>
              <a:ext uri="{FF2B5EF4-FFF2-40B4-BE49-F238E27FC236}">
                <a16:creationId xmlns:a16="http://schemas.microsoft.com/office/drawing/2014/main" id="{4AC6ECC9-C1F0-4B3F-BC52-184ACFA38271}"/>
              </a:ext>
            </a:extLst>
          </p:cNvPr>
          <p:cNvSpPr txBox="1">
            <a:spLocks noChangeArrowheads="1"/>
          </p:cNvSpPr>
          <p:nvPr/>
        </p:nvSpPr>
        <p:spPr bwMode="auto">
          <a:xfrm>
            <a:off x="1595336" y="15879055"/>
            <a:ext cx="8543845" cy="8258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800">
                <a:latin typeface="+mn-lt"/>
                <a:cs typeface="Segoe UI" pitchFamily="34" charset="0"/>
              </a:rPr>
              <a:t>NAME (Numerical Atmospheric-dispersion Modelling Environment) is a </a:t>
            </a:r>
            <a:r>
              <a:rPr lang="en-US" sz="2800" err="1">
                <a:latin typeface="+mn-lt"/>
                <a:cs typeface="Segoe UI" pitchFamily="34" charset="0"/>
              </a:rPr>
              <a:t>Lagrangian</a:t>
            </a:r>
            <a:r>
              <a:rPr lang="en-US" sz="2800">
                <a:latin typeface="+mn-lt"/>
                <a:cs typeface="Segoe UI" pitchFamily="34" charset="0"/>
              </a:rPr>
              <a:t> particle model developed and maintained by the UK Met Office (Jones et al., 2007). NAME models the transport and deposition of gases and particles at a range of scales from a few </a:t>
            </a:r>
            <a:r>
              <a:rPr lang="en-US" sz="2800" err="1">
                <a:latin typeface="+mn-lt"/>
                <a:cs typeface="Segoe UI" pitchFamily="34" charset="0"/>
              </a:rPr>
              <a:t>kilometres</a:t>
            </a:r>
            <a:r>
              <a:rPr lang="en-US" sz="2800">
                <a:latin typeface="+mn-lt"/>
                <a:cs typeface="Segoe UI" pitchFamily="34" charset="0"/>
              </a:rPr>
              <a:t> to a few thousand </a:t>
            </a:r>
            <a:r>
              <a:rPr lang="en-US" sz="2800" err="1">
                <a:latin typeface="+mn-lt"/>
                <a:cs typeface="Segoe UI" pitchFamily="34" charset="0"/>
              </a:rPr>
              <a:t>kilometres</a:t>
            </a:r>
            <a:r>
              <a:rPr lang="en-US" sz="2800">
                <a:latin typeface="+mn-lt"/>
                <a:cs typeface="Segoe UI" pitchFamily="34" charset="0"/>
              </a:rPr>
              <a:t>. Particles are advected by the ambient three-dimensional wind field provided by a meteorological model with turbulent dispersion processes being simulated using random-walk methods. </a:t>
            </a:r>
          </a:p>
          <a:p>
            <a:pPr algn="just" eaLnBrk="1" hangingPunct="1"/>
            <a:endParaRPr lang="en-US" sz="2800">
              <a:latin typeface="+mn-lt"/>
              <a:cs typeface="Segoe UI" pitchFamily="34" charset="0"/>
            </a:endParaRPr>
          </a:p>
          <a:p>
            <a:pPr algn="just" eaLnBrk="1" hangingPunct="1"/>
            <a:r>
              <a:rPr lang="en-US" sz="2800">
                <a:latin typeface="+mn-lt"/>
                <a:cs typeface="Segoe UI" pitchFamily="34" charset="0"/>
              </a:rPr>
              <a:t>Material is removed from the atmosphere by dry and wet deposition processes. The removal of material from the atmosphere by wet deposition is based on the air concentration and a scavenging coefficient that depends on the rainfall rate and 2 coefficients which vary for different types of precipitation (rain or snow) and for different wet deposition processes (in-cloud and below-cloud). NAME also simulates the decay of radioactive particles.</a:t>
            </a:r>
          </a:p>
        </p:txBody>
      </p:sp>
      <p:graphicFrame>
        <p:nvGraphicFramePr>
          <p:cNvPr id="86" name="Group 81">
            <a:extLst>
              <a:ext uri="{FF2B5EF4-FFF2-40B4-BE49-F238E27FC236}">
                <a16:creationId xmlns:a16="http://schemas.microsoft.com/office/drawing/2014/main" id="{F2751CDF-BC25-4FEC-806D-D73075A4958A}"/>
              </a:ext>
            </a:extLst>
          </p:cNvPr>
          <p:cNvGraphicFramePr>
            <a:graphicFrameLocks noGrp="1"/>
          </p:cNvGraphicFramePr>
          <p:nvPr>
            <p:extLst>
              <p:ext uri="{D42A27DB-BD31-4B8C-83A1-F6EECF244321}">
                <p14:modId xmlns:p14="http://schemas.microsoft.com/office/powerpoint/2010/main" val="1391856960"/>
              </p:ext>
            </p:extLst>
          </p:nvPr>
        </p:nvGraphicFramePr>
        <p:xfrm>
          <a:off x="1692306" y="24660880"/>
          <a:ext cx="4504571" cy="2327655"/>
        </p:xfrm>
        <a:graphic>
          <a:graphicData uri="http://schemas.openxmlformats.org/drawingml/2006/table">
            <a:tbl>
              <a:tblPr>
                <a:tableStyleId>{2D5ABB26-0587-4C30-8999-92F81FD0307C}</a:tableStyleId>
              </a:tblPr>
              <a:tblGrid>
                <a:gridCol w="1889094">
                  <a:extLst>
                    <a:ext uri="{9D8B030D-6E8A-4147-A177-3AD203B41FA5}">
                      <a16:colId xmlns:a16="http://schemas.microsoft.com/office/drawing/2014/main" val="4053964036"/>
                    </a:ext>
                  </a:extLst>
                </a:gridCol>
                <a:gridCol w="2615477">
                  <a:extLst>
                    <a:ext uri="{9D8B030D-6E8A-4147-A177-3AD203B41FA5}">
                      <a16:colId xmlns:a16="http://schemas.microsoft.com/office/drawing/2014/main" val="926997800"/>
                    </a:ext>
                  </a:extLst>
                </a:gridCol>
              </a:tblGrid>
              <a:tr h="496888">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l" defTabSz="914400" rtl="0" eaLnBrk="1" fontAlgn="base" latinLnBrk="0" hangingPunct="1">
                        <a:lnSpc>
                          <a:spcPct val="90000"/>
                        </a:lnSpc>
                        <a:spcBef>
                          <a:spcPct val="35000"/>
                        </a:spcBef>
                        <a:spcAft>
                          <a:spcPct val="35000"/>
                        </a:spcAft>
                        <a:buClrTx/>
                        <a:buSzTx/>
                        <a:buFontTx/>
                        <a:buNone/>
                        <a:tabLst/>
                      </a:pPr>
                      <a:endParaRPr kumimoji="0" lang="en-US" altLang="en-US" sz="2400" b="0" i="0" u="none" strike="noStrike" cap="none" normalizeH="0" baseline="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Rain</a:t>
                      </a:r>
                      <a:endParaRPr kumimoji="0" lang="en-GB" altLang="en-US" sz="2400" b="0" i="0" u="none" strike="noStrike" cap="none" normalizeH="0" baseline="0">
                        <a:ln>
                          <a:noFill/>
                        </a:ln>
                        <a:solidFill>
                          <a:schemeClr val="bg1"/>
                        </a:solidFill>
                        <a:effectLst/>
                        <a:latin typeface="+mn-lt"/>
                        <a:ea typeface="Times New Roman" panose="02020603050405020304"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4904456"/>
                  </a:ext>
                </a:extLst>
              </a:tr>
              <a:tr h="959229">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Below-cloud (washout)</a:t>
                      </a:r>
                      <a:endParaRPr kumimoji="0" lang="en-GB" altLang="en-US" sz="2400" b="0" i="0" u="none" strike="noStrike" cap="none" normalizeH="0" baseline="0">
                        <a:ln>
                          <a:noFill/>
                        </a:ln>
                        <a:solidFill>
                          <a:schemeClr val="bg1"/>
                        </a:solidFill>
                        <a:effectLst/>
                        <a:latin typeface="+mn-lt"/>
                        <a:ea typeface="Times New Roman" panose="02020603050405020304"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A = 8.4 x 10</a:t>
                      </a:r>
                      <a:r>
                        <a:rPr kumimoji="0" lang="en-GB" altLang="en-US" sz="2400" u="none" strike="noStrike" cap="none" normalizeH="0" baseline="30000">
                          <a:ln>
                            <a:noFill/>
                          </a:ln>
                          <a:effectLst/>
                          <a:latin typeface="+mn-lt"/>
                        </a:rPr>
                        <a:t>-5</a:t>
                      </a:r>
                      <a:endParaRPr kumimoji="0" lang="en-GB" altLang="en-US" sz="2400" u="none" strike="noStrike" cap="none" normalizeH="0" baseline="0">
                        <a:ln>
                          <a:noFill/>
                        </a:ln>
                        <a:effectLst/>
                        <a:latin typeface="+mn-l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B = 0.79</a:t>
                      </a:r>
                      <a:endParaRPr kumimoji="0" lang="en-GB" altLang="en-US" sz="2400" b="0" i="0" u="none" strike="noStrike" cap="none" normalizeH="0" baseline="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3683420"/>
                  </a:ext>
                </a:extLst>
              </a:tr>
              <a:tr h="871538">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In-cloud (rainout)</a:t>
                      </a:r>
                      <a:endParaRPr kumimoji="0" lang="en-GB" altLang="en-US" sz="2400" b="0" i="0" u="none" strike="noStrike" cap="none" normalizeH="0" baseline="0">
                        <a:ln>
                          <a:noFill/>
                        </a:ln>
                        <a:solidFill>
                          <a:schemeClr val="bg1"/>
                        </a:solidFill>
                        <a:effectLst/>
                        <a:latin typeface="+mn-lt"/>
                        <a:ea typeface="Times New Roman" panose="02020603050405020304"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a:lnSpc>
                          <a:spcPct val="90000"/>
                        </a:lnSpc>
                        <a:spcBef>
                          <a:spcPct val="35000"/>
                        </a:spcBef>
                        <a:spcAft>
                          <a:spcPct val="35000"/>
                        </a:spcAft>
                        <a:defRPr sz="2000">
                          <a:solidFill>
                            <a:srgbClr val="000000"/>
                          </a:solidFill>
                          <a:latin typeface="Arial" panose="020B0604020202020204" pitchFamily="34" charset="0"/>
                        </a:defRPr>
                      </a:lvl1pPr>
                      <a:lvl2pPr marL="441325">
                        <a:lnSpc>
                          <a:spcPct val="90000"/>
                        </a:lnSpc>
                        <a:spcBef>
                          <a:spcPct val="35000"/>
                        </a:spcBef>
                        <a:spcAft>
                          <a:spcPct val="35000"/>
                        </a:spcAft>
                        <a:defRPr>
                          <a:solidFill>
                            <a:srgbClr val="000000"/>
                          </a:solidFill>
                          <a:latin typeface="Arial" panose="020B0604020202020204" pitchFamily="34" charset="0"/>
                        </a:defRPr>
                      </a:lvl2pPr>
                      <a:lvl3pPr marL="803275">
                        <a:lnSpc>
                          <a:spcPct val="90000"/>
                        </a:lnSpc>
                        <a:spcBef>
                          <a:spcPct val="35000"/>
                        </a:spcBef>
                        <a:spcAft>
                          <a:spcPct val="35000"/>
                        </a:spcAft>
                        <a:defRPr>
                          <a:solidFill>
                            <a:srgbClr val="000000"/>
                          </a:solidFill>
                          <a:latin typeface="Arial" panose="020B0604020202020204" pitchFamily="34" charset="0"/>
                        </a:defRPr>
                      </a:lvl3pPr>
                      <a:lvl4pPr marL="1166813">
                        <a:lnSpc>
                          <a:spcPct val="90000"/>
                        </a:lnSpc>
                        <a:spcBef>
                          <a:spcPct val="35000"/>
                        </a:spcBef>
                        <a:spcAft>
                          <a:spcPct val="35000"/>
                        </a:spcAft>
                        <a:defRPr>
                          <a:solidFill>
                            <a:srgbClr val="000000"/>
                          </a:solidFill>
                          <a:latin typeface="Arial" panose="020B0604020202020204" pitchFamily="34" charset="0"/>
                        </a:defRPr>
                      </a:lvl4pPr>
                      <a:lvl5pPr marL="1528763">
                        <a:lnSpc>
                          <a:spcPct val="90000"/>
                        </a:lnSpc>
                        <a:spcBef>
                          <a:spcPct val="35000"/>
                        </a:spcBef>
                        <a:spcAft>
                          <a:spcPct val="35000"/>
                        </a:spcAft>
                        <a:defRPr>
                          <a:solidFill>
                            <a:srgbClr val="000000"/>
                          </a:solidFill>
                          <a:latin typeface="Arial" panose="020B0604020202020204" pitchFamily="34" charset="0"/>
                        </a:defRPr>
                      </a:lvl5pPr>
                      <a:lvl6pPr marL="1985963" fontAlgn="base">
                        <a:lnSpc>
                          <a:spcPct val="90000"/>
                        </a:lnSpc>
                        <a:spcBef>
                          <a:spcPct val="35000"/>
                        </a:spcBef>
                        <a:spcAft>
                          <a:spcPct val="35000"/>
                        </a:spcAft>
                        <a:defRPr>
                          <a:solidFill>
                            <a:srgbClr val="000000"/>
                          </a:solidFill>
                          <a:latin typeface="Arial" panose="020B0604020202020204" pitchFamily="34" charset="0"/>
                        </a:defRPr>
                      </a:lvl6pPr>
                      <a:lvl7pPr marL="2443163" fontAlgn="base">
                        <a:lnSpc>
                          <a:spcPct val="90000"/>
                        </a:lnSpc>
                        <a:spcBef>
                          <a:spcPct val="35000"/>
                        </a:spcBef>
                        <a:spcAft>
                          <a:spcPct val="35000"/>
                        </a:spcAft>
                        <a:defRPr>
                          <a:solidFill>
                            <a:srgbClr val="000000"/>
                          </a:solidFill>
                          <a:latin typeface="Arial" panose="020B0604020202020204" pitchFamily="34" charset="0"/>
                        </a:defRPr>
                      </a:lvl7pPr>
                      <a:lvl8pPr marL="2900363" fontAlgn="base">
                        <a:lnSpc>
                          <a:spcPct val="90000"/>
                        </a:lnSpc>
                        <a:spcBef>
                          <a:spcPct val="35000"/>
                        </a:spcBef>
                        <a:spcAft>
                          <a:spcPct val="35000"/>
                        </a:spcAft>
                        <a:defRPr>
                          <a:solidFill>
                            <a:srgbClr val="000000"/>
                          </a:solidFill>
                          <a:latin typeface="Arial" panose="020B0604020202020204" pitchFamily="34" charset="0"/>
                        </a:defRPr>
                      </a:lvl8pPr>
                      <a:lvl9pPr marL="3357563" fontAlgn="base">
                        <a:lnSpc>
                          <a:spcPct val="90000"/>
                        </a:lnSpc>
                        <a:spcBef>
                          <a:spcPct val="35000"/>
                        </a:spcBef>
                        <a:spcAft>
                          <a:spcPct val="35000"/>
                        </a:spcAft>
                        <a:defRPr>
                          <a:solidFill>
                            <a:srgbClr val="000000"/>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A = 3.36 x 10</a:t>
                      </a:r>
                      <a:r>
                        <a:rPr kumimoji="0" lang="en-GB" altLang="en-US" sz="2400" u="none" strike="noStrike" cap="none" normalizeH="0" baseline="30000">
                          <a:ln>
                            <a:noFill/>
                          </a:ln>
                          <a:effectLst/>
                          <a:latin typeface="+mn-lt"/>
                        </a:rPr>
                        <a:t>-4</a:t>
                      </a:r>
                      <a:endParaRPr kumimoji="0" lang="en-GB" altLang="en-US" sz="2400" u="none" strike="noStrike" cap="none" normalizeH="0" baseline="0">
                        <a:ln>
                          <a:noFill/>
                        </a:ln>
                        <a:effectLst/>
                        <a:latin typeface="+mn-l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u="none" strike="noStrike" cap="none" normalizeH="0" baseline="0">
                          <a:ln>
                            <a:noFill/>
                          </a:ln>
                          <a:effectLst/>
                          <a:latin typeface="+mn-lt"/>
                        </a:rPr>
                        <a:t>B = 0.79</a:t>
                      </a:r>
                      <a:endParaRPr kumimoji="0" lang="en-GB" altLang="en-US" sz="2400" b="0" i="0" u="none" strike="noStrike" cap="none" normalizeH="0" baseline="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8662003"/>
                  </a:ext>
                </a:extLst>
              </a:tr>
            </a:tbl>
          </a:graphicData>
        </a:graphic>
      </p:graphicFrame>
      <p:sp>
        <p:nvSpPr>
          <p:cNvPr id="87" name="TextBox 86">
            <a:extLst>
              <a:ext uri="{FF2B5EF4-FFF2-40B4-BE49-F238E27FC236}">
                <a16:creationId xmlns:a16="http://schemas.microsoft.com/office/drawing/2014/main" id="{506988A9-59BD-4864-8608-156B891FB1ED}"/>
              </a:ext>
            </a:extLst>
          </p:cNvPr>
          <p:cNvSpPr txBox="1"/>
          <p:nvPr/>
        </p:nvSpPr>
        <p:spPr>
          <a:xfrm>
            <a:off x="6412125" y="24570289"/>
            <a:ext cx="3727057" cy="2677656"/>
          </a:xfrm>
          <a:prstGeom prst="rect">
            <a:avLst/>
          </a:prstGeom>
          <a:noFill/>
        </p:spPr>
        <p:txBody>
          <a:bodyPr wrap="square" rtlCol="0">
            <a:spAutoFit/>
          </a:bodyPr>
          <a:lstStyle/>
          <a:p>
            <a:pPr algn="ctr"/>
            <a:r>
              <a:rPr lang="en-GB" sz="2400">
                <a:solidFill>
                  <a:srgbClr val="4AA0B1"/>
                </a:solidFill>
                <a:latin typeface="+mn-lt"/>
              </a:rPr>
              <a:t>Scavenging parameters used in NAME</a:t>
            </a:r>
          </a:p>
          <a:p>
            <a:pPr algn="ctr"/>
            <a:endParaRPr lang="en-GB" sz="2400">
              <a:solidFill>
                <a:srgbClr val="4AA0B1"/>
              </a:solidFill>
              <a:latin typeface="+mn-lt"/>
            </a:endParaRPr>
          </a:p>
          <a:p>
            <a:pPr algn="ctr"/>
            <a:r>
              <a:rPr lang="en-GB" sz="2400">
                <a:solidFill>
                  <a:srgbClr val="4AA0B1"/>
                </a:solidFill>
                <a:latin typeface="+mn-lt"/>
              </a:rPr>
              <a:t>The scavenging coefficient is given by:  Λ=Ar</a:t>
            </a:r>
            <a:r>
              <a:rPr lang="en-GB" sz="2400" baseline="30000">
                <a:solidFill>
                  <a:srgbClr val="4AA0B1"/>
                </a:solidFill>
                <a:latin typeface="+mn-lt"/>
              </a:rPr>
              <a:t>B</a:t>
            </a:r>
          </a:p>
          <a:p>
            <a:pPr algn="ctr"/>
            <a:r>
              <a:rPr lang="en-GB" sz="2400">
                <a:solidFill>
                  <a:srgbClr val="4AA0B1"/>
                </a:solidFill>
                <a:latin typeface="+mn-lt"/>
              </a:rPr>
              <a:t>Where r is the rainfall intensity in mm/hr</a:t>
            </a:r>
          </a:p>
        </p:txBody>
      </p:sp>
      <p:sp>
        <p:nvSpPr>
          <p:cNvPr id="88" name="Rectangle 500">
            <a:extLst>
              <a:ext uri="{FF2B5EF4-FFF2-40B4-BE49-F238E27FC236}">
                <a16:creationId xmlns:a16="http://schemas.microsoft.com/office/drawing/2014/main" id="{9A6F8577-4A98-4847-92E9-19A0CABD646E}"/>
              </a:ext>
            </a:extLst>
          </p:cNvPr>
          <p:cNvSpPr/>
          <p:nvPr/>
        </p:nvSpPr>
        <p:spPr bwMode="auto">
          <a:xfrm>
            <a:off x="14516100" y="36318165"/>
            <a:ext cx="14463713" cy="398769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89" name="Text Box 12">
            <a:extLst>
              <a:ext uri="{FF2B5EF4-FFF2-40B4-BE49-F238E27FC236}">
                <a16:creationId xmlns:a16="http://schemas.microsoft.com/office/drawing/2014/main" id="{57F6ED5B-5998-4AD0-9A4D-8F81B5528A50}"/>
              </a:ext>
            </a:extLst>
          </p:cNvPr>
          <p:cNvSpPr txBox="1">
            <a:spLocks noChangeArrowheads="1"/>
          </p:cNvSpPr>
          <p:nvPr/>
        </p:nvSpPr>
        <p:spPr bwMode="auto">
          <a:xfrm>
            <a:off x="14725650" y="36559756"/>
            <a:ext cx="11025204"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200" b="1">
                <a:solidFill>
                  <a:srgbClr val="4AA0B1"/>
                </a:solidFill>
                <a:latin typeface="+mj-lt"/>
                <a:cs typeface="Segoe UI" pitchFamily="34" charset="0"/>
              </a:rPr>
              <a:t>References</a:t>
            </a:r>
          </a:p>
        </p:txBody>
      </p:sp>
      <p:sp>
        <p:nvSpPr>
          <p:cNvPr id="90" name="Text Box 12">
            <a:extLst>
              <a:ext uri="{FF2B5EF4-FFF2-40B4-BE49-F238E27FC236}">
                <a16:creationId xmlns:a16="http://schemas.microsoft.com/office/drawing/2014/main" id="{463D8804-65AE-46E0-A236-D3DD31622ADC}"/>
              </a:ext>
            </a:extLst>
          </p:cNvPr>
          <p:cNvSpPr txBox="1">
            <a:spLocks noChangeArrowheads="1"/>
          </p:cNvSpPr>
          <p:nvPr/>
        </p:nvSpPr>
        <p:spPr bwMode="auto">
          <a:xfrm>
            <a:off x="14706455" y="37255063"/>
            <a:ext cx="14083002" cy="265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2400">
                <a:latin typeface="+mn-lt"/>
                <a:cs typeface="Segoe UI" pitchFamily="34" charset="0"/>
              </a:rPr>
              <a:t>Geertsema, 2019. High Resolution Meteorological Ensemble Data for CONFIDENCE Research on Uncertainties in Atmospheric Dispersion in the (Pre-) Release Phase of a Nuclear Accident, Harmo 2019, Bruges, Belgium.</a:t>
            </a:r>
          </a:p>
          <a:p>
            <a:pPr marL="457200" indent="-457200" algn="just" eaLnBrk="1" hangingPunct="1">
              <a:buFont typeface="Arial" panose="020B0604020202020204" pitchFamily="34" charset="0"/>
              <a:buChar char="•"/>
            </a:pPr>
            <a:r>
              <a:rPr lang="en-US" sz="2400">
                <a:latin typeface="+mn-lt"/>
                <a:cs typeface="Segoe UI" pitchFamily="34" charset="0"/>
              </a:rPr>
              <a:t>Jones, A.R., et al., 2007. The U.K. Met Office’s next-generation atmospheric dispersion model, NAME III, in Air Poll. Model. and App. XVII, Springer, pp. 580-589.</a:t>
            </a:r>
            <a:endParaRPr lang="en-GB" sz="2400">
              <a:latin typeface="+mn-lt"/>
              <a:cs typeface="Segoe UI" pitchFamily="34" charset="0"/>
            </a:endParaRPr>
          </a:p>
          <a:p>
            <a:pPr marL="457200" indent="-457200" algn="just" eaLnBrk="1" hangingPunct="1">
              <a:buFont typeface="Arial" panose="020B0604020202020204" pitchFamily="34" charset="0"/>
              <a:buChar char="•"/>
            </a:pPr>
            <a:r>
              <a:rPr lang="en-GB" sz="2400">
                <a:latin typeface="+mn-lt"/>
                <a:cs typeface="Segoe UI" pitchFamily="34" charset="0"/>
              </a:rPr>
              <a:t>Leadbetter, S., et al. 2018. D1.1.1 in D9.1 Guidelines ranking uncertainties for atmospheric dispersion, </a:t>
            </a:r>
            <a:r>
              <a:rPr lang="en-US" sz="2400">
                <a:latin typeface="+mn-lt"/>
                <a:cs typeface="Segoe UI" pitchFamily="34" charset="0"/>
              </a:rPr>
              <a:t>CONCERT - CONFIDENCE project.</a:t>
            </a:r>
            <a:endParaRPr lang="en-GB" sz="2400">
              <a:latin typeface="+mn-lt"/>
              <a:cs typeface="Segoe UI" pitchFamily="34" charset="0"/>
            </a:endParaRPr>
          </a:p>
          <a:p>
            <a:pPr marL="457200" indent="-457200" algn="just" eaLnBrk="1" hangingPunct="1">
              <a:buFont typeface="Arial" panose="020B0604020202020204" pitchFamily="34" charset="0"/>
              <a:buChar char="•"/>
            </a:pPr>
            <a:r>
              <a:rPr lang="en-GB" sz="2400">
                <a:latin typeface="+mn-lt"/>
                <a:cs typeface="Segoe UI" pitchFamily="34" charset="0"/>
              </a:rPr>
              <a:t>Leadbetter, S.J., </a:t>
            </a:r>
            <a:r>
              <a:rPr lang="en-US" sz="2400">
                <a:latin typeface="+mn-lt"/>
                <a:cs typeface="Segoe UI" pitchFamily="34" charset="0"/>
              </a:rPr>
              <a:t>Use of Radar Rainfall to Model Deposition of Radionuclides, Atmos. Env., 211, 181-193, 2019 </a:t>
            </a:r>
          </a:p>
        </p:txBody>
      </p:sp>
      <p:pic>
        <p:nvPicPr>
          <p:cNvPr id="15" name="Picture 14">
            <a:extLst>
              <a:ext uri="{FF2B5EF4-FFF2-40B4-BE49-F238E27FC236}">
                <a16:creationId xmlns:a16="http://schemas.microsoft.com/office/drawing/2014/main" id="{5BCD72B7-4A8B-418C-83F4-D9199FB6F875}"/>
              </a:ext>
            </a:extLst>
          </p:cNvPr>
          <p:cNvPicPr>
            <a:picLocks noChangeAspect="1"/>
          </p:cNvPicPr>
          <p:nvPr/>
        </p:nvPicPr>
        <p:blipFill rotWithShape="1">
          <a:blip r:embed="rId12">
            <a:extLst>
              <a:ext uri="{28A0092B-C50C-407E-A947-70E740481C1C}">
                <a14:useLocalDpi xmlns:a14="http://schemas.microsoft.com/office/drawing/2010/main" val="0"/>
              </a:ext>
            </a:extLst>
          </a:blip>
          <a:srcRect l="12087" t="8880" r="8955" b="9961"/>
          <a:stretch/>
        </p:blipFill>
        <p:spPr>
          <a:xfrm>
            <a:off x="12040261" y="20223258"/>
            <a:ext cx="7219940" cy="5936890"/>
          </a:xfrm>
          <a:prstGeom prst="rect">
            <a:avLst/>
          </a:prstGeom>
        </p:spPr>
      </p:pic>
      <p:pic>
        <p:nvPicPr>
          <p:cNvPr id="14" name="Picture 13">
            <a:extLst>
              <a:ext uri="{FF2B5EF4-FFF2-40B4-BE49-F238E27FC236}">
                <a16:creationId xmlns:a16="http://schemas.microsoft.com/office/drawing/2014/main" id="{4B21DDAF-EDA1-4EFA-B13B-11D883DB23C0}"/>
              </a:ext>
            </a:extLst>
          </p:cNvPr>
          <p:cNvPicPr>
            <a:picLocks noChangeAspect="1"/>
          </p:cNvPicPr>
          <p:nvPr/>
        </p:nvPicPr>
        <p:blipFill rotWithShape="1">
          <a:blip r:embed="rId13">
            <a:extLst>
              <a:ext uri="{28A0092B-C50C-407E-A947-70E740481C1C}">
                <a14:useLocalDpi xmlns:a14="http://schemas.microsoft.com/office/drawing/2010/main" val="0"/>
              </a:ext>
            </a:extLst>
          </a:blip>
          <a:srcRect l="14189" t="10851" r="66146" b="63354"/>
          <a:stretch/>
        </p:blipFill>
        <p:spPr>
          <a:xfrm>
            <a:off x="15458727" y="15678538"/>
            <a:ext cx="4090840" cy="2889408"/>
          </a:xfrm>
          <a:prstGeom prst="rect">
            <a:avLst/>
          </a:prstGeom>
        </p:spPr>
      </p:pic>
      <p:pic>
        <p:nvPicPr>
          <p:cNvPr id="20" name="Picture 19">
            <a:extLst>
              <a:ext uri="{FF2B5EF4-FFF2-40B4-BE49-F238E27FC236}">
                <a16:creationId xmlns:a16="http://schemas.microsoft.com/office/drawing/2014/main" id="{66FEE28B-E023-4FC8-B9D0-300495BA6097}"/>
              </a:ext>
            </a:extLst>
          </p:cNvPr>
          <p:cNvPicPr>
            <a:picLocks noChangeAspect="1"/>
          </p:cNvPicPr>
          <p:nvPr/>
        </p:nvPicPr>
        <p:blipFill rotWithShape="1">
          <a:blip r:embed="rId13">
            <a:extLst>
              <a:ext uri="{28A0092B-C50C-407E-A947-70E740481C1C}">
                <a14:useLocalDpi xmlns:a14="http://schemas.microsoft.com/office/drawing/2010/main" val="0"/>
              </a:ext>
            </a:extLst>
          </a:blip>
          <a:srcRect l="41950" t="11023" r="38928" b="63540"/>
          <a:stretch/>
        </p:blipFill>
        <p:spPr>
          <a:xfrm>
            <a:off x="1858002" y="32128613"/>
            <a:ext cx="3977876" cy="2849338"/>
          </a:xfrm>
          <a:prstGeom prst="rect">
            <a:avLst/>
          </a:prstGeom>
        </p:spPr>
      </p:pic>
      <p:pic>
        <p:nvPicPr>
          <p:cNvPr id="91" name="Picture 90">
            <a:extLst>
              <a:ext uri="{FF2B5EF4-FFF2-40B4-BE49-F238E27FC236}">
                <a16:creationId xmlns:a16="http://schemas.microsoft.com/office/drawing/2014/main" id="{EBE033BF-F13C-4115-84CC-F584F5C4D484}"/>
              </a:ext>
            </a:extLst>
          </p:cNvPr>
          <p:cNvPicPr>
            <a:picLocks noChangeAspect="1"/>
          </p:cNvPicPr>
          <p:nvPr/>
        </p:nvPicPr>
        <p:blipFill rotWithShape="1">
          <a:blip r:embed="rId13">
            <a:extLst>
              <a:ext uri="{28A0092B-C50C-407E-A947-70E740481C1C}">
                <a14:useLocalDpi xmlns:a14="http://schemas.microsoft.com/office/drawing/2010/main" val="0"/>
              </a:ext>
            </a:extLst>
          </a:blip>
          <a:srcRect l="14373" t="11023" r="66505" b="63540"/>
          <a:stretch/>
        </p:blipFill>
        <p:spPr>
          <a:xfrm>
            <a:off x="5914719" y="32128613"/>
            <a:ext cx="3977875" cy="2849337"/>
          </a:xfrm>
          <a:prstGeom prst="rect">
            <a:avLst/>
          </a:prstGeom>
        </p:spPr>
      </p:pic>
      <p:pic>
        <p:nvPicPr>
          <p:cNvPr id="92" name="Picture 91">
            <a:extLst>
              <a:ext uri="{FF2B5EF4-FFF2-40B4-BE49-F238E27FC236}">
                <a16:creationId xmlns:a16="http://schemas.microsoft.com/office/drawing/2014/main" id="{C336C624-3440-40B3-93C8-4F6A21F40EC2}"/>
              </a:ext>
            </a:extLst>
          </p:cNvPr>
          <p:cNvPicPr>
            <a:picLocks noChangeAspect="1"/>
          </p:cNvPicPr>
          <p:nvPr/>
        </p:nvPicPr>
        <p:blipFill rotWithShape="1">
          <a:blip r:embed="rId13">
            <a:extLst>
              <a:ext uri="{28A0092B-C50C-407E-A947-70E740481C1C}">
                <a14:useLocalDpi xmlns:a14="http://schemas.microsoft.com/office/drawing/2010/main" val="0"/>
              </a:ext>
            </a:extLst>
          </a:blip>
          <a:srcRect l="69559" t="11128" r="12002" b="63540"/>
          <a:stretch/>
        </p:blipFill>
        <p:spPr>
          <a:xfrm>
            <a:off x="10038350" y="32128613"/>
            <a:ext cx="3835769" cy="2837608"/>
          </a:xfrm>
          <a:prstGeom prst="rect">
            <a:avLst/>
          </a:prstGeom>
        </p:spPr>
      </p:pic>
      <p:sp>
        <p:nvSpPr>
          <p:cNvPr id="95" name="TextBox 94">
            <a:extLst>
              <a:ext uri="{FF2B5EF4-FFF2-40B4-BE49-F238E27FC236}">
                <a16:creationId xmlns:a16="http://schemas.microsoft.com/office/drawing/2014/main" id="{8D80CAEC-4674-4F8C-BF61-25F1673E609B}"/>
              </a:ext>
            </a:extLst>
          </p:cNvPr>
          <p:cNvSpPr txBox="1"/>
          <p:nvPr/>
        </p:nvSpPr>
        <p:spPr>
          <a:xfrm>
            <a:off x="3009553" y="31668412"/>
            <a:ext cx="1870075" cy="461665"/>
          </a:xfrm>
          <a:prstGeom prst="rect">
            <a:avLst/>
          </a:prstGeom>
          <a:noFill/>
        </p:spPr>
        <p:txBody>
          <a:bodyPr wrap="square" rtlCol="0">
            <a:spAutoFit/>
          </a:bodyPr>
          <a:lstStyle/>
          <a:p>
            <a:r>
              <a:rPr lang="en-GB" sz="2400"/>
              <a:t>15Z 12/01</a:t>
            </a:r>
          </a:p>
        </p:txBody>
      </p:sp>
      <p:sp>
        <p:nvSpPr>
          <p:cNvPr id="96" name="TextBox 95">
            <a:extLst>
              <a:ext uri="{FF2B5EF4-FFF2-40B4-BE49-F238E27FC236}">
                <a16:creationId xmlns:a16="http://schemas.microsoft.com/office/drawing/2014/main" id="{E4BAF9DA-D337-4EE1-963C-336B244672CB}"/>
              </a:ext>
            </a:extLst>
          </p:cNvPr>
          <p:cNvSpPr txBox="1"/>
          <p:nvPr/>
        </p:nvSpPr>
        <p:spPr>
          <a:xfrm>
            <a:off x="7119193" y="31648714"/>
            <a:ext cx="1870075" cy="461665"/>
          </a:xfrm>
          <a:prstGeom prst="rect">
            <a:avLst/>
          </a:prstGeom>
          <a:noFill/>
        </p:spPr>
        <p:txBody>
          <a:bodyPr wrap="square" rtlCol="0">
            <a:spAutoFit/>
          </a:bodyPr>
          <a:lstStyle/>
          <a:p>
            <a:r>
              <a:rPr lang="en-GB" sz="2400"/>
              <a:t>21Z 12/01</a:t>
            </a:r>
          </a:p>
        </p:txBody>
      </p:sp>
      <p:sp>
        <p:nvSpPr>
          <p:cNvPr id="97" name="TextBox 96">
            <a:extLst>
              <a:ext uri="{FF2B5EF4-FFF2-40B4-BE49-F238E27FC236}">
                <a16:creationId xmlns:a16="http://schemas.microsoft.com/office/drawing/2014/main" id="{1891F4B2-847A-4B8B-BB54-E4A8EBB85526}"/>
              </a:ext>
            </a:extLst>
          </p:cNvPr>
          <p:cNvSpPr txBox="1"/>
          <p:nvPr/>
        </p:nvSpPr>
        <p:spPr>
          <a:xfrm>
            <a:off x="11148561" y="31694170"/>
            <a:ext cx="1870075" cy="461665"/>
          </a:xfrm>
          <a:prstGeom prst="rect">
            <a:avLst/>
          </a:prstGeom>
          <a:noFill/>
        </p:spPr>
        <p:txBody>
          <a:bodyPr wrap="square" rtlCol="0">
            <a:spAutoFit/>
          </a:bodyPr>
          <a:lstStyle/>
          <a:p>
            <a:r>
              <a:rPr lang="en-GB" sz="2400"/>
              <a:t>03Z 13/01</a:t>
            </a:r>
          </a:p>
        </p:txBody>
      </p:sp>
      <p:pic>
        <p:nvPicPr>
          <p:cNvPr id="12" name="Picture 11">
            <a:extLst>
              <a:ext uri="{FF2B5EF4-FFF2-40B4-BE49-F238E27FC236}">
                <a16:creationId xmlns:a16="http://schemas.microsoft.com/office/drawing/2014/main" id="{2AD161B1-C70E-4B8F-AF67-EB929991E859}"/>
              </a:ext>
            </a:extLst>
          </p:cNvPr>
          <p:cNvPicPr>
            <a:picLocks noChangeAspect="1"/>
          </p:cNvPicPr>
          <p:nvPr/>
        </p:nvPicPr>
        <p:blipFill rotWithShape="1">
          <a:blip r:embed="rId14"/>
          <a:srcRect l="38311" t="40517" r="31922" b="29566"/>
          <a:stretch/>
        </p:blipFill>
        <p:spPr>
          <a:xfrm>
            <a:off x="401618" y="1987879"/>
            <a:ext cx="2901086" cy="2247760"/>
          </a:xfrm>
          <a:prstGeom prst="rect">
            <a:avLst/>
          </a:prstGeom>
        </p:spPr>
      </p:pic>
      <p:pic>
        <p:nvPicPr>
          <p:cNvPr id="5" name="Picture 4">
            <a:extLst>
              <a:ext uri="{FF2B5EF4-FFF2-40B4-BE49-F238E27FC236}">
                <a16:creationId xmlns:a16="http://schemas.microsoft.com/office/drawing/2014/main" id="{D6CC55A5-2B26-4484-9710-FE2B4BCA5BEC}"/>
              </a:ext>
            </a:extLst>
          </p:cNvPr>
          <p:cNvPicPr>
            <a:picLocks noChangeAspect="1"/>
          </p:cNvPicPr>
          <p:nvPr/>
        </p:nvPicPr>
        <p:blipFill rotWithShape="1">
          <a:blip r:embed="rId15">
            <a:extLst>
              <a:ext uri="{28A0092B-C50C-407E-A947-70E740481C1C}">
                <a14:useLocalDpi xmlns:a14="http://schemas.microsoft.com/office/drawing/2010/main" val="0"/>
              </a:ext>
            </a:extLst>
          </a:blip>
          <a:srcRect l="12805" t="11060" r="64438" b="64858"/>
          <a:stretch/>
        </p:blipFill>
        <p:spPr>
          <a:xfrm>
            <a:off x="11371317" y="15691419"/>
            <a:ext cx="4057763" cy="2708096"/>
          </a:xfrm>
          <a:prstGeom prst="rect">
            <a:avLst/>
          </a:prstGeom>
        </p:spPr>
      </p:pic>
      <p:pic>
        <p:nvPicPr>
          <p:cNvPr id="11" name="Picture 10">
            <a:extLst>
              <a:ext uri="{FF2B5EF4-FFF2-40B4-BE49-F238E27FC236}">
                <a16:creationId xmlns:a16="http://schemas.microsoft.com/office/drawing/2014/main" id="{DD6A3334-0631-433B-94F1-54FF1E6D04F6}"/>
              </a:ext>
            </a:extLst>
          </p:cNvPr>
          <p:cNvPicPr>
            <a:picLocks noChangeAspect="1"/>
          </p:cNvPicPr>
          <p:nvPr/>
        </p:nvPicPr>
        <p:blipFill rotWithShape="1">
          <a:blip r:embed="rId16">
            <a:extLst>
              <a:ext uri="{28A0092B-C50C-407E-A947-70E740481C1C}">
                <a14:useLocalDpi xmlns:a14="http://schemas.microsoft.com/office/drawing/2010/main" val="0"/>
              </a:ext>
            </a:extLst>
          </a:blip>
          <a:srcRect l="40057" t="11759" r="37086" b="64641"/>
          <a:stretch/>
        </p:blipFill>
        <p:spPr>
          <a:xfrm>
            <a:off x="16833685" y="28707414"/>
            <a:ext cx="4075632" cy="2653819"/>
          </a:xfrm>
          <a:prstGeom prst="rect">
            <a:avLst/>
          </a:prstGeom>
        </p:spPr>
      </p:pic>
      <p:pic>
        <p:nvPicPr>
          <p:cNvPr id="73" name="Picture 72">
            <a:extLst>
              <a:ext uri="{FF2B5EF4-FFF2-40B4-BE49-F238E27FC236}">
                <a16:creationId xmlns:a16="http://schemas.microsoft.com/office/drawing/2014/main" id="{B267F06A-9596-49FA-BCE8-69EDBD91B304}"/>
              </a:ext>
            </a:extLst>
          </p:cNvPr>
          <p:cNvPicPr>
            <a:picLocks noChangeAspect="1"/>
          </p:cNvPicPr>
          <p:nvPr/>
        </p:nvPicPr>
        <p:blipFill rotWithShape="1">
          <a:blip r:embed="rId16">
            <a:extLst>
              <a:ext uri="{28A0092B-C50C-407E-A947-70E740481C1C}">
                <a14:useLocalDpi xmlns:a14="http://schemas.microsoft.com/office/drawing/2010/main" val="0"/>
              </a:ext>
            </a:extLst>
          </a:blip>
          <a:srcRect l="12661" t="11759" r="64669" b="64641"/>
          <a:stretch/>
        </p:blipFill>
        <p:spPr>
          <a:xfrm>
            <a:off x="20800439" y="28707414"/>
            <a:ext cx="4042212" cy="2653819"/>
          </a:xfrm>
          <a:prstGeom prst="rect">
            <a:avLst/>
          </a:prstGeom>
        </p:spPr>
      </p:pic>
      <p:pic>
        <p:nvPicPr>
          <p:cNvPr id="74" name="Picture 73">
            <a:extLst>
              <a:ext uri="{FF2B5EF4-FFF2-40B4-BE49-F238E27FC236}">
                <a16:creationId xmlns:a16="http://schemas.microsoft.com/office/drawing/2014/main" id="{D778B156-56DE-49F3-B1DE-5313B1CB6E64}"/>
              </a:ext>
            </a:extLst>
          </p:cNvPr>
          <p:cNvPicPr>
            <a:picLocks noChangeAspect="1"/>
          </p:cNvPicPr>
          <p:nvPr/>
        </p:nvPicPr>
        <p:blipFill rotWithShape="1">
          <a:blip r:embed="rId16">
            <a:extLst>
              <a:ext uri="{28A0092B-C50C-407E-A947-70E740481C1C}">
                <a14:useLocalDpi xmlns:a14="http://schemas.microsoft.com/office/drawing/2010/main" val="0"/>
              </a:ext>
            </a:extLst>
          </a:blip>
          <a:srcRect l="67301" t="11759" r="10140" b="64641"/>
          <a:stretch/>
        </p:blipFill>
        <p:spPr>
          <a:xfrm>
            <a:off x="24824097" y="28708988"/>
            <a:ext cx="4022509" cy="2653819"/>
          </a:xfrm>
          <a:prstGeom prst="rect">
            <a:avLst/>
          </a:prstGeom>
        </p:spPr>
      </p:pic>
      <p:pic>
        <p:nvPicPr>
          <p:cNvPr id="1028" name="Picture 4">
            <a:extLst>
              <a:ext uri="{FF2B5EF4-FFF2-40B4-BE49-F238E27FC236}">
                <a16:creationId xmlns:a16="http://schemas.microsoft.com/office/drawing/2014/main" id="{375375E7-47A4-4E02-A1EB-6E284784C95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08724" y="1855011"/>
            <a:ext cx="2092935" cy="136226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0581BFA8-4BF5-4D02-BB7D-D2F2AAD50619}"/>
              </a:ext>
            </a:extLst>
          </p:cNvPr>
          <p:cNvPicPr>
            <a:picLocks noChangeAspect="1"/>
          </p:cNvPicPr>
          <p:nvPr/>
        </p:nvPicPr>
        <p:blipFill rotWithShape="1">
          <a:blip r:embed="rId18"/>
          <a:srcRect l="47710" t="11389" r="36257" b="80546"/>
          <a:stretch/>
        </p:blipFill>
        <p:spPr>
          <a:xfrm>
            <a:off x="1880883" y="1647469"/>
            <a:ext cx="3198296" cy="1003610"/>
          </a:xfrm>
          <a:prstGeom prst="rect">
            <a:avLst/>
          </a:prstGeom>
        </p:spPr>
      </p:pic>
      <p:pic>
        <p:nvPicPr>
          <p:cNvPr id="71" name="Picture 11" descr="IRSN_logo">
            <a:extLst>
              <a:ext uri="{FF2B5EF4-FFF2-40B4-BE49-F238E27FC236}">
                <a16:creationId xmlns:a16="http://schemas.microsoft.com/office/drawing/2014/main" id="{DA71474E-03A2-4DFA-9EE1-5522DE7E45D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b="51863"/>
          <a:stretch>
            <a:fillRect/>
          </a:stretch>
        </p:blipFill>
        <p:spPr bwMode="auto">
          <a:xfrm>
            <a:off x="3759932" y="3631774"/>
            <a:ext cx="2107326" cy="66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770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7E29F89935290458A35F2F9CC891354" ma:contentTypeVersion="12" ma:contentTypeDescription="Create a new document." ma:contentTypeScope="" ma:versionID="d5ac3715c7f06ab7c4e53394b8136a6a">
  <xsd:schema xmlns:xsd="http://www.w3.org/2001/XMLSchema" xmlns:xs="http://www.w3.org/2001/XMLSchema" xmlns:p="http://schemas.microsoft.com/office/2006/metadata/properties" xmlns:ns1="http://schemas.microsoft.com/sharepoint/v3" xmlns:ns2="fa9bca1e-4122-4b3f-b8b4-6978261ff902" xmlns:ns3="e38f81a3-a2f2-4768-8d7c-c8d348cd416c" targetNamespace="http://schemas.microsoft.com/office/2006/metadata/properties" ma:root="true" ma:fieldsID="ce79c57e822cefb70f294fee176297e2" ns1:_="" ns2:_="" ns3:_="">
    <xsd:import namespace="http://schemas.microsoft.com/sharepoint/v3"/>
    <xsd:import namespace="fa9bca1e-4122-4b3f-b8b4-6978261ff902"/>
    <xsd:import namespace="e38f81a3-a2f2-4768-8d7c-c8d348cd416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EventHashCode" minOccurs="0"/>
                <xsd:element ref="ns2:MediaServiceGenerationTime" minOccurs="0"/>
                <xsd:element ref="ns1:_ip_UnifiedCompliancePolicyProperties" minOccurs="0"/>
                <xsd:element ref="ns1:_ip_UnifiedCompliancePolicyUIAc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9bca1e-4122-4b3f-b8b4-6978261ff9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8f81a3-a2f2-4768-8d7c-c8d348cd416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51BE02FB-AE25-4C3A-A1C4-98F08357E7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a9bca1e-4122-4b3f-b8b4-6978261ff902"/>
    <ds:schemaRef ds:uri="e38f81a3-a2f2-4768-8d7c-c8d348cd41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2D18AD-630F-4686-B02D-DE0845F6EADE}">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7</TotalTime>
  <Words>1454</Words>
  <Application>Microsoft Office PowerPoint</Application>
  <PresentationFormat>Custom</PresentationFormat>
  <Paragraphs>80</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Arial Narrow</vt:lpstr>
      <vt:lpstr>Wingdings</vt:lpstr>
      <vt:lpstr>Segoe UI</vt:lpstr>
      <vt:lpstr>Calibri</vt:lpstr>
      <vt:lpstr>Interstate-Regular</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Leadbetter, Susan</cp:lastModifiedBy>
  <cp:revision>1</cp:revision>
  <cp:lastPrinted>2019-10-29T13:55:29Z</cp:lastPrinted>
  <dcterms:created xsi:type="dcterms:W3CDTF">2017-11-13T09:28:55Z</dcterms:created>
  <dcterms:modified xsi:type="dcterms:W3CDTF">2019-11-27T15:33:58Z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0x01010097E29F89935290458A35F2F9CC891354</vt:lpwstr>
  </property>
</Properties>
</file>